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56"/>
  </p:notesMasterIdLst>
  <p:handoutMasterIdLst>
    <p:handoutMasterId r:id="rId57"/>
  </p:handoutMasterIdLst>
  <p:sldIdLst>
    <p:sldId id="501" r:id="rId5"/>
    <p:sldId id="740" r:id="rId6"/>
    <p:sldId id="741" r:id="rId7"/>
    <p:sldId id="623" r:id="rId8"/>
    <p:sldId id="734" r:id="rId9"/>
    <p:sldId id="735" r:id="rId10"/>
    <p:sldId id="736" r:id="rId11"/>
    <p:sldId id="752" r:id="rId12"/>
    <p:sldId id="739" r:id="rId13"/>
    <p:sldId id="743" r:id="rId14"/>
    <p:sldId id="738" r:id="rId15"/>
    <p:sldId id="744" r:id="rId16"/>
    <p:sldId id="745" r:id="rId17"/>
    <p:sldId id="642" r:id="rId18"/>
    <p:sldId id="639" r:id="rId19"/>
    <p:sldId id="640" r:id="rId20"/>
    <p:sldId id="718" r:id="rId21"/>
    <p:sldId id="643" r:id="rId22"/>
    <p:sldId id="756" r:id="rId23"/>
    <p:sldId id="751" r:id="rId24"/>
    <p:sldId id="644" r:id="rId25"/>
    <p:sldId id="720" r:id="rId26"/>
    <p:sldId id="662" r:id="rId27"/>
    <p:sldId id="609" r:id="rId28"/>
    <p:sldId id="624" r:id="rId29"/>
    <p:sldId id="753" r:id="rId30"/>
    <p:sldId id="754" r:id="rId31"/>
    <p:sldId id="570" r:id="rId32"/>
    <p:sldId id="626" r:id="rId33"/>
    <p:sldId id="598" r:id="rId34"/>
    <p:sldId id="604" r:id="rId35"/>
    <p:sldId id="664" r:id="rId36"/>
    <p:sldId id="719" r:id="rId37"/>
    <p:sldId id="726" r:id="rId38"/>
    <p:sldId id="704" r:id="rId39"/>
    <p:sldId id="722" r:id="rId40"/>
    <p:sldId id="746" r:id="rId41"/>
    <p:sldId id="747" r:id="rId42"/>
    <p:sldId id="748" r:id="rId43"/>
    <p:sldId id="749" r:id="rId44"/>
    <p:sldId id="750" r:id="rId45"/>
    <p:sldId id="742" r:id="rId46"/>
    <p:sldId id="763" r:id="rId47"/>
    <p:sldId id="711" r:id="rId48"/>
    <p:sldId id="755" r:id="rId49"/>
    <p:sldId id="757" r:id="rId50"/>
    <p:sldId id="758" r:id="rId51"/>
    <p:sldId id="759" r:id="rId52"/>
    <p:sldId id="760" r:id="rId53"/>
    <p:sldId id="761" r:id="rId54"/>
    <p:sldId id="762" r:id="rId55"/>
  </p:sldIdLst>
  <p:sldSz cx="9144000" cy="5143500" type="screen16x9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0C8F"/>
    <a:srgbClr val="064308"/>
    <a:srgbClr val="E90303"/>
    <a:srgbClr val="7C29F7"/>
    <a:srgbClr val="A50021"/>
    <a:srgbClr val="CC0000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7" autoAdjust="0"/>
    <p:restoredTop sz="91738" autoAdjust="0"/>
  </p:normalViewPr>
  <p:slideViewPr>
    <p:cSldViewPr snapToObjects="1">
      <p:cViewPr varScale="1">
        <p:scale>
          <a:sx n="121" d="100"/>
          <a:sy n="121" d="100"/>
        </p:scale>
        <p:origin x="29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9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13008"/>
    </p:cViewPr>
  </p:sorter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0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7840" cy="461725"/>
          </a:xfrm>
          <a:prstGeom prst="rect">
            <a:avLst/>
          </a:prstGeom>
        </p:spPr>
        <p:txBody>
          <a:bodyPr vert="horz" wrap="square" lIns="92605" tIns="46301" rIns="92605" bIns="4630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1725"/>
          </a:xfrm>
          <a:prstGeom prst="rect">
            <a:avLst/>
          </a:prstGeom>
        </p:spPr>
        <p:txBody>
          <a:bodyPr vert="horz" wrap="square" lIns="92605" tIns="46301" rIns="92605" bIns="4630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605" tIns="46301" rIns="92605" bIns="4630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79"/>
            <a:ext cx="5608320" cy="4155519"/>
          </a:xfrm>
          <a:prstGeom prst="rect">
            <a:avLst/>
          </a:prstGeom>
        </p:spPr>
        <p:txBody>
          <a:bodyPr vert="horz" wrap="square" lIns="92605" tIns="46301" rIns="92605" bIns="4630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765"/>
            <a:ext cx="3037840" cy="461724"/>
          </a:xfrm>
          <a:prstGeom prst="rect">
            <a:avLst/>
          </a:prstGeom>
        </p:spPr>
        <p:txBody>
          <a:bodyPr vert="horz" wrap="square" lIns="92605" tIns="46301" rIns="92605" bIns="4630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765"/>
            <a:ext cx="3037840" cy="461724"/>
          </a:xfrm>
          <a:prstGeom prst="rect">
            <a:avLst/>
          </a:prstGeom>
        </p:spPr>
        <p:txBody>
          <a:bodyPr vert="horz" wrap="square" lIns="92605" tIns="46301" rIns="92605" bIns="463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1109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1913" y="388938"/>
            <a:ext cx="6878637" cy="3870325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419600"/>
            <a:ext cx="5180012" cy="419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06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369888"/>
            <a:ext cx="6537325" cy="3678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6584" y="4187000"/>
            <a:ext cx="5249595" cy="3966628"/>
          </a:xfrm>
          <a:prstGeom prst="rect">
            <a:avLst/>
          </a:prstGeom>
        </p:spPr>
        <p:txBody>
          <a:bodyPr lIns="86281" tIns="43141" rIns="86281" bIns="4314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1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3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88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5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Alchemist Discovering Phosphorus is a painting by Joseph Wright of Derby originally completed in 1771 then reworked in 1795.[1] The full title of the painting is “The </a:t>
            </a:r>
            <a:r>
              <a:rPr lang="en-US" dirty="0" err="1"/>
              <a:t>Alchymist</a:t>
            </a:r>
            <a:r>
              <a:rPr lang="en-US" dirty="0"/>
              <a:t>, in Search of the Philosopher’s Stone, Discovers Phosphorus, and prays for the successful Conclusion of his operation, as was the custom of the Ancient </a:t>
            </a:r>
            <a:r>
              <a:rPr lang="en-US" dirty="0" err="1"/>
              <a:t>Chymical</a:t>
            </a:r>
            <a:r>
              <a:rPr lang="en-US" dirty="0"/>
              <a:t> Astrologers”. It has been suggested that “The </a:t>
            </a:r>
            <a:r>
              <a:rPr lang="en-US" dirty="0" err="1"/>
              <a:t>Alchymist</a:t>
            </a:r>
            <a:r>
              <a:rPr lang="en-US" dirty="0"/>
              <a:t>” refers to the discovery of phosphorus by the Hamburg alchemist </a:t>
            </a:r>
            <a:r>
              <a:rPr lang="en-US" dirty="0" err="1"/>
              <a:t>Hennig</a:t>
            </a:r>
            <a:r>
              <a:rPr lang="en-US" dirty="0"/>
              <a:t> Brandt in 1669.[2] This story was often printed in popular chemical books in Wright’s lifetime, and was widely known.</a:t>
            </a:r>
          </a:p>
        </p:txBody>
      </p:sp>
    </p:spTree>
    <p:extLst>
      <p:ext uri="{BB962C8B-B14F-4D97-AF65-F5344CB8AC3E}">
        <p14:creationId xmlns:p14="http://schemas.microsoft.com/office/powerpoint/2010/main" val="124535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2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5325"/>
            <a:ext cx="617855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Californium-252 is now being offered for sale by the Oak Ridge National Laboratory (O.R.N.L.) at a 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ヒラギノ角ゴ Pro W3" pitchFamily="-65" charset="-128"/>
                <a:cs typeface="ヒラギノ角ゴ Pro W3" pitchFamily="-65" charset="-128"/>
                <a:hlinkClick r:id="" action="ppaction://hlinkfile"/>
              </a:rPr>
              <a:t>cost</a:t>
            </a:r>
            <a:r>
              <a:rPr lang="en-US" dirty="0"/>
              <a:t> of $50/</a:t>
            </a:r>
            <a:r>
              <a:rPr lang="en-US" dirty="0" err="1"/>
              <a:t>ug</a:t>
            </a:r>
            <a:r>
              <a:rPr lang="en-US" dirty="0"/>
              <a:t> and Californium-249 at a cost of $160/</a:t>
            </a:r>
            <a:r>
              <a:rPr lang="en-US" dirty="0" err="1"/>
              <a:t>ug</a:t>
            </a:r>
            <a:r>
              <a:rPr lang="en-US" dirty="0"/>
              <a:t> plus packing charges. This comes out to $50,000,000/g and $160,000,000/g respectively. Californium-249  is $160M*28.35 = $4,560M/ounce</a:t>
            </a:r>
          </a:p>
          <a:p>
            <a:r>
              <a:rPr lang="en-US" dirty="0"/>
              <a:t>249Bk .5M$ for 22 mg-&gt;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250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01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6E23*60/28.35 = atoms/</a:t>
            </a:r>
            <a:r>
              <a:rPr lang="en-US" dirty="0" err="1"/>
              <a:t>oz</a:t>
            </a:r>
            <a:r>
              <a:rPr lang="en-US" dirty="0"/>
              <a:t> * (1E4$/1000) = 1.3E25 $/</a:t>
            </a:r>
            <a:r>
              <a:rPr lang="en-US" dirty="0" err="1"/>
              <a:t>oz</a:t>
            </a:r>
            <a:endParaRPr lang="en-US" dirty="0"/>
          </a:p>
          <a:p>
            <a:r>
              <a:rPr lang="en-US" dirty="0"/>
              <a:t>18.6E12 $ is 2016 US GDP</a:t>
            </a:r>
          </a:p>
        </p:txBody>
      </p:sp>
    </p:spTree>
    <p:extLst>
      <p:ext uri="{BB962C8B-B14F-4D97-AF65-F5344CB8AC3E}">
        <p14:creationId xmlns:p14="http://schemas.microsoft.com/office/powerpoint/2010/main" val="370191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5325"/>
            <a:ext cx="617855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70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3" y="0"/>
            <a:ext cx="9001881" cy="499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928688"/>
            <a:ext cx="7489976" cy="3370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4835" tIns="32417" rIns="64835" bIns="32417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sz="19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053954"/>
            <a:ext cx="6096000" cy="857250"/>
          </a:xfrm>
        </p:spPr>
        <p:txBody>
          <a:bodyPr/>
          <a:lstStyle>
            <a:lvl1pPr marL="0" indent="0" algn="ctr">
              <a:buNone/>
              <a:defRPr/>
            </a:lvl1pPr>
            <a:lvl2pPr marL="324176" indent="0" algn="ctr">
              <a:buNone/>
              <a:defRPr/>
            </a:lvl2pPr>
            <a:lvl3pPr marL="648352" indent="0" algn="ctr">
              <a:buNone/>
              <a:defRPr/>
            </a:lvl3pPr>
            <a:lvl4pPr marL="972527" indent="0" algn="ctr">
              <a:buNone/>
              <a:defRPr/>
            </a:lvl4pPr>
            <a:lvl5pPr marL="1296704" indent="0" algn="ctr">
              <a:buNone/>
              <a:defRPr/>
            </a:lvl5pPr>
            <a:lvl6pPr marL="1620879" indent="0" algn="ctr">
              <a:buNone/>
              <a:defRPr/>
            </a:lvl6pPr>
            <a:lvl7pPr marL="1945055" indent="0" algn="ctr">
              <a:buNone/>
              <a:defRPr/>
            </a:lvl7pPr>
            <a:lvl8pPr marL="2269230" indent="0" algn="ctr">
              <a:buNone/>
              <a:defRPr/>
            </a:lvl8pPr>
            <a:lvl9pPr marL="259340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354785"/>
            <a:ext cx="9001124" cy="37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4790361"/>
            <a:ext cx="9448800" cy="261833"/>
          </a:xfrm>
          <a:prstGeom prst="rect">
            <a:avLst/>
          </a:prstGeom>
          <a:noFill/>
        </p:spPr>
        <p:txBody>
          <a:bodyPr wrap="square" lIns="64865" tIns="32432" rIns="64865" bIns="32432" rtlCol="0">
            <a:spAutoFit/>
          </a:bodyPr>
          <a:lstStyle/>
          <a:p>
            <a:pPr algn="ctr"/>
            <a:r>
              <a:rPr lang="en-US" sz="638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638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638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638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311429"/>
            <a:ext cx="2743200" cy="157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0" y="353471"/>
            <a:ext cx="1600200" cy="15329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FRIB_ppt_top.jpg">
            <a:extLst>
              <a:ext uri="{FF2B5EF4-FFF2-40B4-BE49-F238E27FC236}">
                <a16:creationId xmlns:a16="http://schemas.microsoft.com/office/drawing/2014/main" id="{0A850876-E931-8C45-B150-0AAB9B32A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9144000" cy="61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FRIB_ppt_top.jpg">
            <a:extLst>
              <a:ext uri="{FF2B5EF4-FFF2-40B4-BE49-F238E27FC236}">
                <a16:creationId xmlns:a16="http://schemas.microsoft.com/office/drawing/2014/main" id="{E80010CD-7A6D-5544-AE60-5B652F49A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7" y="990080"/>
            <a:ext cx="7864929" cy="319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49" tIns="34275" rIns="68549" bIns="34275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115405" y="2256979"/>
            <a:ext cx="9144000" cy="346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49" tIns="34275" rIns="68549" bIns="34275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30" y="28087"/>
            <a:ext cx="8273143" cy="42450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11" y="876525"/>
            <a:ext cx="8227786" cy="36764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76800" y="4870029"/>
            <a:ext cx="3483429" cy="273471"/>
          </a:xfrm>
        </p:spPr>
        <p:txBody>
          <a:bodyPr/>
          <a:lstStyle>
            <a:lvl1pPr>
              <a:defRPr sz="1050">
                <a:solidFill>
                  <a:srgbClr val="06430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360229" y="4870029"/>
            <a:ext cx="638628" cy="273471"/>
          </a:xfrm>
        </p:spPr>
        <p:txBody>
          <a:bodyPr/>
          <a:lstStyle>
            <a:lvl1pPr algn="ctr">
              <a:defRPr sz="1050">
                <a:solidFill>
                  <a:srgbClr val="064308"/>
                </a:solidFill>
                <a:latin typeface="Arial"/>
                <a:cs typeface="Arial"/>
              </a:defRPr>
            </a:lvl1pPr>
          </a:lstStyle>
          <a:p>
            <a:fld id="{77F249DA-B195-584A-B0D3-F692FF403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D8D715-36E8-364F-9690-22A37140E9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4629150"/>
            <a:ext cx="403412" cy="514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F2DA1C-9AF8-EB45-88A6-0F04642E80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1886" y="4629150"/>
            <a:ext cx="413964" cy="5174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2EA281-EC98-BC4C-ACE7-074DBC035BA5}"/>
              </a:ext>
            </a:extLst>
          </p:cNvPr>
          <p:cNvSpPr txBox="1"/>
          <p:nvPr userDrawn="1"/>
        </p:nvSpPr>
        <p:spPr>
          <a:xfrm>
            <a:off x="1151058" y="4552950"/>
            <a:ext cx="19912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National Science Foundation</a:t>
            </a:r>
          </a:p>
          <a:p>
            <a:r>
              <a:rPr lang="en-US" sz="1100" dirty="0"/>
              <a:t>DOE Office of Science</a:t>
            </a:r>
          </a:p>
          <a:p>
            <a:r>
              <a:rPr lang="en-US" sz="1100" dirty="0"/>
              <a:t>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1882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99921"/>
            <a:ext cx="9144000" cy="54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97" y="990080"/>
            <a:ext cx="7864929" cy="3197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413" tIns="34207" rIns="68413" bIns="34207">
            <a:spAutoFit/>
          </a:bodyPr>
          <a:lstStyle/>
          <a:p>
            <a:pPr defTabSz="34216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2256979"/>
            <a:ext cx="9144000" cy="3460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413" tIns="34207" rIns="68413" bIns="34207">
            <a:spAutoFit/>
          </a:bodyPr>
          <a:lstStyle/>
          <a:p>
            <a:pPr defTabSz="34216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8639"/>
            <a:ext cx="8991600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90" y="4767338"/>
            <a:ext cx="4241321" cy="273471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0" y="4767338"/>
            <a:ext cx="762000" cy="2734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75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50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15050" y="4973242"/>
            <a:ext cx="2895600" cy="1149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615554" eaLnBrk="0" hangingPunct="0">
              <a:lnSpc>
                <a:spcPct val="90000"/>
              </a:lnSpc>
              <a:defRPr/>
            </a:pPr>
            <a:r>
              <a:rPr lang="en-US" sz="825">
                <a:solidFill>
                  <a:srgbClr val="064308"/>
                </a:solidFill>
                <a:latin typeface="Helvetica" pitchFamily="34" charset="0"/>
                <a:ea typeface="ヒラギノ角ゴ Pro W3" pitchFamily="-65" charset="-128"/>
                <a:cs typeface="Arial" pitchFamily="34" charset="0"/>
              </a:rPr>
              <a:t> Slid </a:t>
            </a:r>
            <a:fld id="{7D60602E-28C7-4566-905C-AAAEDB698862}" type="slidenum">
              <a:rPr lang="en-US" sz="825">
                <a:solidFill>
                  <a:srgbClr val="064308"/>
                </a:solidFill>
                <a:latin typeface="Helvetica" pitchFamily="34" charset="0"/>
                <a:ea typeface="ヒラギノ角ゴ Pro W3" pitchFamily="-65" charset="-128"/>
                <a:cs typeface="Arial" pitchFamily="34" charset="0"/>
              </a:rPr>
              <a:pPr algn="r" defTabSz="615554" eaLnBrk="0" hangingPunct="0">
                <a:lnSpc>
                  <a:spcPct val="90000"/>
                </a:lnSpc>
                <a:defRPr/>
              </a:pPr>
              <a:t>‹#›</a:t>
            </a:fld>
            <a:endParaRPr lang="en-US" sz="825">
              <a:solidFill>
                <a:srgbClr val="064308"/>
              </a:solidFill>
              <a:latin typeface="Helvetica" pitchFamily="34" charset="0"/>
              <a:ea typeface="ヒラギノ角ゴ Pro W3" pitchFamily="-65" charset="-128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6" y="990600"/>
            <a:ext cx="7864475" cy="3847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100">
              <a:solidFill>
                <a:srgbClr val="B81414"/>
              </a:solidFill>
              <a:latin typeface="Helvetica" pitchFamily="34" charset="0"/>
              <a:ea typeface="ヒラギノ角ゴ Pro W3" pitchFamily="-65" charset="-128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2257425"/>
            <a:ext cx="9144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  <a:ea typeface="ヒラギノ角ゴ Pro W3" pitchFamily="-65" charset="-128"/>
              <a:cs typeface="Arial" pitchFamily="34" charset="0"/>
            </a:endParaRPr>
          </a:p>
        </p:txBody>
      </p:sp>
      <p:pic>
        <p:nvPicPr>
          <p:cNvPr id="7" name="Picture 6" descr="FRIB_pptbkgB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-7144"/>
            <a:ext cx="914241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32"/>
          <p:cNvSpPr txBox="1">
            <a:spLocks noChangeArrowheads="1"/>
          </p:cNvSpPr>
          <p:nvPr userDrawn="1"/>
        </p:nvSpPr>
        <p:spPr bwMode="auto">
          <a:xfrm>
            <a:off x="5410200" y="4866253"/>
            <a:ext cx="3486150" cy="10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614912" eaLnBrk="0" hangingPunct="0">
              <a:lnSpc>
                <a:spcPct val="90000"/>
              </a:lnSpc>
              <a:defRPr/>
            </a:pPr>
            <a:r>
              <a:rPr lang="en-US" sz="750" dirty="0">
                <a:solidFill>
                  <a:srgbClr val="064308"/>
                </a:solidFill>
                <a:latin typeface="Arial" charset="0"/>
              </a:rPr>
              <a:t>Brad Sherrill FSU Colloquium January 2010</a:t>
            </a:r>
            <a:r>
              <a:rPr lang="en-US" sz="750" baseline="0" dirty="0">
                <a:solidFill>
                  <a:srgbClr val="064308"/>
                </a:solidFill>
                <a:latin typeface="Arial" charset="0"/>
              </a:rPr>
              <a:t>, </a:t>
            </a:r>
            <a:r>
              <a:rPr lang="en-US" sz="750" dirty="0">
                <a:solidFill>
                  <a:srgbClr val="064308"/>
                </a:solidFill>
                <a:latin typeface="Arial" charset="0"/>
              </a:rPr>
              <a:t>Slide </a:t>
            </a:r>
            <a:fld id="{7A66C87B-E93C-4B93-8FC6-0C68310067A6}" type="slidenum">
              <a:rPr lang="en-US" sz="750" smtClean="0">
                <a:solidFill>
                  <a:srgbClr val="064308"/>
                </a:solidFill>
                <a:latin typeface="Arial" charset="0"/>
              </a:rPr>
              <a:pPr algn="r" defTabSz="614912" eaLnBrk="0" hangingPunct="0">
                <a:lnSpc>
                  <a:spcPct val="90000"/>
                </a:lnSpc>
                <a:defRPr/>
              </a:pPr>
              <a:t>‹#›</a:t>
            </a:fld>
            <a:endParaRPr lang="en-US" sz="750" dirty="0">
              <a:solidFill>
                <a:srgbClr val="064308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51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00325"/>
            <a:ext cx="8990922" cy="3770561"/>
          </a:xfrm>
        </p:spPr>
        <p:txBody>
          <a:bodyPr/>
          <a:lstStyle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11320"/>
            <a:ext cx="8991600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9432"/>
            <a:ext cx="9137923" cy="544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00325"/>
            <a:ext cx="8990922" cy="3200175"/>
          </a:xfrm>
        </p:spPr>
        <p:txBody>
          <a:bodyPr/>
          <a:lstStyle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11320"/>
            <a:ext cx="8991600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4085557"/>
            <a:ext cx="9144000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49" tIns="34275" rIns="68549" bIns="34275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4542757"/>
            <a:ext cx="9144000" cy="5715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9" tIns="34275" rIns="68549" bIns="34275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095086"/>
            <a:ext cx="9067122" cy="438150"/>
          </a:xfrm>
        </p:spPr>
        <p:txBody>
          <a:bodyPr anchor="ctr"/>
          <a:lstStyle>
            <a:lvl1pPr marL="102824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9432"/>
            <a:ext cx="9137923" cy="5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08639"/>
            <a:ext cx="8991598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800325"/>
            <a:ext cx="4423230" cy="3770561"/>
          </a:xfrm>
        </p:spPr>
        <p:txBody>
          <a:bodyPr/>
          <a:lstStyle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4" y="803677"/>
            <a:ext cx="4423227" cy="3770561"/>
          </a:xfrm>
        </p:spPr>
        <p:txBody>
          <a:bodyPr/>
          <a:lstStyle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9432"/>
            <a:ext cx="9137923" cy="544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8639"/>
            <a:ext cx="8991600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00325"/>
            <a:ext cx="8991604" cy="1825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2686051"/>
            <a:ext cx="8991604" cy="1825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9432"/>
            <a:ext cx="9137923" cy="544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08639"/>
            <a:ext cx="8991598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800325"/>
            <a:ext cx="4419600" cy="1825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1" y="800325"/>
            <a:ext cx="4442275" cy="1825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7" y="2686051"/>
            <a:ext cx="4419599" cy="1825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1" y="2686051"/>
            <a:ext cx="4442275" cy="1825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9432"/>
            <a:ext cx="9137923" cy="544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8639"/>
            <a:ext cx="8991600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9432"/>
            <a:ext cx="9137923" cy="544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8" y="990081"/>
            <a:ext cx="7864929" cy="319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2256979"/>
            <a:ext cx="9144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8639"/>
            <a:ext cx="8991600" cy="370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3" y="0"/>
            <a:ext cx="9001881" cy="499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928688"/>
            <a:ext cx="7489976" cy="3370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4835" tIns="32417" rIns="64835" bIns="32417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sz="19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053954"/>
            <a:ext cx="6096000" cy="857250"/>
          </a:xfrm>
        </p:spPr>
        <p:txBody>
          <a:bodyPr/>
          <a:lstStyle>
            <a:lvl1pPr marL="0" indent="0" algn="ctr">
              <a:buNone/>
              <a:defRPr/>
            </a:lvl1pPr>
            <a:lvl2pPr marL="324176" indent="0" algn="ctr">
              <a:buNone/>
              <a:defRPr/>
            </a:lvl2pPr>
            <a:lvl3pPr marL="648352" indent="0" algn="ctr">
              <a:buNone/>
              <a:defRPr/>
            </a:lvl3pPr>
            <a:lvl4pPr marL="972527" indent="0" algn="ctr">
              <a:buNone/>
              <a:defRPr/>
            </a:lvl4pPr>
            <a:lvl5pPr marL="1296704" indent="0" algn="ctr">
              <a:buNone/>
              <a:defRPr/>
            </a:lvl5pPr>
            <a:lvl6pPr marL="1620879" indent="0" algn="ctr">
              <a:buNone/>
              <a:defRPr/>
            </a:lvl6pPr>
            <a:lvl7pPr marL="1945055" indent="0" algn="ctr">
              <a:buNone/>
              <a:defRPr/>
            </a:lvl7pPr>
            <a:lvl8pPr marL="2269230" indent="0" algn="ctr">
              <a:buNone/>
              <a:defRPr/>
            </a:lvl8pPr>
            <a:lvl9pPr marL="259340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354785"/>
            <a:ext cx="9001124" cy="37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4790361"/>
            <a:ext cx="9448800" cy="261833"/>
          </a:xfrm>
          <a:prstGeom prst="rect">
            <a:avLst/>
          </a:prstGeom>
          <a:noFill/>
        </p:spPr>
        <p:txBody>
          <a:bodyPr wrap="square" lIns="64865" tIns="32432" rIns="64865" bIns="32432" rtlCol="0">
            <a:spAutoFit/>
          </a:bodyPr>
          <a:lstStyle/>
          <a:p>
            <a:pPr algn="ctr"/>
            <a:r>
              <a:rPr lang="en-US" sz="638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638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638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638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98" y="152015"/>
            <a:ext cx="1764003" cy="15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6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54266"/>
            <a:ext cx="8992810" cy="370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800325"/>
            <a:ext cx="8992810" cy="377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1" y="4767338"/>
            <a:ext cx="4241321" cy="273471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4767338"/>
            <a:ext cx="762000" cy="273471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5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4008" r:id="rId9"/>
    <p:sldLayoutId id="2147484009" r:id="rId10"/>
    <p:sldLayoutId id="2147484012" r:id="rId11"/>
    <p:sldLayoutId id="2147484016" r:id="rId12"/>
    <p:sldLayoutId id="2147484017" r:id="rId13"/>
  </p:sldLayoutIdLst>
  <p:hf hdr="0" dt="0"/>
  <p:txStyles>
    <p:titleStyle>
      <a:lvl1pPr algn="ctr" defTabSz="6024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024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024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024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024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777" algn="ctr" defTabSz="60581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685556" algn="ctr" defTabSz="60581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28332" algn="ctr" defTabSz="60581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371111" algn="ctr" defTabSz="60581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35134" indent="-135134" algn="l" defTabSz="602470" rtl="0" eaLnBrk="1" fontAlgn="base" hangingPunct="1">
        <a:lnSpc>
          <a:spcPct val="90000"/>
        </a:lnSpc>
        <a:spcBef>
          <a:spcPts val="905"/>
        </a:spcBef>
        <a:spcAft>
          <a:spcPct val="0"/>
        </a:spcAft>
        <a:buSzPct val="100000"/>
        <a:buFont typeface="Wingdings" pitchFamily="2" charset="2"/>
        <a:buChar char="§"/>
        <a:defRPr sz="165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72519" indent="-113738" algn="l" defTabSz="602470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SzPct val="100000"/>
        <a:buFont typeface="Arial" pitchFamily="34" charset="0"/>
        <a:buChar char="•"/>
        <a:defRPr sz="15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43688" indent="-120494" algn="l" defTabSz="602470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46164" indent="-100224" algn="l" defTabSz="602470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752243" indent="-135134" algn="l" defTabSz="602470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05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667471" indent="-113069" algn="l" defTabSz="605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6pPr>
      <a:lvl7pPr marL="2010250" indent="-113069" algn="l" defTabSz="605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7pPr>
      <a:lvl8pPr marL="2353029" indent="-113069" algn="l" defTabSz="605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8pPr>
      <a:lvl9pPr marL="2695805" indent="-113069" algn="l" defTabSz="605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7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56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2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1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0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68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45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22" algn="l" defTabSz="68555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ib.msu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1110342" y="2193202"/>
            <a:ext cx="7271658" cy="911948"/>
          </a:xfrm>
        </p:spPr>
        <p:txBody>
          <a:bodyPr/>
          <a:lstStyle/>
          <a:p>
            <a:r>
              <a:rPr lang="en-US" sz="3200" dirty="0">
                <a:latin typeface="Arial" pitchFamily="34" charset="0"/>
                <a:ea typeface="ＭＳ Ｐゴシック"/>
                <a:cs typeface="ＭＳ Ｐゴシック"/>
              </a:rPr>
              <a:t>How Many Kinds of Atoms are Possible in Nature?</a:t>
            </a:r>
          </a:p>
        </p:txBody>
      </p:sp>
      <p:sp>
        <p:nvSpPr>
          <p:cNvPr id="9218" name="Subtitle 6"/>
          <p:cNvSpPr>
            <a:spLocks noGrp="1"/>
          </p:cNvSpPr>
          <p:nvPr>
            <p:ph idx="1"/>
          </p:nvPr>
        </p:nvSpPr>
        <p:spPr>
          <a:xfrm>
            <a:off x="2514600" y="3486150"/>
            <a:ext cx="4084730" cy="119903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Arial" pitchFamily="34" charset="0"/>
                <a:ea typeface="ＭＳ Ｐゴシック"/>
                <a:cs typeface="ＭＳ Ｐゴシック"/>
              </a:rPr>
              <a:t>Bradley Sherrill</a:t>
            </a:r>
          </a:p>
          <a:p>
            <a:pPr marL="0" indent="0" algn="ctr">
              <a:buNone/>
            </a:pPr>
            <a:r>
              <a:rPr lang="en-US" sz="2000" dirty="0">
                <a:latin typeface="Arial" pitchFamily="34" charset="0"/>
                <a:ea typeface="ＭＳ Ｐゴシック"/>
                <a:cs typeface="ＭＳ Ｐゴシック"/>
              </a:rPr>
              <a:t>Director NSCL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83755-6DE0-5B41-8526-8D7950219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819150"/>
            <a:ext cx="9144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C80836-2A1D-7040-BF84-DE7ED6006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409950"/>
            <a:ext cx="848544" cy="8485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876800" y="4870029"/>
            <a:ext cx="3483429" cy="273471"/>
          </a:xfrm>
        </p:spPr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21" y="3572694"/>
            <a:ext cx="1767379" cy="57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Might Hear - Island of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968"/>
          <a:stretch/>
        </p:blipFill>
        <p:spPr>
          <a:xfrm>
            <a:off x="428625" y="742950"/>
            <a:ext cx="8486775" cy="36889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927" y="80524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The possibility of an "island of stability" was first proposed by Glenn T. Seaborg in the late 1960s.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5502" y="4029730"/>
            <a:ext cx="4048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64308"/>
                </a:solidFill>
              </a:rPr>
              <a:t>Zagrebaev</a:t>
            </a:r>
            <a:r>
              <a:rPr lang="en-US" sz="1400" dirty="0">
                <a:solidFill>
                  <a:srgbClr val="064308"/>
                </a:solidFill>
              </a:rPr>
              <a:t>, </a:t>
            </a:r>
            <a:r>
              <a:rPr lang="en-US" sz="1400" dirty="0" err="1">
                <a:solidFill>
                  <a:srgbClr val="064308"/>
                </a:solidFill>
              </a:rPr>
              <a:t>Karpov</a:t>
            </a:r>
            <a:r>
              <a:rPr lang="en-US" sz="1400" dirty="0">
                <a:solidFill>
                  <a:srgbClr val="064308"/>
                </a:solidFill>
              </a:rPr>
              <a:t>, Greiner [arXiv:1207.5700v1] masses from P </a:t>
            </a:r>
            <a:r>
              <a:rPr lang="en-US" sz="1400" dirty="0" err="1">
                <a:solidFill>
                  <a:srgbClr val="064308"/>
                </a:solidFill>
              </a:rPr>
              <a:t>Möller</a:t>
            </a:r>
            <a:endParaRPr lang="en-US" sz="1400" dirty="0">
              <a:solidFill>
                <a:srgbClr val="064308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600" y="3486150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42812" y="318668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Protons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95400" y="4460277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29459" y="4316455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Neutrons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3451909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1529" y="2664443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429413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</a:p>
        </p:txBody>
      </p:sp>
    </p:spTree>
    <p:extLst>
      <p:ext uri="{BB962C8B-B14F-4D97-AF65-F5344CB8AC3E}">
        <p14:creationId xmlns:p14="http://schemas.microsoft.com/office/powerpoint/2010/main" val="758346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57150"/>
            <a:ext cx="8273143" cy="424506"/>
          </a:xfrm>
        </p:spPr>
        <p:txBody>
          <a:bodyPr/>
          <a:lstStyle/>
          <a:p>
            <a:r>
              <a:rPr lang="en-US" dirty="0"/>
              <a:t>Even Higher Atomic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6525"/>
            <a:ext cx="3199489" cy="3676425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How much higher in atomic number?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Beyond Z=120-130 the character of nuclei change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Bubbles or doughnut shapes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Figure right predicts some form of stability for Z=254: See </a:t>
            </a:r>
            <a:r>
              <a:rPr lang="en-US" dirty="0" err="1"/>
              <a:t>Giulani</a:t>
            </a:r>
            <a:r>
              <a:rPr lang="en-US" dirty="0"/>
              <a:t>, Matheson, Nazarewicz, Olsen, Rev Mod. Phys 2018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337404" y="734617"/>
            <a:ext cx="6501796" cy="3874294"/>
            <a:chOff x="2108804" y="734617"/>
            <a:chExt cx="6501796" cy="3874294"/>
          </a:xfrm>
        </p:grpSpPr>
        <p:pic>
          <p:nvPicPr>
            <p:cNvPr id="4" name="Picture 3" descr="bubble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069" y="734617"/>
              <a:ext cx="5012531" cy="3874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108804" y="4351835"/>
              <a:ext cx="3962400" cy="201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607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DA006FC-9D8B-7F43-A680-34A6136DC618}"/>
              </a:ext>
            </a:extLst>
          </p:cNvPr>
          <p:cNvGrpSpPr/>
          <p:nvPr/>
        </p:nvGrpSpPr>
        <p:grpSpPr>
          <a:xfrm>
            <a:off x="4457700" y="1330011"/>
            <a:ext cx="1637742" cy="1091069"/>
            <a:chOff x="6248400" y="507402"/>
            <a:chExt cx="2183656" cy="1454758"/>
          </a:xfrm>
        </p:grpSpPr>
        <p:pic>
          <p:nvPicPr>
            <p:cNvPr id="21" name="Picture 2" descr="hfir2blog">
              <a:extLst>
                <a:ext uri="{FF2B5EF4-FFF2-40B4-BE49-F238E27FC236}">
                  <a16:creationId xmlns:a16="http://schemas.microsoft.com/office/drawing/2014/main" id="{906F5CB7-8F06-BA4D-A837-9B1CCCA89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2183656" cy="1428760"/>
            </a:xfrm>
            <a:prstGeom prst="rect">
              <a:avLst/>
            </a:prstGeom>
            <a:noFill/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D8AD7-1139-5644-8B4B-01F37E963AF4}"/>
                </a:ext>
              </a:extLst>
            </p:cNvPr>
            <p:cNvSpPr txBox="1"/>
            <p:nvPr/>
          </p:nvSpPr>
          <p:spPr>
            <a:xfrm>
              <a:off x="6248400" y="507402"/>
              <a:ext cx="2058683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Bk</a:t>
              </a:r>
              <a:r>
                <a:rPr lang="en-US" dirty="0">
                  <a:solidFill>
                    <a:schemeClr val="bg1"/>
                  </a:solidFill>
                  <a:latin typeface="Times New Roman"/>
                  <a:cs typeface="Times New Roman"/>
                </a:rPr>
                <a:t> from HFIR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BEDF7EE-4568-0F40-9930-3DC8255C6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841" y="1356079"/>
            <a:ext cx="1631741" cy="1085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0489" y="3543300"/>
            <a:ext cx="2874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</a:rPr>
              <a:t>In new element searches the product happens only 1 in 10</a:t>
            </a:r>
            <a:r>
              <a:rPr lang="en-US" sz="1500" baseline="30000" dirty="0">
                <a:solidFill>
                  <a:srgbClr val="064308"/>
                </a:solidFill>
              </a:rPr>
              <a:t>18</a:t>
            </a:r>
          </a:p>
        </p:txBody>
      </p:sp>
      <p:pic>
        <p:nvPicPr>
          <p:cNvPr id="5" name="Picture 4" descr="HeavyElementFus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58" y="1124500"/>
            <a:ext cx="3151054" cy="3409500"/>
          </a:xfrm>
          <a:prstGeom prst="rect">
            <a:avLst/>
          </a:prstGeom>
        </p:spPr>
      </p:pic>
      <p:graphicFrame>
        <p:nvGraphicFramePr>
          <p:cNvPr id="15" name="Object 7"/>
          <p:cNvGraphicFramePr>
            <a:graphicFrameLocks noChangeAspect="1"/>
          </p:cNvGraphicFramePr>
          <p:nvPr>
            <p:extLst/>
          </p:nvPr>
        </p:nvGraphicFramePr>
        <p:xfrm>
          <a:off x="4457700" y="878386"/>
          <a:ext cx="3482452" cy="3573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DRAW" r:id="rId7" imgW="6294120" imgH="6455664" progId="CorelDRAW.Graphic.13">
                  <p:embed/>
                </p:oleObj>
              </mc:Choice>
              <mc:Fallback>
                <p:oleObj name="CorelDRAW" r:id="rId7" imgW="6294120" imgH="6455664" progId="CorelDRAW.Graphic.13">
                  <p:embed/>
                  <p:pic>
                    <p:nvPicPr>
                      <p:cNvPr id="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878386"/>
                        <a:ext cx="3482452" cy="35732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707" y="99493"/>
            <a:ext cx="8273143" cy="424506"/>
          </a:xfrm>
        </p:spPr>
        <p:txBody>
          <a:bodyPr/>
          <a:lstStyle/>
          <a:p>
            <a:r>
              <a:rPr lang="en-US" dirty="0"/>
              <a:t>Synthesis of the Heaviest Elements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36510" y="826822"/>
            <a:ext cx="1077661" cy="36764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-705690" y="84455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>
              <a:solidFill>
                <a:srgbClr val="66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2522" y="427408"/>
            <a:ext cx="5897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Hamilton, Hofmann, </a:t>
            </a:r>
            <a:r>
              <a:rPr lang="en-US" sz="1400" dirty="0" err="1">
                <a:solidFill>
                  <a:srgbClr val="064308"/>
                </a:solidFill>
              </a:rPr>
              <a:t>Oganessian</a:t>
            </a:r>
            <a:r>
              <a:rPr lang="en-US" sz="1400" dirty="0">
                <a:solidFill>
                  <a:srgbClr val="064308"/>
                </a:solidFill>
              </a:rPr>
              <a:t> Ann Rev Part </a:t>
            </a:r>
            <a:r>
              <a:rPr lang="en-US" sz="1400" dirty="0" err="1">
                <a:solidFill>
                  <a:srgbClr val="064308"/>
                </a:solidFill>
              </a:rPr>
              <a:t>Nucl</a:t>
            </a:r>
            <a:r>
              <a:rPr lang="en-US" sz="1400" dirty="0">
                <a:solidFill>
                  <a:srgbClr val="064308"/>
                </a:solidFill>
              </a:rPr>
              <a:t> Phys 63 (2013) 383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4124B9-D020-E445-9218-CD7666B1E18C}"/>
              </a:ext>
            </a:extLst>
          </p:cNvPr>
          <p:cNvSpPr/>
          <p:nvPr/>
        </p:nvSpPr>
        <p:spPr>
          <a:xfrm>
            <a:off x="5229706" y="844553"/>
            <a:ext cx="228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64308"/>
                </a:solidFill>
              </a:rPr>
              <a:t>48</a:t>
            </a:r>
            <a:r>
              <a:rPr lang="en-US" dirty="0">
                <a:solidFill>
                  <a:srgbClr val="064308"/>
                </a:solidFill>
              </a:rPr>
              <a:t>Ca + </a:t>
            </a:r>
            <a:r>
              <a:rPr lang="en-US" baseline="30000" dirty="0">
                <a:solidFill>
                  <a:srgbClr val="064308"/>
                </a:solidFill>
                <a:latin typeface="+mn-lt"/>
              </a:rPr>
              <a:t>249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Bk </a:t>
            </a:r>
            <a:r>
              <a:rPr lang="en-US" dirty="0">
                <a:solidFill>
                  <a:srgbClr val="064308"/>
                </a:solidFill>
                <a:cs typeface="Arial" panose="020B0604020202020204" pitchFamily="34" charset="0"/>
              </a:rPr>
              <a:t>→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 </a:t>
            </a:r>
            <a:r>
              <a:rPr lang="en-US" baseline="30000" dirty="0">
                <a:solidFill>
                  <a:srgbClr val="064308"/>
                </a:solidFill>
                <a:latin typeface="+mn-lt"/>
              </a:rPr>
              <a:t>293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398" y="693720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Probability = </a:t>
            </a:r>
            <a:r>
              <a:rPr lang="en-US" dirty="0" err="1">
                <a:solidFill>
                  <a:srgbClr val="064308"/>
                </a:solidFill>
              </a:rPr>
              <a:t>P</a:t>
            </a:r>
            <a:r>
              <a:rPr lang="en-US" baseline="-25000" dirty="0" err="1">
                <a:solidFill>
                  <a:srgbClr val="064308"/>
                </a:solidFill>
              </a:rPr>
              <a:t>Interact</a:t>
            </a:r>
            <a:r>
              <a:rPr lang="en-US" dirty="0" err="1">
                <a:solidFill>
                  <a:srgbClr val="064308"/>
                </a:solidFill>
              </a:rPr>
              <a:t>P</a:t>
            </a:r>
            <a:r>
              <a:rPr lang="en-US" baseline="-25000" dirty="0" err="1">
                <a:solidFill>
                  <a:srgbClr val="064308"/>
                </a:solidFill>
              </a:rPr>
              <a:t>CompNucl</a:t>
            </a:r>
            <a:r>
              <a:rPr lang="en-US" dirty="0" err="1">
                <a:solidFill>
                  <a:srgbClr val="064308"/>
                </a:solidFill>
              </a:rPr>
              <a:t>P</a:t>
            </a:r>
            <a:r>
              <a:rPr lang="en-US" baseline="-25000" dirty="0" err="1">
                <a:solidFill>
                  <a:srgbClr val="064308"/>
                </a:solidFill>
              </a:rPr>
              <a:t>FusProd</a:t>
            </a:r>
            <a:endParaRPr lang="en-US" baseline="-250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Super Heavy Element Landscape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3"/>
          <a:stretch/>
        </p:blipFill>
        <p:spPr>
          <a:xfrm>
            <a:off x="457200" y="766270"/>
            <a:ext cx="7675791" cy="378668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AutoShape 4" descr="https://www.annualreviews.org/na101/home/literatum/publisher/ar/journals/content/nucl/2013/nucl.2013.63.issue-1/annurev-nucl-102912-144535/20131012/images/large/ns630383.f2.jpeg"/>
          <p:cNvSpPr>
            <a:spLocks noChangeAspect="1" noChangeArrowheads="1"/>
          </p:cNvSpPr>
          <p:nvPr/>
        </p:nvSpPr>
        <p:spPr bwMode="auto">
          <a:xfrm>
            <a:off x="63500" y="-136525"/>
            <a:ext cx="110775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32522" y="427408"/>
            <a:ext cx="5897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Hamilton, Hofmann, </a:t>
            </a:r>
            <a:r>
              <a:rPr lang="en-US" sz="1400" dirty="0" err="1">
                <a:solidFill>
                  <a:srgbClr val="064308"/>
                </a:solidFill>
              </a:rPr>
              <a:t>Oganessian</a:t>
            </a:r>
            <a:r>
              <a:rPr lang="en-US" sz="1400" dirty="0">
                <a:solidFill>
                  <a:srgbClr val="064308"/>
                </a:solidFill>
              </a:rPr>
              <a:t> Ann Rev Part </a:t>
            </a:r>
            <a:r>
              <a:rPr lang="en-US" sz="1400" dirty="0" err="1">
                <a:solidFill>
                  <a:srgbClr val="064308"/>
                </a:solidFill>
              </a:rPr>
              <a:t>Nucl</a:t>
            </a:r>
            <a:r>
              <a:rPr lang="en-US" sz="1400" dirty="0">
                <a:solidFill>
                  <a:srgbClr val="064308"/>
                </a:solidFill>
              </a:rPr>
              <a:t> Phys 63 (2013) 383</a:t>
            </a:r>
          </a:p>
        </p:txBody>
      </p:sp>
      <p:sp>
        <p:nvSpPr>
          <p:cNvPr id="10" name="Oval 9"/>
          <p:cNvSpPr/>
          <p:nvPr/>
        </p:nvSpPr>
        <p:spPr>
          <a:xfrm>
            <a:off x="6858000" y="1352550"/>
            <a:ext cx="1548829" cy="1059726"/>
          </a:xfrm>
          <a:prstGeom prst="ellipse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7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Isotopes of the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6525"/>
            <a:ext cx="8227786" cy="3676425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sz="2000" dirty="0"/>
              <a:t>Gold occurs naturally as Au-197 – Oct 15</a:t>
            </a:r>
            <a:r>
              <a:rPr lang="en-US" sz="2000" baseline="30000" dirty="0">
                <a:solidFill>
                  <a:srgbClr val="064308"/>
                </a:solidFill>
              </a:rPr>
              <a:t>th</a:t>
            </a:r>
            <a:r>
              <a:rPr lang="en-US" sz="2000" dirty="0">
                <a:solidFill>
                  <a:srgbClr val="064308"/>
                </a:solidFill>
              </a:rPr>
              <a:t> value of $1,228 per ounce</a:t>
            </a:r>
          </a:p>
          <a:p>
            <a:pPr>
              <a:spcBef>
                <a:spcPts val="450"/>
              </a:spcBef>
            </a:pPr>
            <a:r>
              <a:rPr lang="en-US" sz="2000" dirty="0"/>
              <a:t>Six isotopes of Calcium are found naturally on Earth. 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2000" dirty="0"/>
              <a:t>  (Calcium-40 $.32 per ounce)</a:t>
            </a:r>
          </a:p>
          <a:p>
            <a:pPr>
              <a:spcBef>
                <a:spcPts val="450"/>
              </a:spcBef>
            </a:pPr>
            <a:endParaRPr lang="en-US" sz="2000" dirty="0"/>
          </a:p>
          <a:p>
            <a:pPr marL="0" indent="0">
              <a:spcBef>
                <a:spcPts val="450"/>
              </a:spcBef>
              <a:buNone/>
            </a:pPr>
            <a:endParaRPr lang="en-US" sz="1800" dirty="0"/>
          </a:p>
          <a:p>
            <a:pPr>
              <a:spcBef>
                <a:spcPts val="450"/>
              </a:spcBef>
            </a:pPr>
            <a:endParaRPr lang="en-US" sz="1800" dirty="0"/>
          </a:p>
          <a:p>
            <a:pPr>
              <a:spcBef>
                <a:spcPts val="450"/>
              </a:spcBef>
            </a:pPr>
            <a:r>
              <a:rPr lang="en-US" sz="2000" dirty="0"/>
              <a:t>Expensive Calcium (.2% of natural Calcium-48 $7M per ounce)</a:t>
            </a:r>
          </a:p>
          <a:p>
            <a:pPr>
              <a:spcBef>
                <a:spcPts val="450"/>
              </a:spcBef>
            </a:pPr>
            <a:endParaRPr lang="en-US" sz="2000" dirty="0"/>
          </a:p>
          <a:p>
            <a:pPr>
              <a:spcBef>
                <a:spcPts val="450"/>
              </a:spcBef>
            </a:pPr>
            <a:endParaRPr lang="en-US" sz="2000" dirty="0"/>
          </a:p>
          <a:p>
            <a:pPr>
              <a:spcBef>
                <a:spcPts val="450"/>
              </a:spcBef>
            </a:pPr>
            <a:endParaRPr lang="en-US" sz="2000" dirty="0"/>
          </a:p>
          <a:p>
            <a:pPr>
              <a:spcBef>
                <a:spcPts val="450"/>
              </a:spcBef>
            </a:pPr>
            <a:r>
              <a:rPr lang="en-US" sz="2000" dirty="0"/>
              <a:t>Among most expensive isotopes: Berkelium-249 $644M/ounce</a:t>
            </a:r>
            <a:endParaRPr lang="en-US" sz="1800" dirty="0"/>
          </a:p>
          <a:p>
            <a:pPr>
              <a:spcBef>
                <a:spcPts val="450"/>
              </a:spcBef>
            </a:pPr>
            <a:endParaRPr lang="en-US" sz="1800" dirty="0"/>
          </a:p>
          <a:p>
            <a:pPr>
              <a:spcBef>
                <a:spcPts val="450"/>
              </a:spcBef>
            </a:pP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 lIns="68568" tIns="34284" rIns="68568" bIns="34284" anchor="b"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151917" y="3257550"/>
            <a:ext cx="4184062" cy="845973"/>
            <a:chOff x="2387008" y="4588619"/>
            <a:chExt cx="4659366" cy="942074"/>
          </a:xfrm>
        </p:grpSpPr>
        <p:grpSp>
          <p:nvGrpSpPr>
            <p:cNvPr id="48" name="Group 47"/>
            <p:cNvGrpSpPr/>
            <p:nvPr/>
          </p:nvGrpSpPr>
          <p:grpSpPr>
            <a:xfrm>
              <a:off x="3876156" y="4588619"/>
              <a:ext cx="3170218" cy="942074"/>
              <a:chOff x="1477720" y="4765648"/>
              <a:chExt cx="4753866" cy="143510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798770" y="561654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128480" y="562148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460410" y="562642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951170" y="590864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280880" y="591358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612810" y="591852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796960" y="562642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949360" y="591852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1477720" y="4765648"/>
                <a:ext cx="3420366" cy="1422400"/>
                <a:chOff x="1350720" y="1673198"/>
                <a:chExt cx="3420366" cy="1422400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1350720" y="1673198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1680430" y="1678135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012360" y="168307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1503120" y="1965298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1832830" y="1970235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164760" y="197517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2334970" y="1679548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2664680" y="1684485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2996610" y="168942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2487370" y="1971648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2817080" y="1976585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3149010" y="198152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3325570" y="1679548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3655280" y="1684485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3987210" y="168942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3477970" y="1971648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807680" y="1976585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4139610" y="198152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4323760" y="168942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76160" y="1981522"/>
                  <a:ext cx="282226" cy="2822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363420" y="2505048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1693130" y="2509985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025060" y="251492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1515820" y="2797148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1845530" y="2802085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177460" y="280702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2347670" y="2511398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2677380" y="2516335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3009310" y="252127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500070" y="2803498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829780" y="2808435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3161710" y="281337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3338270" y="2511398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3667980" y="2516335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3999910" y="252127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3490670" y="2803498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820380" y="2808435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4152310" y="281337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4336460" y="252127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4488860" y="2813372"/>
                  <a:ext cx="282226" cy="282226"/>
                </a:xfrm>
                <a:prstGeom prst="ellipse">
                  <a:avLst/>
                </a:prstGeom>
                <a:solidFill>
                  <a:srgbClr val="A6A6A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0" name="TextBox 99"/>
            <p:cNvSpPr txBox="1"/>
            <p:nvPr/>
          </p:nvSpPr>
          <p:spPr>
            <a:xfrm>
              <a:off x="2387008" y="4592386"/>
              <a:ext cx="1467736" cy="415617"/>
            </a:xfrm>
            <a:prstGeom prst="rect">
              <a:avLst/>
            </a:prstGeom>
            <a:noFill/>
          </p:spPr>
          <p:txBody>
            <a:bodyPr wrap="none" lIns="64859" tIns="32429" rIns="64859" bIns="32429" rtlCol="0">
              <a:spAutoFit/>
            </a:bodyPr>
            <a:lstStyle/>
            <a:p>
              <a:r>
                <a:rPr lang="en-US" sz="1600" dirty="0">
                  <a:solidFill>
                    <a:srgbClr val="064308"/>
                  </a:solidFill>
                </a:rPr>
                <a:t>20 protons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397749" y="5113903"/>
              <a:ext cx="1619487" cy="415617"/>
            </a:xfrm>
            <a:prstGeom prst="rect">
              <a:avLst/>
            </a:prstGeom>
            <a:noFill/>
          </p:spPr>
          <p:txBody>
            <a:bodyPr wrap="none" lIns="64859" tIns="32429" rIns="64859" bIns="32429" rtlCol="0">
              <a:spAutoFit/>
            </a:bodyPr>
            <a:lstStyle/>
            <a:p>
              <a:r>
                <a:rPr lang="en-US" sz="1600" dirty="0">
                  <a:solidFill>
                    <a:srgbClr val="064308"/>
                  </a:solidFill>
                </a:rPr>
                <a:t>28 neutrons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135121" y="1234163"/>
            <a:ext cx="5560452" cy="2099587"/>
            <a:chOff x="2195804" y="1896287"/>
            <a:chExt cx="6963063" cy="2629203"/>
          </a:xfrm>
        </p:grpSpPr>
        <p:grpSp>
          <p:nvGrpSpPr>
            <p:cNvPr id="7" name="Group 6"/>
            <p:cNvGrpSpPr/>
            <p:nvPr/>
          </p:nvGrpSpPr>
          <p:grpSpPr>
            <a:xfrm>
              <a:off x="3892646" y="2774421"/>
              <a:ext cx="2433622" cy="971684"/>
              <a:chOff x="1350720" y="1673198"/>
              <a:chExt cx="3420366" cy="14224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350720" y="1673198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680430" y="1678135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12360" y="168307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503120" y="1965298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832830" y="1970235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164760" y="197517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334970" y="1679548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664680" y="1684485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996610" y="168942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487370" y="1971648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817080" y="1976585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149010" y="198152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325570" y="1679548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55280" y="1684485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987210" y="168942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477970" y="1971648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807680" y="1976585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139610" y="198152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323760" y="168942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76160" y="1981522"/>
                <a:ext cx="282226" cy="2822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63420" y="250504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93130" y="250998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025060" y="251492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515820" y="279714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845530" y="280208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177460" y="280702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347670" y="251139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677380" y="251633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009310" y="252127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500070" y="280349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829780" y="280843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161710" y="281337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338270" y="251139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667980" y="251633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999910" y="252127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490670" y="2803498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820380" y="2808435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152310" y="281337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36460" y="252127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488860" y="2813372"/>
                <a:ext cx="282226" cy="282226"/>
              </a:xfrm>
              <a:prstGeom prst="ellipse">
                <a:avLst/>
              </a:prstGeom>
              <a:solidFill>
                <a:srgbClr val="A6A6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2195804" y="2802647"/>
              <a:ext cx="1467736" cy="415617"/>
            </a:xfrm>
            <a:prstGeom prst="rect">
              <a:avLst/>
            </a:prstGeom>
            <a:noFill/>
          </p:spPr>
          <p:txBody>
            <a:bodyPr wrap="none" lIns="64859" tIns="32429" rIns="64859" bIns="32429" rtlCol="0">
              <a:spAutoFit/>
            </a:bodyPr>
            <a:lstStyle/>
            <a:p>
              <a:r>
                <a:rPr lang="en-US" sz="1600" dirty="0">
                  <a:solidFill>
                    <a:srgbClr val="064308"/>
                  </a:solidFill>
                </a:rPr>
                <a:t>20 protons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203839" y="3368842"/>
              <a:ext cx="1619487" cy="415617"/>
            </a:xfrm>
            <a:prstGeom prst="rect">
              <a:avLst/>
            </a:prstGeom>
            <a:noFill/>
          </p:spPr>
          <p:txBody>
            <a:bodyPr wrap="none" lIns="64859" tIns="32429" rIns="64859" bIns="32429" rtlCol="0">
              <a:spAutoFit/>
            </a:bodyPr>
            <a:lstStyle/>
            <a:p>
              <a:r>
                <a:rPr lang="en-US" sz="1600" dirty="0">
                  <a:solidFill>
                    <a:srgbClr val="064308"/>
                  </a:solidFill>
                </a:rPr>
                <a:t>20 neutrons</a:t>
              </a:r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6562" y="1896287"/>
              <a:ext cx="1442305" cy="2629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04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of Isotopes - 1910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39" y="895350"/>
            <a:ext cx="6954761" cy="3676425"/>
          </a:xfrm>
        </p:spPr>
        <p:txBody>
          <a:bodyPr/>
          <a:lstStyle/>
          <a:p>
            <a:r>
              <a:rPr lang="en-US" sz="1800" dirty="0"/>
              <a:t>Fredrick Soddy – Credited with discovery of isotopes</a:t>
            </a:r>
          </a:p>
          <a:p>
            <a:pPr lvl="1"/>
            <a:r>
              <a:rPr lang="en-US" sz="1600" dirty="0"/>
              <a:t>Talented chemist who began at McGill University (Montreal) as a lecturer in 1900</a:t>
            </a:r>
          </a:p>
          <a:p>
            <a:pPr lvl="1"/>
            <a:r>
              <a:rPr lang="en-US" sz="1600" dirty="0"/>
              <a:t>E. Rutherford came to McGill at about the same time. Rutherford needed the help of a Chemist to try to understand radioactivity. </a:t>
            </a:r>
          </a:p>
          <a:p>
            <a:r>
              <a:rPr lang="en-US" sz="1800" dirty="0"/>
              <a:t>Isotopes</a:t>
            </a:r>
          </a:p>
          <a:p>
            <a:pPr lvl="1"/>
            <a:r>
              <a:rPr lang="en-US" sz="1600" dirty="0"/>
              <a:t>In 1910 Soddy found that the mass of lead from thorium decay differed from the mass of lead from uranium decay</a:t>
            </a:r>
          </a:p>
          <a:p>
            <a:pPr lvl="1"/>
            <a:r>
              <a:rPr lang="en-US" sz="1600" dirty="0"/>
              <a:t>He realized that atoms of a given elements must come in different forms that he called isotopes (Greek for “at the same place”) JJ Thompson in 1913 showed the first direct evidence – Ne isotopes in cathode ray tube.</a:t>
            </a:r>
          </a:p>
          <a:p>
            <a:pPr lvl="1"/>
            <a:r>
              <a:rPr lang="en-US" sz="1600" dirty="0"/>
              <a:t>"Put colloquially, their atoms have identical outsides but different insides.” – Soddy Nobel Prize Lecture</a:t>
            </a:r>
          </a:p>
          <a:p>
            <a:pPr lvl="1"/>
            <a:r>
              <a:rPr lang="en-US" sz="1600" dirty="0"/>
              <a:t>Won Nobel Prize in 1921 for discovery of isotopes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144" y="452593"/>
            <a:ext cx="1500617" cy="198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45" y="2484192"/>
            <a:ext cx="1499616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Synthesis of Radioactive Isotopes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76525"/>
            <a:ext cx="6019799" cy="3676425"/>
          </a:xfrm>
        </p:spPr>
        <p:txBody>
          <a:bodyPr/>
          <a:lstStyle/>
          <a:p>
            <a:pPr lvl="1"/>
            <a:r>
              <a:rPr lang="en-US" sz="2000" dirty="0">
                <a:solidFill>
                  <a:srgbClr val="064308"/>
                </a:solidFill>
              </a:rPr>
              <a:t>The first “artificial” isotopes were produced by F. Joliot and I. Curie (</a:t>
            </a:r>
            <a:r>
              <a:rPr lang="en-US" sz="2000" i="1" dirty="0">
                <a:solidFill>
                  <a:srgbClr val="064308"/>
                </a:solidFill>
              </a:rPr>
              <a:t>Nature, </a:t>
            </a:r>
            <a:r>
              <a:rPr lang="en-US" sz="2000" dirty="0">
                <a:solidFill>
                  <a:srgbClr val="064308"/>
                </a:solidFill>
              </a:rPr>
              <a:t>10 Feb 1934 ) by bombarding B, Mg, Al with alpha particles from Po</a:t>
            </a:r>
          </a:p>
          <a:p>
            <a:pPr lvl="1"/>
            <a:r>
              <a:rPr lang="en-US" sz="2000" dirty="0">
                <a:solidFill>
                  <a:srgbClr val="064308"/>
                </a:solidFill>
              </a:rPr>
              <a:t>“We propose for the new radio-isotopes formed by the transmutation of boron, magnesium and aluminum, the names </a:t>
            </a:r>
            <a:r>
              <a:rPr lang="en-US" sz="2000" dirty="0" err="1">
                <a:solidFill>
                  <a:srgbClr val="064308"/>
                </a:solidFill>
              </a:rPr>
              <a:t>radionitrogen</a:t>
            </a:r>
            <a:r>
              <a:rPr lang="en-US" sz="2000" dirty="0">
                <a:solidFill>
                  <a:srgbClr val="064308"/>
                </a:solidFill>
              </a:rPr>
              <a:t>, </a:t>
            </a:r>
            <a:r>
              <a:rPr lang="en-US" sz="2000" dirty="0" err="1">
                <a:solidFill>
                  <a:srgbClr val="064308"/>
                </a:solidFill>
              </a:rPr>
              <a:t>radiosilicon</a:t>
            </a:r>
            <a:r>
              <a:rPr lang="en-US" sz="2000" dirty="0">
                <a:solidFill>
                  <a:srgbClr val="064308"/>
                </a:solidFill>
              </a:rPr>
              <a:t>, </a:t>
            </a:r>
            <a:r>
              <a:rPr lang="en-US" sz="2000" dirty="0" err="1">
                <a:solidFill>
                  <a:srgbClr val="064308"/>
                </a:solidFill>
              </a:rPr>
              <a:t>radiophosphorus</a:t>
            </a:r>
            <a:r>
              <a:rPr lang="en-US" sz="2000" dirty="0">
                <a:solidFill>
                  <a:srgbClr val="064308"/>
                </a:solidFill>
              </a:rPr>
              <a:t>”</a:t>
            </a:r>
          </a:p>
          <a:p>
            <a:pPr lvl="1"/>
            <a:r>
              <a:rPr lang="en-US" sz="2000" dirty="0">
                <a:solidFill>
                  <a:srgbClr val="064308"/>
                </a:solidFill>
              </a:rPr>
              <a:t>For this discovery, Curie and Joliot won the Nobel Prize in chemistry in 1935 </a:t>
            </a:r>
          </a:p>
          <a:p>
            <a:pPr lvl="1"/>
            <a:r>
              <a:rPr lang="en-US" sz="2000" dirty="0">
                <a:solidFill>
                  <a:srgbClr val="064308"/>
                </a:solidFill>
              </a:rPr>
              <a:t>Workforce Diversity was excellent at the beginning of the rare isotope field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504950"/>
            <a:ext cx="1229367" cy="1724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56552"/>
            <a:ext cx="1192030" cy="16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4220"/>
            <a:ext cx="8273143" cy="360130"/>
          </a:xfrm>
        </p:spPr>
        <p:txBody>
          <a:bodyPr/>
          <a:lstStyle/>
          <a:p>
            <a:r>
              <a:rPr lang="en-US" sz="2325" dirty="0"/>
              <a:t>Predicted of the Limits of the Nuclear Landscape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9A939-257C-2448-91B0-DFA608C8A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1" y="819150"/>
            <a:ext cx="8227786" cy="3676425"/>
          </a:xfrm>
        </p:spPr>
        <p:txBody>
          <a:bodyPr/>
          <a:lstStyle/>
          <a:p>
            <a:r>
              <a:rPr lang="en-US" dirty="0"/>
              <a:t>265 stable isotopes, 3100 observed, more like 2000 “known”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223898"/>
            <a:ext cx="830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J. </a:t>
            </a:r>
            <a:r>
              <a:rPr lang="en-US" dirty="0" err="1">
                <a:solidFill>
                  <a:srgbClr val="064308"/>
                </a:solidFill>
              </a:rPr>
              <a:t>Erler</a:t>
            </a:r>
            <a:r>
              <a:rPr lang="en-US" dirty="0">
                <a:solidFill>
                  <a:srgbClr val="064308"/>
                </a:solidFill>
              </a:rPr>
              <a:t> et al., Nature 486, 509 (2012) – About 7000 isotopes possible for Z &lt; 93</a:t>
            </a:r>
          </a:p>
        </p:txBody>
      </p:sp>
      <p:pic>
        <p:nvPicPr>
          <p:cNvPr id="14338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73" y="1135585"/>
            <a:ext cx="6615113" cy="31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49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57150"/>
            <a:ext cx="8273143" cy="424506"/>
          </a:xfrm>
        </p:spPr>
        <p:txBody>
          <a:bodyPr/>
          <a:lstStyle/>
          <a:p>
            <a:r>
              <a:rPr lang="en-US" dirty="0"/>
              <a:t>A Goal is to Study </a:t>
            </a:r>
            <a:r>
              <a:rPr lang="en-US" baseline="30000" dirty="0"/>
              <a:t>60</a:t>
            </a:r>
            <a:r>
              <a:rPr lang="en-US" dirty="0"/>
              <a:t>Ca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ADEF3C8-4B1B-6540-8534-C407953C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14" y="819150"/>
            <a:ext cx="8227786" cy="3676425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dirty="0"/>
              <a:t>One of the reasons to build FRIB: Calcium-60 ($10,000 for 1000 atoms; $1.3x10</a:t>
            </a:r>
            <a:r>
              <a:rPr lang="en-US" baseline="30000" dirty="0"/>
              <a:t>25</a:t>
            </a:r>
            <a:r>
              <a:rPr lang="en-US" dirty="0"/>
              <a:t> per </a:t>
            </a:r>
            <a:r>
              <a:rPr lang="en-US" dirty="0" err="1"/>
              <a:t>oz</a:t>
            </a:r>
            <a:r>
              <a:rPr lang="en-US" dirty="0"/>
              <a:t> )</a:t>
            </a:r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r>
              <a:rPr lang="en-US" dirty="0"/>
              <a:t>In 10 years from now, after envisioned FRIB upgrades, we may be able to produce Calcium-70 (if 20 protons and 50 neutrons can make a nucleus)</a:t>
            </a:r>
          </a:p>
          <a:p>
            <a:pPr>
              <a:spcBef>
                <a:spcPts val="450"/>
              </a:spcBef>
            </a:pPr>
            <a:r>
              <a:rPr lang="en-US" dirty="0"/>
              <a:t>With a beam of ions that have extra neutrons we can reach the longer-lived </a:t>
            </a:r>
            <a:r>
              <a:rPr lang="en-US" dirty="0" err="1"/>
              <a:t>superheavy</a:t>
            </a:r>
            <a:r>
              <a:rPr lang="en-US" dirty="0"/>
              <a:t> elements</a:t>
            </a:r>
          </a:p>
          <a:p>
            <a:pPr>
              <a:spcBef>
                <a:spcPts val="45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914400" y="1745422"/>
            <a:ext cx="1228529" cy="346243"/>
          </a:xfrm>
          <a:prstGeom prst="rect">
            <a:avLst/>
          </a:prstGeom>
          <a:noFill/>
        </p:spPr>
        <p:txBody>
          <a:bodyPr wrap="none" lIns="68574" tIns="34287" rIns="68574" bIns="34287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20 protons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2860" y="2373777"/>
            <a:ext cx="1356770" cy="346243"/>
          </a:xfrm>
          <a:prstGeom prst="rect">
            <a:avLst/>
          </a:prstGeom>
          <a:noFill/>
        </p:spPr>
        <p:txBody>
          <a:bodyPr wrap="none" lIns="68574" tIns="34287" rIns="68574" bIns="34287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40 neutrons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561266" y="1733550"/>
            <a:ext cx="5088703" cy="1077194"/>
            <a:chOff x="2561266" y="1733550"/>
            <a:chExt cx="5088703" cy="1077194"/>
          </a:xfrm>
        </p:grpSpPr>
        <p:sp>
          <p:nvSpPr>
            <p:cNvPr id="5" name="Oval 4"/>
            <p:cNvSpPr/>
            <p:nvPr/>
          </p:nvSpPr>
          <p:spPr>
            <a:xfrm>
              <a:off x="5042529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289811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538759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56829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04111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653059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791171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905471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65958" y="1733550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13241" y="1737253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62188" y="1740956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80258" y="1952625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927541" y="1956328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176488" y="1960031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04146" y="1738313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551428" y="1742015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800376" y="1745718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18446" y="1957388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665728" y="1961090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914676" y="1964793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047096" y="1738313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294378" y="1742015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543326" y="1745718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161396" y="1957388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408678" y="1961090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657626" y="1964793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795738" y="1745718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910038" y="1964793"/>
              <a:ext cx="211670" cy="2116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561266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808549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057496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75566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922849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171796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299454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546736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795684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413754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661036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909984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042404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289686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538634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156704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403986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652934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791046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905346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065392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312675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61622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179692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426975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675922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814035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928335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071587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7185887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323999" y="2370439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438299" y="2599074"/>
              <a:ext cx="211670" cy="211670"/>
            </a:xfrm>
            <a:prstGeom prst="ellipse">
              <a:avLst/>
            </a:prstGeom>
            <a:solidFill>
              <a:srgbClr val="A6A6A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55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Super Heavy Element </a:t>
            </a:r>
            <a:r>
              <a:rPr lang="en-US" dirty="0" err="1"/>
              <a:t>Lanscape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3"/>
          <a:stretch/>
        </p:blipFill>
        <p:spPr>
          <a:xfrm>
            <a:off x="457200" y="766270"/>
            <a:ext cx="7675791" cy="378668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AutoShape 4" descr="https://www.annualreviews.org/na101/home/literatum/publisher/ar/journals/content/nucl/2013/nucl.2013.63.issue-1/annurev-nucl-102912-144535/20131012/images/large/ns630383.f2.jpeg"/>
          <p:cNvSpPr>
            <a:spLocks noChangeAspect="1" noChangeArrowheads="1"/>
          </p:cNvSpPr>
          <p:nvPr/>
        </p:nvSpPr>
        <p:spPr bwMode="auto">
          <a:xfrm>
            <a:off x="63500" y="-136525"/>
            <a:ext cx="110775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32522" y="427408"/>
            <a:ext cx="5897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Hamilton, Hofmann, </a:t>
            </a:r>
            <a:r>
              <a:rPr lang="en-US" sz="1400" dirty="0" err="1">
                <a:solidFill>
                  <a:srgbClr val="064308"/>
                </a:solidFill>
              </a:rPr>
              <a:t>Oganessian</a:t>
            </a:r>
            <a:r>
              <a:rPr lang="en-US" sz="1400" dirty="0">
                <a:solidFill>
                  <a:srgbClr val="064308"/>
                </a:solidFill>
              </a:rPr>
              <a:t> Ann Rev Part </a:t>
            </a:r>
            <a:r>
              <a:rPr lang="en-US" sz="1400" dirty="0" err="1">
                <a:solidFill>
                  <a:srgbClr val="064308"/>
                </a:solidFill>
              </a:rPr>
              <a:t>Nucl</a:t>
            </a:r>
            <a:r>
              <a:rPr lang="en-US" sz="1400" dirty="0">
                <a:solidFill>
                  <a:srgbClr val="064308"/>
                </a:solidFill>
              </a:rPr>
              <a:t> Phys 63 (2013) 383</a:t>
            </a:r>
          </a:p>
        </p:txBody>
      </p:sp>
      <p:sp>
        <p:nvSpPr>
          <p:cNvPr id="10" name="Oval 9"/>
          <p:cNvSpPr/>
          <p:nvPr/>
        </p:nvSpPr>
        <p:spPr>
          <a:xfrm>
            <a:off x="6858000" y="1352550"/>
            <a:ext cx="1548829" cy="1059726"/>
          </a:xfrm>
          <a:prstGeom prst="ellipse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01234" y="1962150"/>
            <a:ext cx="1828800" cy="0"/>
          </a:xfrm>
          <a:prstGeom prst="straightConnector1">
            <a:avLst/>
          </a:prstGeom>
          <a:ln w="38100">
            <a:solidFill>
              <a:srgbClr val="0643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00800" y="1777484"/>
            <a:ext cx="64953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64308"/>
                </a:solidFill>
              </a:rPr>
              <a:t>58</a:t>
            </a:r>
            <a:r>
              <a:rPr lang="en-US" dirty="0">
                <a:solidFill>
                  <a:srgbClr val="064308"/>
                </a:solidFill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10683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&quot;No&quot; Symbol 42"/>
          <p:cNvSpPr/>
          <p:nvPr/>
        </p:nvSpPr>
        <p:spPr>
          <a:xfrm>
            <a:off x="8001000" y="2190749"/>
            <a:ext cx="762001" cy="762001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&quot;No&quot; Symbol 35"/>
          <p:cNvSpPr/>
          <p:nvPr/>
        </p:nvSpPr>
        <p:spPr>
          <a:xfrm>
            <a:off x="7989566" y="3333749"/>
            <a:ext cx="762001" cy="762001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89844"/>
            <a:ext cx="8273143" cy="424506"/>
          </a:xfrm>
        </p:spPr>
        <p:txBody>
          <a:bodyPr/>
          <a:lstStyle/>
          <a:p>
            <a:r>
              <a:rPr lang="en-US" dirty="0"/>
              <a:t>Atoms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71550"/>
            <a:ext cx="2406565" cy="241458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1670089"/>
            <a:ext cx="2705100" cy="199072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416356" y="1352550"/>
            <a:ext cx="508444" cy="407828"/>
            <a:chOff x="7358400" y="1047750"/>
            <a:chExt cx="508444" cy="407828"/>
          </a:xfrm>
        </p:grpSpPr>
        <p:sp>
          <p:nvSpPr>
            <p:cNvPr id="10" name="Oval 9"/>
            <p:cNvSpPr/>
            <p:nvPr/>
          </p:nvSpPr>
          <p:spPr>
            <a:xfrm>
              <a:off x="7358400" y="1047750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467599" y="1176045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587311" y="1064647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25059" y="2774684"/>
            <a:ext cx="468774" cy="559066"/>
            <a:chOff x="7434688" y="2526141"/>
            <a:chExt cx="468774" cy="559066"/>
          </a:xfrm>
        </p:grpSpPr>
        <p:sp>
          <p:nvSpPr>
            <p:cNvPr id="13" name="Oval 12"/>
            <p:cNvSpPr/>
            <p:nvPr/>
          </p:nvSpPr>
          <p:spPr>
            <a:xfrm>
              <a:off x="7434688" y="2671638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600606" y="2751508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623929" y="2640257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543887" y="2526141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465520" y="2805674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440164" y="2587031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94491" y="3944169"/>
            <a:ext cx="559066" cy="608781"/>
            <a:chOff x="7391400" y="3563169"/>
            <a:chExt cx="559066" cy="608781"/>
          </a:xfrm>
        </p:grpSpPr>
        <p:sp>
          <p:nvSpPr>
            <p:cNvPr id="20" name="Oval 19"/>
            <p:cNvSpPr/>
            <p:nvPr/>
          </p:nvSpPr>
          <p:spPr>
            <a:xfrm>
              <a:off x="7647610" y="3800543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670933" y="3689292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23929" y="3563169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519680" y="3892417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473210" y="3601917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562617" y="3708273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391400" y="3769162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481692" y="3720673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914400" y="3755039"/>
            <a:ext cx="1579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www.tf.uni-kiel.de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654" y="74295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Transmission electron microscope image of a Fe crystal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12044" y="3562350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2 protons makes it helium</a:t>
            </a:r>
          </a:p>
          <a:p>
            <a:r>
              <a:rPr lang="en-US" sz="1600" dirty="0">
                <a:solidFill>
                  <a:srgbClr val="064308"/>
                </a:solidFill>
              </a:rPr>
              <a:t>Atomic Number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1800" y="742950"/>
            <a:ext cx="2415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Helium Isotopes:</a:t>
            </a:r>
          </a:p>
          <a:p>
            <a:r>
              <a:rPr lang="en-US" sz="1600" dirty="0">
                <a:solidFill>
                  <a:srgbClr val="064308"/>
                </a:solidFill>
              </a:rPr>
              <a:t>Different Physical Forms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11599" y="1276350"/>
            <a:ext cx="100380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Helium-3</a:t>
            </a:r>
          </a:p>
          <a:p>
            <a:endParaRPr lang="en-US" sz="1600" dirty="0">
              <a:solidFill>
                <a:srgbClr val="064308"/>
              </a:solidFill>
            </a:endParaRPr>
          </a:p>
          <a:p>
            <a:r>
              <a:rPr lang="en-US" sz="1600" dirty="0">
                <a:solidFill>
                  <a:srgbClr val="064308"/>
                </a:solidFill>
              </a:rPr>
              <a:t>Helium-4</a:t>
            </a:r>
          </a:p>
          <a:p>
            <a:endParaRPr lang="en-US" sz="1600" dirty="0">
              <a:solidFill>
                <a:srgbClr val="064308"/>
              </a:solidFill>
            </a:endParaRPr>
          </a:p>
          <a:p>
            <a:endParaRPr lang="en-US" sz="1600" dirty="0">
              <a:solidFill>
                <a:srgbClr val="064308"/>
              </a:solidFill>
            </a:endParaRPr>
          </a:p>
          <a:p>
            <a:endParaRPr lang="en-US" sz="1600" dirty="0">
              <a:solidFill>
                <a:srgbClr val="064308"/>
              </a:solidFill>
            </a:endParaRPr>
          </a:p>
          <a:p>
            <a:endParaRPr lang="en-US" sz="1600" dirty="0">
              <a:solidFill>
                <a:srgbClr val="064308"/>
              </a:solidFill>
            </a:endParaRPr>
          </a:p>
          <a:p>
            <a:r>
              <a:rPr lang="en-US" sz="1600" dirty="0">
                <a:solidFill>
                  <a:srgbClr val="064308"/>
                </a:solidFill>
              </a:rPr>
              <a:t>Helium-6</a:t>
            </a:r>
          </a:p>
          <a:p>
            <a:endParaRPr lang="en-US" sz="1600" dirty="0">
              <a:solidFill>
                <a:srgbClr val="064308"/>
              </a:solidFill>
            </a:endParaRPr>
          </a:p>
          <a:p>
            <a:endParaRPr lang="en-US" sz="1600" dirty="0">
              <a:solidFill>
                <a:srgbClr val="064308"/>
              </a:solidFill>
            </a:endParaRPr>
          </a:p>
          <a:p>
            <a:endParaRPr lang="en-US" sz="1600" dirty="0">
              <a:solidFill>
                <a:srgbClr val="064308"/>
              </a:solidFill>
            </a:endParaRPr>
          </a:p>
          <a:p>
            <a:endParaRPr lang="en-US" sz="1600" dirty="0">
              <a:solidFill>
                <a:srgbClr val="064308"/>
              </a:solidFill>
            </a:endParaRPr>
          </a:p>
          <a:p>
            <a:r>
              <a:rPr lang="en-US" sz="1600" dirty="0">
                <a:solidFill>
                  <a:srgbClr val="064308"/>
                </a:solidFill>
              </a:rPr>
              <a:t>Helium-8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881684" y="3562350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Helium-7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08315" y="1733550"/>
            <a:ext cx="508444" cy="509076"/>
            <a:chOff x="7408315" y="1809750"/>
            <a:chExt cx="508444" cy="509076"/>
          </a:xfrm>
        </p:grpSpPr>
        <p:sp>
          <p:nvSpPr>
            <p:cNvPr id="39" name="Oval 38"/>
            <p:cNvSpPr/>
            <p:nvPr/>
          </p:nvSpPr>
          <p:spPr>
            <a:xfrm>
              <a:off x="7517514" y="2039293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637226" y="1927895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528027" y="1809750"/>
              <a:ext cx="279533" cy="279533"/>
            </a:xfrm>
            <a:prstGeom prst="ellipse">
              <a:avLst/>
            </a:prstGeom>
            <a:solidFill>
              <a:srgbClr val="7C29F7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408315" y="1910998"/>
              <a:ext cx="279533" cy="279533"/>
            </a:xfrm>
            <a:prstGeom prst="ellipse">
              <a:avLst/>
            </a:prstGeom>
            <a:solidFill>
              <a:srgbClr val="E90303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224162" y="742950"/>
            <a:ext cx="1492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Helium Atom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97795" y="2385596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Helium-5</a:t>
            </a:r>
          </a:p>
        </p:txBody>
      </p:sp>
    </p:spTree>
    <p:extLst>
      <p:ext uri="{BB962C8B-B14F-4D97-AF65-F5344CB8AC3E}">
        <p14:creationId xmlns:p14="http://schemas.microsoft.com/office/powerpoint/2010/main" val="24344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35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F414r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63" y="980396"/>
            <a:ext cx="6747387" cy="3486150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35430" y="-19050"/>
            <a:ext cx="8273143" cy="424506"/>
          </a:xfrm>
        </p:spPr>
        <p:txBody>
          <a:bodyPr/>
          <a:lstStyle/>
          <a:p>
            <a:r>
              <a:rPr lang="en-US" dirty="0"/>
              <a:t>New isotope discoveries per year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Brad Sherrill CEU Talk 2018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05015" y="2739714"/>
            <a:ext cx="889397" cy="850106"/>
            <a:chOff x="752" y="2256"/>
            <a:chExt cx="747" cy="714"/>
          </a:xfrm>
        </p:grpSpPr>
        <p:sp>
          <p:nvSpPr>
            <p:cNvPr id="15381" name="Text Box 4"/>
            <p:cNvSpPr txBox="1">
              <a:spLocks noChangeArrowheads="1"/>
            </p:cNvSpPr>
            <p:nvPr/>
          </p:nvSpPr>
          <p:spPr bwMode="auto">
            <a:xfrm>
              <a:off x="752" y="2256"/>
              <a:ext cx="747" cy="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Radio-</a:t>
              </a:r>
            </a:p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activity</a:t>
              </a:r>
            </a:p>
          </p:txBody>
        </p:sp>
        <p:sp>
          <p:nvSpPr>
            <p:cNvPr id="15382" name="Line 5"/>
            <p:cNvSpPr>
              <a:spLocks noChangeShapeType="1"/>
            </p:cNvSpPr>
            <p:nvPr/>
          </p:nvSpPr>
          <p:spPr bwMode="auto">
            <a:xfrm>
              <a:off x="1180" y="2779"/>
              <a:ext cx="0" cy="1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  <a:latin typeface="+mn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972058" y="2053913"/>
            <a:ext cx="1544240" cy="1162050"/>
            <a:chOff x="574" y="1856"/>
            <a:chExt cx="1297" cy="976"/>
          </a:xfrm>
        </p:grpSpPr>
        <p:sp>
          <p:nvSpPr>
            <p:cNvPr id="15379" name="Line 6"/>
            <p:cNvSpPr>
              <a:spLocks noChangeShapeType="1"/>
            </p:cNvSpPr>
            <p:nvPr/>
          </p:nvSpPr>
          <p:spPr bwMode="auto">
            <a:xfrm>
              <a:off x="1518" y="2449"/>
              <a:ext cx="202" cy="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</a:endParaRPr>
            </a:p>
          </p:txBody>
        </p:sp>
        <p:sp>
          <p:nvSpPr>
            <p:cNvPr id="15380" name="Text Box 8"/>
            <p:cNvSpPr txBox="1">
              <a:spLocks noChangeArrowheads="1"/>
            </p:cNvSpPr>
            <p:nvPr/>
          </p:nvSpPr>
          <p:spPr bwMode="auto">
            <a:xfrm>
              <a:off x="574" y="1856"/>
              <a:ext cx="1297" cy="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Mass </a:t>
              </a:r>
              <a:br>
                <a:rPr lang="en-US" dirty="0">
                  <a:solidFill>
                    <a:srgbClr val="064308"/>
                  </a:solidFill>
                  <a:latin typeface="+mn-lt"/>
                </a:rPr>
              </a:br>
              <a:r>
                <a:rPr lang="en-US" dirty="0">
                  <a:solidFill>
                    <a:srgbClr val="064308"/>
                  </a:solidFill>
                  <a:latin typeface="+mn-lt"/>
                </a:rPr>
                <a:t>spectroscopy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953816" y="1596716"/>
            <a:ext cx="1953815" cy="1163240"/>
            <a:chOff x="709" y="1296"/>
            <a:chExt cx="1641" cy="977"/>
          </a:xfrm>
        </p:grpSpPr>
        <p:sp>
          <p:nvSpPr>
            <p:cNvPr id="15377" name="Line 7"/>
            <p:cNvSpPr>
              <a:spLocks noChangeShapeType="1"/>
            </p:cNvSpPr>
            <p:nvPr/>
          </p:nvSpPr>
          <p:spPr bwMode="auto">
            <a:xfrm>
              <a:off x="1857" y="1584"/>
              <a:ext cx="440" cy="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  <a:latin typeface="+mn-lt"/>
              </a:endParaRPr>
            </a:p>
          </p:txBody>
        </p:sp>
        <p:sp>
          <p:nvSpPr>
            <p:cNvPr id="15378" name="Text Box 9"/>
            <p:cNvSpPr txBox="1">
              <a:spLocks noChangeArrowheads="1"/>
            </p:cNvSpPr>
            <p:nvPr/>
          </p:nvSpPr>
          <p:spPr bwMode="auto">
            <a:xfrm>
              <a:off x="709" y="1296"/>
              <a:ext cx="1641" cy="3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First accelerators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553203" y="796616"/>
            <a:ext cx="1595440" cy="1083469"/>
            <a:chOff x="4919" y="674"/>
            <a:chExt cx="1340" cy="910"/>
          </a:xfrm>
        </p:grpSpPr>
        <p:sp>
          <p:nvSpPr>
            <p:cNvPr id="15375" name="Line 10"/>
            <p:cNvSpPr>
              <a:spLocks noChangeShapeType="1"/>
            </p:cNvSpPr>
            <p:nvPr/>
          </p:nvSpPr>
          <p:spPr bwMode="auto">
            <a:xfrm>
              <a:off x="5175" y="1278"/>
              <a:ext cx="144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  <a:latin typeface="+mn-lt"/>
              </a:endParaRPr>
            </a:p>
          </p:txBody>
        </p:sp>
        <p:sp>
          <p:nvSpPr>
            <p:cNvPr id="15376" name="Text Box 11"/>
            <p:cNvSpPr txBox="1">
              <a:spLocks noChangeArrowheads="1"/>
            </p:cNvSpPr>
            <p:nvPr/>
          </p:nvSpPr>
          <p:spPr bwMode="auto">
            <a:xfrm>
              <a:off x="4919" y="674"/>
              <a:ext cx="1340" cy="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Projectile</a:t>
              </a:r>
            </a:p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fragmentation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095624" y="1184758"/>
            <a:ext cx="1476376" cy="1744266"/>
            <a:chOff x="1668" y="950"/>
            <a:chExt cx="1240" cy="1465"/>
          </a:xfrm>
        </p:grpSpPr>
        <p:sp>
          <p:nvSpPr>
            <p:cNvPr id="15373" name="Line 12"/>
            <p:cNvSpPr>
              <a:spLocks noChangeShapeType="1"/>
            </p:cNvSpPr>
            <p:nvPr/>
          </p:nvSpPr>
          <p:spPr bwMode="auto">
            <a:xfrm>
              <a:off x="2250" y="1335"/>
              <a:ext cx="658" cy="10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  <a:latin typeface="+mn-lt"/>
              </a:endParaRPr>
            </a:p>
          </p:txBody>
        </p:sp>
        <p:sp>
          <p:nvSpPr>
            <p:cNvPr id="15374" name="Text Box 13"/>
            <p:cNvSpPr txBox="1">
              <a:spLocks noChangeArrowheads="1"/>
            </p:cNvSpPr>
            <p:nvPr/>
          </p:nvSpPr>
          <p:spPr bwMode="auto">
            <a:xfrm>
              <a:off x="1668" y="950"/>
              <a:ext cx="629" cy="3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WWII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342209" y="751372"/>
            <a:ext cx="2210991" cy="959644"/>
            <a:chOff x="3038" y="586"/>
            <a:chExt cx="1857" cy="806"/>
          </a:xfrm>
        </p:grpSpPr>
        <p:sp>
          <p:nvSpPr>
            <p:cNvPr id="15371" name="Line 14"/>
            <p:cNvSpPr>
              <a:spLocks noChangeShapeType="1"/>
            </p:cNvSpPr>
            <p:nvPr/>
          </p:nvSpPr>
          <p:spPr bwMode="auto">
            <a:xfrm>
              <a:off x="3916" y="992"/>
              <a:ext cx="227" cy="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  <a:latin typeface="+mn-lt"/>
              </a:endParaRPr>
            </a:p>
          </p:txBody>
        </p:sp>
        <p:sp>
          <p:nvSpPr>
            <p:cNvPr id="15372" name="Text Box 15"/>
            <p:cNvSpPr txBox="1">
              <a:spLocks noChangeArrowheads="1"/>
            </p:cNvSpPr>
            <p:nvPr/>
          </p:nvSpPr>
          <p:spPr bwMode="auto">
            <a:xfrm>
              <a:off x="3038" y="586"/>
              <a:ext cx="1857" cy="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Fusion evaporation </a:t>
              </a:r>
            </a:p>
            <a:p>
              <a:r>
                <a:rPr lang="en-US" dirty="0" err="1">
                  <a:solidFill>
                    <a:srgbClr val="064308"/>
                  </a:solidFill>
                  <a:latin typeface="+mn-lt"/>
                </a:rPr>
                <a:t>Spallation</a:t>
              </a:r>
              <a:r>
                <a:rPr lang="en-US" dirty="0">
                  <a:solidFill>
                    <a:srgbClr val="064308"/>
                  </a:solidFill>
                  <a:latin typeface="+mn-lt"/>
                </a:rPr>
                <a:t>  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3920727" y="1352550"/>
            <a:ext cx="1108473" cy="871538"/>
            <a:chOff x="1668" y="950"/>
            <a:chExt cx="931" cy="732"/>
          </a:xfrm>
        </p:grpSpPr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144" y="1335"/>
              <a:ext cx="212" cy="3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srgbClr val="064308"/>
                </a:solidFill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1668" y="950"/>
              <a:ext cx="931" cy="3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  <a:latin typeface="+mn-lt"/>
                </a:rPr>
                <a:t>Reactors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55787" y="435122"/>
            <a:ext cx="3962727" cy="284681"/>
          </a:xfrm>
          <a:prstGeom prst="rect">
            <a:avLst/>
          </a:prstGeom>
          <a:noFill/>
        </p:spPr>
        <p:txBody>
          <a:bodyPr wrap="none" lIns="68568" tIns="34284" rIns="68568" bIns="34284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  <a:latin typeface="+mn-lt"/>
              </a:rPr>
              <a:t>Thoennessen and Sherrill, Nature 473 (2011) 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3140" y="4576785"/>
            <a:ext cx="566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64308"/>
                </a:solidFill>
              </a:rPr>
              <a:t>See Isotope Discovery Project: https://people.nscl.msu.edu/~thoennes/isotopes/ </a:t>
            </a:r>
          </a:p>
        </p:txBody>
      </p:sp>
    </p:spTree>
    <p:extLst>
      <p:ext uri="{BB962C8B-B14F-4D97-AF65-F5344CB8AC3E}">
        <p14:creationId xmlns:p14="http://schemas.microsoft.com/office/powerpoint/2010/main" val="8823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5430" y="166044"/>
            <a:ext cx="8273143" cy="424506"/>
          </a:xfrm>
        </p:spPr>
        <p:txBody>
          <a:bodyPr/>
          <a:lstStyle/>
          <a:p>
            <a:r>
              <a:rPr lang="en-US" dirty="0">
                <a:ea typeface="ＭＳ Ｐゴシック" charset="-128"/>
                <a:cs typeface="Arial" charset="0"/>
              </a:rPr>
              <a:t>Chasing Rare Isotopes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7FB095-59B6-C645-99B3-9F0DEBEE5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895350"/>
            <a:ext cx="8846457" cy="3810000"/>
          </a:xfrm>
        </p:spPr>
        <p:txBody>
          <a:bodyPr>
            <a:normAutofit fontScale="92500" lnSpcReduction="10000"/>
          </a:bodyPr>
          <a:lstStyle/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r>
              <a:rPr lang="en-US" dirty="0"/>
              <a:t>Cartoon of the isotope production process – projectile fragmentation or fission (Coulomb breakup, transfer, …)</a:t>
            </a:r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endParaRPr lang="en-US" dirty="0"/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endParaRPr lang="en-US" dirty="0"/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</a:pPr>
            <a:endParaRPr lang="en-US" dirty="0"/>
          </a:p>
          <a:p>
            <a:pPr marL="0" indent="0" defTabSz="615335" eaLnBrk="0" hangingPunct="0">
              <a:spcBef>
                <a:spcPts val="0"/>
              </a:spcBef>
              <a:spcAft>
                <a:spcPts val="75"/>
              </a:spcAft>
              <a:buNone/>
            </a:pPr>
            <a:endParaRPr lang="en-US" dirty="0"/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</a:pPr>
            <a:endParaRPr lang="en-US" dirty="0"/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r>
              <a:rPr lang="en-US" baseline="30000" dirty="0"/>
              <a:t>122</a:t>
            </a:r>
            <a:r>
              <a:rPr lang="en-US" dirty="0"/>
              <a:t>Zr production cross section (from </a:t>
            </a:r>
            <a:r>
              <a:rPr lang="en-US" baseline="30000" dirty="0"/>
              <a:t>136</a:t>
            </a:r>
            <a:r>
              <a:rPr lang="en-US" dirty="0"/>
              <a:t>Xe) is estimated to be  2x10</a:t>
            </a:r>
            <a:r>
              <a:rPr lang="en-US" baseline="30000" dirty="0"/>
              <a:t>-18</a:t>
            </a:r>
            <a:r>
              <a:rPr lang="en-US" dirty="0"/>
              <a:t> b   (2 </a:t>
            </a:r>
            <a:r>
              <a:rPr lang="en-US" dirty="0" err="1"/>
              <a:t>attobarns</a:t>
            </a:r>
            <a:r>
              <a:rPr lang="en-US" dirty="0"/>
              <a:t>, 2x10</a:t>
            </a:r>
            <a:r>
              <a:rPr lang="en-US" baseline="30000" dirty="0"/>
              <a:t>-46</a:t>
            </a:r>
            <a:r>
              <a:rPr lang="en-US" dirty="0"/>
              <a:t> m</a:t>
            </a:r>
            <a:r>
              <a:rPr lang="en-US" baseline="30000" dirty="0"/>
              <a:t>2 </a:t>
            </a:r>
            <a:r>
              <a:rPr lang="en-US" dirty="0">
                <a:latin typeface="Arial"/>
              </a:rPr>
              <a:t>)</a:t>
            </a:r>
            <a:endParaRPr lang="en-US" dirty="0"/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r>
              <a:rPr lang="en-US" dirty="0"/>
              <a:t>With a </a:t>
            </a:r>
            <a:r>
              <a:rPr lang="en-US" baseline="30000" dirty="0"/>
              <a:t>136</a:t>
            </a:r>
            <a:r>
              <a:rPr lang="en-US" dirty="0"/>
              <a:t>Xe beam of 8x10</a:t>
            </a:r>
            <a:r>
              <a:rPr lang="en-US" baseline="30000" dirty="0"/>
              <a:t>13</a:t>
            </a:r>
            <a:r>
              <a:rPr lang="en-US" dirty="0"/>
              <a:t> ion/s (400 kW at 200 MeV/u) a few atoms per week can be made and studied </a:t>
            </a:r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r>
              <a:rPr lang="en-US" dirty="0"/>
              <a:t>For comparison: </a:t>
            </a:r>
            <a:r>
              <a:rPr lang="en-US" dirty="0" err="1"/>
              <a:t>Tenesine</a:t>
            </a:r>
            <a:r>
              <a:rPr lang="en-US" dirty="0"/>
              <a:t> (117) production cross section was 1.3 (+1.5 -0.6) </a:t>
            </a:r>
            <a:r>
              <a:rPr lang="en-US" dirty="0" err="1"/>
              <a:t>pb</a:t>
            </a:r>
            <a:r>
              <a:rPr lang="en-US" dirty="0"/>
              <a:t> (1.3x10</a:t>
            </a:r>
            <a:r>
              <a:rPr lang="en-US" baseline="30000" dirty="0"/>
              <a:t>-12 </a:t>
            </a:r>
            <a:r>
              <a:rPr lang="en-US" dirty="0"/>
              <a:t>b) (</a:t>
            </a:r>
            <a:r>
              <a:rPr lang="en-US" dirty="0" err="1"/>
              <a:t>Oganessian</a:t>
            </a:r>
            <a:r>
              <a:rPr lang="en-US" dirty="0"/>
              <a:t>, Yu. </a:t>
            </a:r>
            <a:r>
              <a:rPr lang="en-US" dirty="0" err="1"/>
              <a:t>Ts</a:t>
            </a:r>
            <a:r>
              <a:rPr lang="en-US" dirty="0"/>
              <a:t>. et al PRL 104 (2010) 142502)</a:t>
            </a:r>
          </a:p>
          <a:p>
            <a:pPr marL="342777" indent="-342777" defTabSz="615335" eaLnBrk="0" hangingPunct="0"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Few x10</a:t>
            </a:r>
            <a:r>
              <a:rPr lang="en-US" baseline="30000" dirty="0">
                <a:latin typeface="Arial"/>
              </a:rPr>
              <a:t>-46 </a:t>
            </a:r>
            <a:r>
              <a:rPr lang="en-US" dirty="0">
                <a:latin typeface="Arial"/>
              </a:rPr>
              <a:t>m</a:t>
            </a:r>
            <a:r>
              <a:rPr lang="en-US" baseline="30000" dirty="0">
                <a:latin typeface="Arial"/>
              </a:rPr>
              <a:t>2</a:t>
            </a:r>
            <a:r>
              <a:rPr lang="en-US" dirty="0">
                <a:latin typeface="Arial"/>
              </a:rPr>
              <a:t>   is on the order of 100 MeV neutrino-electron elastic scattering cross sections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6872" name="Rectangle 117"/>
          <p:cNvSpPr>
            <a:spLocks noChangeArrowheads="1"/>
          </p:cNvSpPr>
          <p:nvPr/>
        </p:nvSpPr>
        <p:spPr bwMode="auto">
          <a:xfrm>
            <a:off x="1664975" y="2093078"/>
            <a:ext cx="735296" cy="2265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0880" tIns="29906" rIns="60880" bIns="29906">
            <a:spAutoFit/>
          </a:bodyPr>
          <a:lstStyle/>
          <a:p>
            <a:pPr defTabSz="615335" eaLnBrk="0" hangingPunct="0">
              <a:lnSpc>
                <a:spcPct val="90000"/>
              </a:lnSpc>
            </a:pPr>
            <a:r>
              <a:rPr lang="en-US" sz="1200" dirty="0">
                <a:latin typeface="+mn-lt"/>
              </a:rPr>
              <a:t>projectile</a:t>
            </a:r>
          </a:p>
        </p:txBody>
      </p:sp>
      <p:sp>
        <p:nvSpPr>
          <p:cNvPr id="36873" name="Rectangle 118"/>
          <p:cNvSpPr>
            <a:spLocks noChangeArrowheads="1"/>
          </p:cNvSpPr>
          <p:nvPr/>
        </p:nvSpPr>
        <p:spPr bwMode="auto">
          <a:xfrm>
            <a:off x="2407922" y="2272705"/>
            <a:ext cx="515685" cy="2265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0880" tIns="29906" rIns="60880" bIns="29906">
            <a:spAutoFit/>
          </a:bodyPr>
          <a:lstStyle/>
          <a:p>
            <a:pPr defTabSz="615335" eaLnBrk="0" hangingPunct="0">
              <a:lnSpc>
                <a:spcPct val="90000"/>
              </a:lnSpc>
            </a:pPr>
            <a:r>
              <a:rPr lang="en-US" sz="1200" dirty="0">
                <a:latin typeface="+mn-lt"/>
              </a:rPr>
              <a:t>target</a:t>
            </a:r>
          </a:p>
        </p:txBody>
      </p:sp>
      <p:sp>
        <p:nvSpPr>
          <p:cNvPr id="36877" name="Oval 3"/>
          <p:cNvSpPr>
            <a:spLocks noChangeArrowheads="1"/>
          </p:cNvSpPr>
          <p:nvPr/>
        </p:nvSpPr>
        <p:spPr bwMode="auto">
          <a:xfrm>
            <a:off x="3730866" y="2094765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78" name="Oval 4"/>
          <p:cNvSpPr>
            <a:spLocks noChangeArrowheads="1"/>
          </p:cNvSpPr>
          <p:nvPr/>
        </p:nvSpPr>
        <p:spPr bwMode="auto">
          <a:xfrm>
            <a:off x="3863068" y="1792491"/>
            <a:ext cx="140777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79" name="Oval 5"/>
          <p:cNvSpPr>
            <a:spLocks noChangeArrowheads="1"/>
          </p:cNvSpPr>
          <p:nvPr/>
        </p:nvSpPr>
        <p:spPr bwMode="auto">
          <a:xfrm>
            <a:off x="3364277" y="1792491"/>
            <a:ext cx="140777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0" name="Oval 6"/>
          <p:cNvSpPr>
            <a:spLocks noChangeArrowheads="1"/>
          </p:cNvSpPr>
          <p:nvPr/>
        </p:nvSpPr>
        <p:spPr bwMode="auto">
          <a:xfrm>
            <a:off x="3481469" y="179963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1" name="Oval 7"/>
          <p:cNvSpPr>
            <a:spLocks noChangeArrowheads="1"/>
          </p:cNvSpPr>
          <p:nvPr/>
        </p:nvSpPr>
        <p:spPr bwMode="auto">
          <a:xfrm>
            <a:off x="3551500" y="1792491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2" name="Oval 8"/>
          <p:cNvSpPr>
            <a:spLocks noChangeArrowheads="1"/>
          </p:cNvSpPr>
          <p:nvPr/>
        </p:nvSpPr>
        <p:spPr bwMode="auto">
          <a:xfrm>
            <a:off x="3637252" y="179963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3" name="Oval 9"/>
          <p:cNvSpPr>
            <a:spLocks noChangeArrowheads="1"/>
          </p:cNvSpPr>
          <p:nvPr/>
        </p:nvSpPr>
        <p:spPr bwMode="auto">
          <a:xfrm>
            <a:off x="3762309" y="179963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4" name="Oval 10"/>
          <p:cNvSpPr>
            <a:spLocks noChangeArrowheads="1"/>
          </p:cNvSpPr>
          <p:nvPr/>
        </p:nvSpPr>
        <p:spPr bwMode="auto">
          <a:xfrm>
            <a:off x="3559360" y="2087623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29928" y="1825359"/>
            <a:ext cx="779634" cy="393033"/>
            <a:chOff x="2661" y="1910"/>
            <a:chExt cx="1200" cy="624"/>
          </a:xfrm>
        </p:grpSpPr>
        <p:sp>
          <p:nvSpPr>
            <p:cNvPr id="37024" name="Oval 12"/>
            <p:cNvSpPr>
              <a:spLocks noChangeArrowheads="1"/>
            </p:cNvSpPr>
            <p:nvPr/>
          </p:nvSpPr>
          <p:spPr bwMode="auto">
            <a:xfrm>
              <a:off x="2877" y="212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5" name="Oval 13"/>
            <p:cNvSpPr>
              <a:spLocks noChangeArrowheads="1"/>
            </p:cNvSpPr>
            <p:nvPr/>
          </p:nvSpPr>
          <p:spPr bwMode="auto">
            <a:xfrm>
              <a:off x="3645" y="1922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6" name="Oval 14"/>
            <p:cNvSpPr>
              <a:spLocks noChangeArrowheads="1"/>
            </p:cNvSpPr>
            <p:nvPr/>
          </p:nvSpPr>
          <p:spPr bwMode="auto">
            <a:xfrm>
              <a:off x="3417" y="219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7" name="Oval 15"/>
            <p:cNvSpPr>
              <a:spLocks noChangeArrowheads="1"/>
            </p:cNvSpPr>
            <p:nvPr/>
          </p:nvSpPr>
          <p:spPr bwMode="auto">
            <a:xfrm>
              <a:off x="2817" y="206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8" name="Oval 16"/>
            <p:cNvSpPr>
              <a:spLocks noChangeArrowheads="1"/>
            </p:cNvSpPr>
            <p:nvPr/>
          </p:nvSpPr>
          <p:spPr bwMode="auto">
            <a:xfrm>
              <a:off x="3645" y="209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9" name="Oval 17"/>
            <p:cNvSpPr>
              <a:spLocks noChangeArrowheads="1"/>
            </p:cNvSpPr>
            <p:nvPr/>
          </p:nvSpPr>
          <p:spPr bwMode="auto">
            <a:xfrm>
              <a:off x="2769" y="193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0" name="Oval 18"/>
            <p:cNvSpPr>
              <a:spLocks noChangeArrowheads="1"/>
            </p:cNvSpPr>
            <p:nvPr/>
          </p:nvSpPr>
          <p:spPr bwMode="auto">
            <a:xfrm>
              <a:off x="3249" y="193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1" name="Oval 19"/>
            <p:cNvSpPr>
              <a:spLocks noChangeArrowheads="1"/>
            </p:cNvSpPr>
            <p:nvPr/>
          </p:nvSpPr>
          <p:spPr bwMode="auto">
            <a:xfrm>
              <a:off x="3489" y="219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2" name="Oval 20"/>
            <p:cNvSpPr>
              <a:spLocks noChangeArrowheads="1"/>
            </p:cNvSpPr>
            <p:nvPr/>
          </p:nvSpPr>
          <p:spPr bwMode="auto">
            <a:xfrm>
              <a:off x="3201" y="197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3" name="Oval 21"/>
            <p:cNvSpPr>
              <a:spLocks noChangeArrowheads="1"/>
            </p:cNvSpPr>
            <p:nvPr/>
          </p:nvSpPr>
          <p:spPr bwMode="auto">
            <a:xfrm>
              <a:off x="2661" y="206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4" name="Oval 22"/>
            <p:cNvSpPr>
              <a:spLocks noChangeArrowheads="1"/>
            </p:cNvSpPr>
            <p:nvPr/>
          </p:nvSpPr>
          <p:spPr bwMode="auto">
            <a:xfrm>
              <a:off x="3141" y="205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5" name="Oval 23"/>
            <p:cNvSpPr>
              <a:spLocks noChangeArrowheads="1"/>
            </p:cNvSpPr>
            <p:nvPr/>
          </p:nvSpPr>
          <p:spPr bwMode="auto">
            <a:xfrm>
              <a:off x="3249" y="203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6" name="Oval 24"/>
            <p:cNvSpPr>
              <a:spLocks noChangeArrowheads="1"/>
            </p:cNvSpPr>
            <p:nvPr/>
          </p:nvSpPr>
          <p:spPr bwMode="auto">
            <a:xfrm>
              <a:off x="2985" y="201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7" name="Oval 25"/>
            <p:cNvSpPr>
              <a:spLocks noChangeArrowheads="1"/>
            </p:cNvSpPr>
            <p:nvPr/>
          </p:nvSpPr>
          <p:spPr bwMode="auto">
            <a:xfrm>
              <a:off x="3585" y="201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8" name="Oval 26"/>
            <p:cNvSpPr>
              <a:spLocks noChangeArrowheads="1"/>
            </p:cNvSpPr>
            <p:nvPr/>
          </p:nvSpPr>
          <p:spPr bwMode="auto">
            <a:xfrm>
              <a:off x="2661" y="191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39" name="Oval 27"/>
            <p:cNvSpPr>
              <a:spLocks noChangeArrowheads="1"/>
            </p:cNvSpPr>
            <p:nvPr/>
          </p:nvSpPr>
          <p:spPr bwMode="auto">
            <a:xfrm>
              <a:off x="3597" y="218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0" name="Oval 28"/>
            <p:cNvSpPr>
              <a:spLocks noChangeArrowheads="1"/>
            </p:cNvSpPr>
            <p:nvPr/>
          </p:nvSpPr>
          <p:spPr bwMode="auto">
            <a:xfrm>
              <a:off x="2817" y="206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1" name="Oval 29"/>
            <p:cNvSpPr>
              <a:spLocks noChangeArrowheads="1"/>
            </p:cNvSpPr>
            <p:nvPr/>
          </p:nvSpPr>
          <p:spPr bwMode="auto">
            <a:xfrm>
              <a:off x="3117" y="229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2" name="Oval 30"/>
            <p:cNvSpPr>
              <a:spLocks noChangeArrowheads="1"/>
            </p:cNvSpPr>
            <p:nvPr/>
          </p:nvSpPr>
          <p:spPr bwMode="auto">
            <a:xfrm>
              <a:off x="3033" y="223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3" name="Oval 31"/>
            <p:cNvSpPr>
              <a:spLocks noChangeArrowheads="1"/>
            </p:cNvSpPr>
            <p:nvPr/>
          </p:nvSpPr>
          <p:spPr bwMode="auto">
            <a:xfrm>
              <a:off x="3369" y="231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4" name="Oval 32"/>
            <p:cNvSpPr>
              <a:spLocks noChangeArrowheads="1"/>
            </p:cNvSpPr>
            <p:nvPr/>
          </p:nvSpPr>
          <p:spPr bwMode="auto">
            <a:xfrm>
              <a:off x="3213" y="213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5" name="Oval 33"/>
            <p:cNvSpPr>
              <a:spLocks noChangeArrowheads="1"/>
            </p:cNvSpPr>
            <p:nvPr/>
          </p:nvSpPr>
          <p:spPr bwMode="auto">
            <a:xfrm>
              <a:off x="3429" y="206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6" name="Oval 34"/>
            <p:cNvSpPr>
              <a:spLocks noChangeArrowheads="1"/>
            </p:cNvSpPr>
            <p:nvPr/>
          </p:nvSpPr>
          <p:spPr bwMode="auto">
            <a:xfrm>
              <a:off x="2901" y="227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47" name="Oval 35"/>
            <p:cNvSpPr>
              <a:spLocks noChangeArrowheads="1"/>
            </p:cNvSpPr>
            <p:nvPr/>
          </p:nvSpPr>
          <p:spPr bwMode="auto">
            <a:xfrm>
              <a:off x="2781" y="2198"/>
              <a:ext cx="228" cy="204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6886" name="Line 36"/>
          <p:cNvSpPr>
            <a:spLocks noChangeShapeType="1"/>
          </p:cNvSpPr>
          <p:nvPr/>
        </p:nvSpPr>
        <p:spPr bwMode="auto">
          <a:xfrm flipH="1">
            <a:off x="3291387" y="2223395"/>
            <a:ext cx="124341" cy="24010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7" name="Line 37"/>
          <p:cNvSpPr>
            <a:spLocks noChangeShapeType="1"/>
          </p:cNvSpPr>
          <p:nvPr/>
        </p:nvSpPr>
        <p:spPr bwMode="auto">
          <a:xfrm flipH="1">
            <a:off x="2994826" y="2125494"/>
            <a:ext cx="225815" cy="15578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8" name="Line 38"/>
          <p:cNvSpPr>
            <a:spLocks noChangeShapeType="1"/>
          </p:cNvSpPr>
          <p:nvPr/>
        </p:nvSpPr>
        <p:spPr bwMode="auto">
          <a:xfrm>
            <a:off x="3888796" y="2276279"/>
            <a:ext cx="122198" cy="19437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89" name="Line 39"/>
          <p:cNvSpPr>
            <a:spLocks noChangeShapeType="1"/>
          </p:cNvSpPr>
          <p:nvPr/>
        </p:nvSpPr>
        <p:spPr bwMode="auto">
          <a:xfrm>
            <a:off x="4068160" y="2140504"/>
            <a:ext cx="246539" cy="14077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0" name="Line 40"/>
          <p:cNvSpPr>
            <a:spLocks noChangeShapeType="1"/>
          </p:cNvSpPr>
          <p:nvPr/>
        </p:nvSpPr>
        <p:spPr bwMode="auto">
          <a:xfrm>
            <a:off x="3672987" y="2314153"/>
            <a:ext cx="7861" cy="24725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4319704" y="1344335"/>
            <a:ext cx="646718" cy="370166"/>
            <a:chOff x="4485" y="1286"/>
            <a:chExt cx="996" cy="588"/>
          </a:xfrm>
        </p:grpSpPr>
        <p:sp>
          <p:nvSpPr>
            <p:cNvPr id="37005" name="Oval 43"/>
            <p:cNvSpPr>
              <a:spLocks noChangeArrowheads="1"/>
            </p:cNvSpPr>
            <p:nvPr/>
          </p:nvSpPr>
          <p:spPr bwMode="auto">
            <a:xfrm>
              <a:off x="4857" y="128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6" name="Oval 44"/>
            <p:cNvSpPr>
              <a:spLocks noChangeArrowheads="1"/>
            </p:cNvSpPr>
            <p:nvPr/>
          </p:nvSpPr>
          <p:spPr bwMode="auto">
            <a:xfrm>
              <a:off x="5121" y="161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7" name="Oval 45"/>
            <p:cNvSpPr>
              <a:spLocks noChangeArrowheads="1"/>
            </p:cNvSpPr>
            <p:nvPr/>
          </p:nvSpPr>
          <p:spPr bwMode="auto">
            <a:xfrm>
              <a:off x="5013" y="146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8" name="Oval 46"/>
            <p:cNvSpPr>
              <a:spLocks noChangeArrowheads="1"/>
            </p:cNvSpPr>
            <p:nvPr/>
          </p:nvSpPr>
          <p:spPr bwMode="auto">
            <a:xfrm>
              <a:off x="4557" y="1442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9" name="Oval 47"/>
            <p:cNvSpPr>
              <a:spLocks noChangeArrowheads="1"/>
            </p:cNvSpPr>
            <p:nvPr/>
          </p:nvSpPr>
          <p:spPr bwMode="auto">
            <a:xfrm>
              <a:off x="5265" y="163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0" name="Oval 48"/>
            <p:cNvSpPr>
              <a:spLocks noChangeArrowheads="1"/>
            </p:cNvSpPr>
            <p:nvPr/>
          </p:nvSpPr>
          <p:spPr bwMode="auto">
            <a:xfrm>
              <a:off x="4917" y="165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1" name="Oval 49"/>
            <p:cNvSpPr>
              <a:spLocks noChangeArrowheads="1"/>
            </p:cNvSpPr>
            <p:nvPr/>
          </p:nvSpPr>
          <p:spPr bwMode="auto">
            <a:xfrm>
              <a:off x="4989" y="131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2" name="Oval 50"/>
            <p:cNvSpPr>
              <a:spLocks noChangeArrowheads="1"/>
            </p:cNvSpPr>
            <p:nvPr/>
          </p:nvSpPr>
          <p:spPr bwMode="auto">
            <a:xfrm>
              <a:off x="4737" y="152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3" name="Oval 51"/>
            <p:cNvSpPr>
              <a:spLocks noChangeArrowheads="1"/>
            </p:cNvSpPr>
            <p:nvPr/>
          </p:nvSpPr>
          <p:spPr bwMode="auto">
            <a:xfrm>
              <a:off x="4677" y="133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4" name="Oval 52"/>
            <p:cNvSpPr>
              <a:spLocks noChangeArrowheads="1"/>
            </p:cNvSpPr>
            <p:nvPr/>
          </p:nvSpPr>
          <p:spPr bwMode="auto">
            <a:xfrm>
              <a:off x="4845" y="1430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5" name="Oval 53"/>
            <p:cNvSpPr>
              <a:spLocks noChangeArrowheads="1"/>
            </p:cNvSpPr>
            <p:nvPr/>
          </p:nvSpPr>
          <p:spPr bwMode="auto">
            <a:xfrm>
              <a:off x="5181" y="140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6" name="Oval 54"/>
            <p:cNvSpPr>
              <a:spLocks noChangeArrowheads="1"/>
            </p:cNvSpPr>
            <p:nvPr/>
          </p:nvSpPr>
          <p:spPr bwMode="auto">
            <a:xfrm>
              <a:off x="4581" y="1622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7" name="Oval 55"/>
            <p:cNvSpPr>
              <a:spLocks noChangeArrowheads="1"/>
            </p:cNvSpPr>
            <p:nvPr/>
          </p:nvSpPr>
          <p:spPr bwMode="auto">
            <a:xfrm>
              <a:off x="5049" y="133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8" name="Oval 56"/>
            <p:cNvSpPr>
              <a:spLocks noChangeArrowheads="1"/>
            </p:cNvSpPr>
            <p:nvPr/>
          </p:nvSpPr>
          <p:spPr bwMode="auto">
            <a:xfrm>
              <a:off x="4485" y="152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19" name="Oval 57"/>
            <p:cNvSpPr>
              <a:spLocks noChangeArrowheads="1"/>
            </p:cNvSpPr>
            <p:nvPr/>
          </p:nvSpPr>
          <p:spPr bwMode="auto">
            <a:xfrm>
              <a:off x="4485" y="165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0" name="Oval 58"/>
            <p:cNvSpPr>
              <a:spLocks noChangeArrowheads="1"/>
            </p:cNvSpPr>
            <p:nvPr/>
          </p:nvSpPr>
          <p:spPr bwMode="auto">
            <a:xfrm>
              <a:off x="5241" y="152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1" name="Oval 59"/>
            <p:cNvSpPr>
              <a:spLocks noChangeArrowheads="1"/>
            </p:cNvSpPr>
            <p:nvPr/>
          </p:nvSpPr>
          <p:spPr bwMode="auto">
            <a:xfrm>
              <a:off x="5061" y="164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2" name="Oval 60"/>
            <p:cNvSpPr>
              <a:spLocks noChangeArrowheads="1"/>
            </p:cNvSpPr>
            <p:nvPr/>
          </p:nvSpPr>
          <p:spPr bwMode="auto">
            <a:xfrm>
              <a:off x="4761" y="1658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23" name="Oval 61"/>
            <p:cNvSpPr>
              <a:spLocks noChangeArrowheads="1"/>
            </p:cNvSpPr>
            <p:nvPr/>
          </p:nvSpPr>
          <p:spPr bwMode="auto">
            <a:xfrm>
              <a:off x="4881" y="1574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6892" name="Line 62"/>
          <p:cNvSpPr>
            <a:spLocks noChangeShapeType="1"/>
          </p:cNvSpPr>
          <p:nvPr/>
        </p:nvSpPr>
        <p:spPr bwMode="auto">
          <a:xfrm>
            <a:off x="5060296" y="1657994"/>
            <a:ext cx="319429" cy="0"/>
          </a:xfrm>
          <a:prstGeom prst="line">
            <a:avLst/>
          </a:prstGeom>
          <a:noFill/>
          <a:ln w="76200">
            <a:solidFill>
              <a:srgbClr val="B81414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3" name="Oval 65"/>
          <p:cNvSpPr>
            <a:spLocks noChangeArrowheads="1"/>
          </p:cNvSpPr>
          <p:nvPr/>
        </p:nvSpPr>
        <p:spPr bwMode="auto">
          <a:xfrm>
            <a:off x="2039396" y="1371601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4" name="Oval 66"/>
          <p:cNvSpPr>
            <a:spLocks noChangeArrowheads="1"/>
          </p:cNvSpPr>
          <p:nvPr/>
        </p:nvSpPr>
        <p:spPr bwMode="auto">
          <a:xfrm>
            <a:off x="2452438" y="1936123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5" name="Oval 67"/>
          <p:cNvSpPr>
            <a:spLocks noChangeArrowheads="1"/>
          </p:cNvSpPr>
          <p:nvPr/>
        </p:nvSpPr>
        <p:spPr bwMode="auto">
          <a:xfrm>
            <a:off x="2210901" y="1575978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6" name="Oval 68"/>
          <p:cNvSpPr>
            <a:spLocks noChangeArrowheads="1"/>
          </p:cNvSpPr>
          <p:nvPr/>
        </p:nvSpPr>
        <p:spPr bwMode="auto">
          <a:xfrm>
            <a:off x="2671107" y="1974000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7" name="Oval 69"/>
          <p:cNvSpPr>
            <a:spLocks noChangeArrowheads="1"/>
          </p:cNvSpPr>
          <p:nvPr/>
        </p:nvSpPr>
        <p:spPr bwMode="auto">
          <a:xfrm>
            <a:off x="2000807" y="1780354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8" name="Oval 70"/>
          <p:cNvSpPr>
            <a:spLocks noChangeArrowheads="1"/>
          </p:cNvSpPr>
          <p:nvPr/>
        </p:nvSpPr>
        <p:spPr bwMode="auto">
          <a:xfrm>
            <a:off x="1789999" y="1636004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899" name="Oval 71"/>
          <p:cNvSpPr>
            <a:spLocks noChangeArrowheads="1"/>
          </p:cNvSpPr>
          <p:nvPr/>
        </p:nvSpPr>
        <p:spPr bwMode="auto">
          <a:xfrm>
            <a:off x="2140870" y="1485223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0" name="Oval 72"/>
          <p:cNvSpPr>
            <a:spLocks noChangeArrowheads="1"/>
          </p:cNvSpPr>
          <p:nvPr/>
        </p:nvSpPr>
        <p:spPr bwMode="auto">
          <a:xfrm>
            <a:off x="2242344" y="1704607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1" name="Oval 73"/>
          <p:cNvSpPr>
            <a:spLocks noChangeArrowheads="1"/>
          </p:cNvSpPr>
          <p:nvPr/>
        </p:nvSpPr>
        <p:spPr bwMode="auto">
          <a:xfrm>
            <a:off x="1844312" y="1469501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2" name="Oval 74"/>
          <p:cNvSpPr>
            <a:spLocks noChangeArrowheads="1"/>
          </p:cNvSpPr>
          <p:nvPr/>
        </p:nvSpPr>
        <p:spPr bwMode="auto">
          <a:xfrm>
            <a:off x="2062978" y="1840381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3" name="Oval 75"/>
          <p:cNvSpPr>
            <a:spLocks noChangeArrowheads="1"/>
          </p:cNvSpPr>
          <p:nvPr/>
        </p:nvSpPr>
        <p:spPr bwMode="auto">
          <a:xfrm>
            <a:off x="2304514" y="1590985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4" name="Oval 76"/>
          <p:cNvSpPr>
            <a:spLocks noChangeArrowheads="1"/>
          </p:cNvSpPr>
          <p:nvPr/>
        </p:nvSpPr>
        <p:spPr bwMode="auto">
          <a:xfrm>
            <a:off x="2078699" y="1605991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5" name="Oval 77"/>
          <p:cNvSpPr>
            <a:spLocks noChangeArrowheads="1"/>
          </p:cNvSpPr>
          <p:nvPr/>
        </p:nvSpPr>
        <p:spPr bwMode="auto">
          <a:xfrm>
            <a:off x="2561772" y="1837508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6" name="Oval 78"/>
          <p:cNvSpPr>
            <a:spLocks noChangeArrowheads="1"/>
          </p:cNvSpPr>
          <p:nvPr/>
        </p:nvSpPr>
        <p:spPr bwMode="auto">
          <a:xfrm>
            <a:off x="2686117" y="2109772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7" name="Oval 79"/>
          <p:cNvSpPr>
            <a:spLocks noChangeArrowheads="1"/>
          </p:cNvSpPr>
          <p:nvPr/>
        </p:nvSpPr>
        <p:spPr bwMode="auto">
          <a:xfrm>
            <a:off x="2787591" y="1943269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8" name="Oval 80"/>
          <p:cNvSpPr>
            <a:spLocks noChangeArrowheads="1"/>
          </p:cNvSpPr>
          <p:nvPr/>
        </p:nvSpPr>
        <p:spPr bwMode="auto">
          <a:xfrm>
            <a:off x="2514609" y="2079758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09" name="Oval 81"/>
          <p:cNvSpPr>
            <a:spLocks noChangeArrowheads="1"/>
          </p:cNvSpPr>
          <p:nvPr/>
        </p:nvSpPr>
        <p:spPr bwMode="auto">
          <a:xfrm>
            <a:off x="2671107" y="1852514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0" name="Oval 82"/>
          <p:cNvSpPr>
            <a:spLocks noChangeArrowheads="1"/>
          </p:cNvSpPr>
          <p:nvPr/>
        </p:nvSpPr>
        <p:spPr bwMode="auto">
          <a:xfrm>
            <a:off x="2093707" y="1673878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1" name="Oval 83"/>
          <p:cNvSpPr>
            <a:spLocks noChangeArrowheads="1"/>
          </p:cNvSpPr>
          <p:nvPr/>
        </p:nvSpPr>
        <p:spPr bwMode="auto">
          <a:xfrm>
            <a:off x="2125148" y="1386607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2" name="Oval 84"/>
          <p:cNvSpPr>
            <a:spLocks noChangeArrowheads="1"/>
          </p:cNvSpPr>
          <p:nvPr/>
        </p:nvSpPr>
        <p:spPr bwMode="auto">
          <a:xfrm>
            <a:off x="2179462" y="1810367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3" name="Oval 85"/>
          <p:cNvSpPr>
            <a:spLocks noChangeArrowheads="1"/>
          </p:cNvSpPr>
          <p:nvPr/>
        </p:nvSpPr>
        <p:spPr bwMode="auto">
          <a:xfrm>
            <a:off x="1961504" y="1523099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4" name="Oval 86"/>
          <p:cNvSpPr>
            <a:spLocks noChangeArrowheads="1"/>
          </p:cNvSpPr>
          <p:nvPr/>
        </p:nvSpPr>
        <p:spPr bwMode="auto">
          <a:xfrm>
            <a:off x="2748999" y="2034739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5" name="Oval 87"/>
          <p:cNvSpPr>
            <a:spLocks noChangeArrowheads="1"/>
          </p:cNvSpPr>
          <p:nvPr/>
        </p:nvSpPr>
        <p:spPr bwMode="auto">
          <a:xfrm>
            <a:off x="1977225" y="1666732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6" name="Oval 88"/>
          <p:cNvSpPr>
            <a:spLocks noChangeArrowheads="1"/>
          </p:cNvSpPr>
          <p:nvPr/>
        </p:nvSpPr>
        <p:spPr bwMode="auto">
          <a:xfrm>
            <a:off x="1922201" y="1401614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7" name="Oval 89"/>
          <p:cNvSpPr>
            <a:spLocks noChangeArrowheads="1"/>
          </p:cNvSpPr>
          <p:nvPr/>
        </p:nvSpPr>
        <p:spPr bwMode="auto">
          <a:xfrm>
            <a:off x="1875751" y="1818232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8" name="Oval 90"/>
          <p:cNvSpPr>
            <a:spLocks noChangeArrowheads="1"/>
          </p:cNvSpPr>
          <p:nvPr/>
        </p:nvSpPr>
        <p:spPr bwMode="auto">
          <a:xfrm>
            <a:off x="1805720" y="1742484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19" name="Oval 91"/>
          <p:cNvSpPr>
            <a:spLocks noChangeArrowheads="1"/>
          </p:cNvSpPr>
          <p:nvPr/>
        </p:nvSpPr>
        <p:spPr bwMode="auto">
          <a:xfrm>
            <a:off x="2031535" y="1462358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0" name="Oval 92"/>
          <p:cNvSpPr>
            <a:spLocks noChangeArrowheads="1"/>
          </p:cNvSpPr>
          <p:nvPr/>
        </p:nvSpPr>
        <p:spPr bwMode="auto">
          <a:xfrm>
            <a:off x="1915054" y="1704607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1" name="Oval 93"/>
          <p:cNvSpPr>
            <a:spLocks noChangeArrowheads="1"/>
          </p:cNvSpPr>
          <p:nvPr/>
        </p:nvSpPr>
        <p:spPr bwMode="auto">
          <a:xfrm>
            <a:off x="2250205" y="1447352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2" name="Oval 94"/>
          <p:cNvSpPr>
            <a:spLocks noChangeArrowheads="1"/>
          </p:cNvSpPr>
          <p:nvPr/>
        </p:nvSpPr>
        <p:spPr bwMode="auto">
          <a:xfrm>
            <a:off x="2585354" y="211763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3" name="Oval 95"/>
          <p:cNvSpPr>
            <a:spLocks noChangeArrowheads="1"/>
          </p:cNvSpPr>
          <p:nvPr/>
        </p:nvSpPr>
        <p:spPr bwMode="auto">
          <a:xfrm>
            <a:off x="2304514" y="1704607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4" name="Oval 96"/>
          <p:cNvSpPr>
            <a:spLocks noChangeArrowheads="1"/>
          </p:cNvSpPr>
          <p:nvPr/>
        </p:nvSpPr>
        <p:spPr bwMode="auto">
          <a:xfrm>
            <a:off x="2530330" y="1928262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5" name="Oval 97"/>
          <p:cNvSpPr>
            <a:spLocks noChangeArrowheads="1"/>
          </p:cNvSpPr>
          <p:nvPr/>
        </p:nvSpPr>
        <p:spPr bwMode="auto">
          <a:xfrm>
            <a:off x="2109428" y="1742484"/>
            <a:ext cx="140777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6" name="Oval 98"/>
          <p:cNvSpPr>
            <a:spLocks noChangeArrowheads="1"/>
          </p:cNvSpPr>
          <p:nvPr/>
        </p:nvSpPr>
        <p:spPr bwMode="auto">
          <a:xfrm>
            <a:off x="1860034" y="1583123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7" name="Oval 99"/>
          <p:cNvSpPr>
            <a:spLocks noChangeArrowheads="1"/>
          </p:cNvSpPr>
          <p:nvPr/>
        </p:nvSpPr>
        <p:spPr bwMode="auto">
          <a:xfrm>
            <a:off x="2242344" y="1787501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8" name="Oval 100"/>
          <p:cNvSpPr>
            <a:spLocks noChangeArrowheads="1"/>
          </p:cNvSpPr>
          <p:nvPr/>
        </p:nvSpPr>
        <p:spPr bwMode="auto">
          <a:xfrm>
            <a:off x="2164452" y="1401614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29" name="Oval 101"/>
          <p:cNvSpPr>
            <a:spLocks noChangeArrowheads="1"/>
          </p:cNvSpPr>
          <p:nvPr/>
        </p:nvSpPr>
        <p:spPr bwMode="auto">
          <a:xfrm>
            <a:off x="2452438" y="2019017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0" name="Oval 102"/>
          <p:cNvSpPr>
            <a:spLocks noChangeArrowheads="1"/>
          </p:cNvSpPr>
          <p:nvPr/>
        </p:nvSpPr>
        <p:spPr bwMode="auto">
          <a:xfrm>
            <a:off x="2600362" y="2026877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1" name="Oval 103"/>
          <p:cNvSpPr>
            <a:spLocks noChangeArrowheads="1"/>
          </p:cNvSpPr>
          <p:nvPr/>
        </p:nvSpPr>
        <p:spPr bwMode="auto">
          <a:xfrm>
            <a:off x="2748999" y="1845368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2" name="Oval 104"/>
          <p:cNvSpPr>
            <a:spLocks noChangeArrowheads="1"/>
          </p:cNvSpPr>
          <p:nvPr/>
        </p:nvSpPr>
        <p:spPr bwMode="auto">
          <a:xfrm>
            <a:off x="2491741" y="1845368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3" name="Oval 105"/>
          <p:cNvSpPr>
            <a:spLocks noChangeArrowheads="1"/>
          </p:cNvSpPr>
          <p:nvPr/>
        </p:nvSpPr>
        <p:spPr bwMode="auto">
          <a:xfrm>
            <a:off x="2055117" y="1553110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4" name="Oval 106"/>
          <p:cNvSpPr>
            <a:spLocks noChangeArrowheads="1"/>
          </p:cNvSpPr>
          <p:nvPr/>
        </p:nvSpPr>
        <p:spPr bwMode="auto">
          <a:xfrm>
            <a:off x="2195182" y="1681739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5" name="Oval 107"/>
          <p:cNvSpPr>
            <a:spLocks noChangeArrowheads="1"/>
          </p:cNvSpPr>
          <p:nvPr/>
        </p:nvSpPr>
        <p:spPr bwMode="auto">
          <a:xfrm>
            <a:off x="1985086" y="1863248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6" name="Oval 108"/>
          <p:cNvSpPr>
            <a:spLocks noChangeArrowheads="1"/>
          </p:cNvSpPr>
          <p:nvPr/>
        </p:nvSpPr>
        <p:spPr bwMode="auto">
          <a:xfrm>
            <a:off x="1797859" y="1523099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7" name="Oval 109"/>
          <p:cNvSpPr>
            <a:spLocks noChangeArrowheads="1"/>
          </p:cNvSpPr>
          <p:nvPr/>
        </p:nvSpPr>
        <p:spPr bwMode="auto">
          <a:xfrm>
            <a:off x="2608222" y="1784627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8" name="Oval 110"/>
          <p:cNvSpPr>
            <a:spLocks noChangeArrowheads="1"/>
          </p:cNvSpPr>
          <p:nvPr/>
        </p:nvSpPr>
        <p:spPr bwMode="auto">
          <a:xfrm>
            <a:off x="2288793" y="1523099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39" name="Oval 111"/>
          <p:cNvSpPr>
            <a:spLocks noChangeArrowheads="1"/>
          </p:cNvSpPr>
          <p:nvPr/>
        </p:nvSpPr>
        <p:spPr bwMode="auto">
          <a:xfrm>
            <a:off x="2109428" y="1878255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40" name="Oval 112"/>
          <p:cNvSpPr>
            <a:spLocks noChangeArrowheads="1"/>
          </p:cNvSpPr>
          <p:nvPr/>
        </p:nvSpPr>
        <p:spPr bwMode="auto">
          <a:xfrm>
            <a:off x="2164452" y="158312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41" name="Oval 113"/>
          <p:cNvSpPr>
            <a:spLocks noChangeArrowheads="1"/>
          </p:cNvSpPr>
          <p:nvPr/>
        </p:nvSpPr>
        <p:spPr bwMode="auto">
          <a:xfrm>
            <a:off x="2023675" y="1734620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42" name="Oval 114"/>
          <p:cNvSpPr>
            <a:spLocks noChangeArrowheads="1"/>
          </p:cNvSpPr>
          <p:nvPr/>
        </p:nvSpPr>
        <p:spPr bwMode="auto">
          <a:xfrm>
            <a:off x="1977225" y="1605991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43" name="Oval 115"/>
          <p:cNvSpPr>
            <a:spLocks noChangeArrowheads="1"/>
          </p:cNvSpPr>
          <p:nvPr/>
        </p:nvSpPr>
        <p:spPr bwMode="auto">
          <a:xfrm>
            <a:off x="2585354" y="1906110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44" name="Line 116"/>
          <p:cNvSpPr>
            <a:spLocks noChangeShapeType="1"/>
          </p:cNvSpPr>
          <p:nvPr/>
        </p:nvSpPr>
        <p:spPr bwMode="auto">
          <a:xfrm>
            <a:off x="2522469" y="1657350"/>
            <a:ext cx="320143" cy="0"/>
          </a:xfrm>
          <a:prstGeom prst="line">
            <a:avLst/>
          </a:prstGeom>
          <a:noFill/>
          <a:ln w="76200">
            <a:solidFill>
              <a:srgbClr val="B81414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65" name="Oval 141"/>
          <p:cNvSpPr>
            <a:spLocks noChangeArrowheads="1"/>
          </p:cNvSpPr>
          <p:nvPr/>
        </p:nvSpPr>
        <p:spPr bwMode="auto">
          <a:xfrm>
            <a:off x="5838004" y="1445975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66" name="Oval 142"/>
          <p:cNvSpPr>
            <a:spLocks noChangeArrowheads="1"/>
          </p:cNvSpPr>
          <p:nvPr/>
        </p:nvSpPr>
        <p:spPr bwMode="auto">
          <a:xfrm>
            <a:off x="5651489" y="1408100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67" name="Oval 143"/>
          <p:cNvSpPr>
            <a:spLocks noChangeArrowheads="1"/>
          </p:cNvSpPr>
          <p:nvPr/>
        </p:nvSpPr>
        <p:spPr bwMode="auto">
          <a:xfrm>
            <a:off x="5939479" y="1559597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68" name="Oval 144"/>
          <p:cNvSpPr>
            <a:spLocks noChangeArrowheads="1"/>
          </p:cNvSpPr>
          <p:nvPr/>
        </p:nvSpPr>
        <p:spPr bwMode="auto">
          <a:xfrm>
            <a:off x="5643628" y="1544590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69" name="Oval 145"/>
          <p:cNvSpPr>
            <a:spLocks noChangeArrowheads="1"/>
          </p:cNvSpPr>
          <p:nvPr/>
        </p:nvSpPr>
        <p:spPr bwMode="auto">
          <a:xfrm>
            <a:off x="5752252" y="1370226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0" name="Oval 146"/>
          <p:cNvSpPr>
            <a:spLocks noChangeArrowheads="1"/>
          </p:cNvSpPr>
          <p:nvPr/>
        </p:nvSpPr>
        <p:spPr bwMode="auto">
          <a:xfrm>
            <a:off x="5877304" y="1642491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1" name="Oval 147"/>
          <p:cNvSpPr>
            <a:spLocks noChangeArrowheads="1"/>
          </p:cNvSpPr>
          <p:nvPr/>
        </p:nvSpPr>
        <p:spPr bwMode="auto">
          <a:xfrm>
            <a:off x="5923757" y="1460981"/>
            <a:ext cx="140777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2" name="Oval 148"/>
          <p:cNvSpPr>
            <a:spLocks noChangeArrowheads="1"/>
          </p:cNvSpPr>
          <p:nvPr/>
        </p:nvSpPr>
        <p:spPr bwMode="auto">
          <a:xfrm>
            <a:off x="5760112" y="1597474"/>
            <a:ext cx="140777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3" name="Oval 149"/>
          <p:cNvSpPr>
            <a:spLocks noChangeArrowheads="1"/>
          </p:cNvSpPr>
          <p:nvPr/>
        </p:nvSpPr>
        <p:spPr bwMode="auto">
          <a:xfrm>
            <a:off x="5721520" y="1475988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4" name="Oval 150"/>
          <p:cNvSpPr>
            <a:spLocks noChangeArrowheads="1"/>
          </p:cNvSpPr>
          <p:nvPr/>
        </p:nvSpPr>
        <p:spPr bwMode="auto">
          <a:xfrm>
            <a:off x="5830855" y="1536729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5" name="Oval 151"/>
          <p:cNvSpPr>
            <a:spLocks noChangeArrowheads="1"/>
          </p:cNvSpPr>
          <p:nvPr/>
        </p:nvSpPr>
        <p:spPr bwMode="auto">
          <a:xfrm>
            <a:off x="5721520" y="1597474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6" name="Oval 152"/>
          <p:cNvSpPr>
            <a:spLocks noChangeArrowheads="1"/>
          </p:cNvSpPr>
          <p:nvPr/>
        </p:nvSpPr>
        <p:spPr bwMode="auto">
          <a:xfrm>
            <a:off x="5659350" y="1658212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7" name="Oval 153"/>
          <p:cNvSpPr>
            <a:spLocks noChangeArrowheads="1"/>
          </p:cNvSpPr>
          <p:nvPr/>
        </p:nvSpPr>
        <p:spPr bwMode="auto">
          <a:xfrm>
            <a:off x="5877304" y="1400958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8" name="Oval 154"/>
          <p:cNvSpPr>
            <a:spLocks noChangeArrowheads="1"/>
          </p:cNvSpPr>
          <p:nvPr/>
        </p:nvSpPr>
        <p:spPr bwMode="auto">
          <a:xfrm>
            <a:off x="5596465" y="1597474"/>
            <a:ext cx="140777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79" name="Oval 155"/>
          <p:cNvSpPr>
            <a:spLocks noChangeArrowheads="1"/>
          </p:cNvSpPr>
          <p:nvPr/>
        </p:nvSpPr>
        <p:spPr bwMode="auto">
          <a:xfrm>
            <a:off x="5378510" y="1726103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0" name="Oval 156"/>
          <p:cNvSpPr>
            <a:spLocks noChangeArrowheads="1"/>
          </p:cNvSpPr>
          <p:nvPr/>
        </p:nvSpPr>
        <p:spPr bwMode="auto">
          <a:xfrm>
            <a:off x="5573597" y="1483849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1" name="Oval 157"/>
          <p:cNvSpPr>
            <a:spLocks noChangeArrowheads="1"/>
          </p:cNvSpPr>
          <p:nvPr/>
        </p:nvSpPr>
        <p:spPr bwMode="auto">
          <a:xfrm>
            <a:off x="6142423" y="1347359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2" name="Oval 158"/>
          <p:cNvSpPr>
            <a:spLocks noChangeArrowheads="1"/>
          </p:cNvSpPr>
          <p:nvPr/>
        </p:nvSpPr>
        <p:spPr bwMode="auto">
          <a:xfrm>
            <a:off x="5775832" y="1680365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3" name="Oval 159"/>
          <p:cNvSpPr>
            <a:spLocks noChangeArrowheads="1"/>
          </p:cNvSpPr>
          <p:nvPr/>
        </p:nvSpPr>
        <p:spPr bwMode="auto">
          <a:xfrm>
            <a:off x="6001646" y="1786845"/>
            <a:ext cx="140777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4" name="Line 160"/>
          <p:cNvSpPr>
            <a:spLocks noChangeShapeType="1"/>
          </p:cNvSpPr>
          <p:nvPr/>
        </p:nvSpPr>
        <p:spPr bwMode="auto">
          <a:xfrm>
            <a:off x="6236975" y="1657350"/>
            <a:ext cx="319429" cy="0"/>
          </a:xfrm>
          <a:prstGeom prst="line">
            <a:avLst/>
          </a:prstGeom>
          <a:noFill/>
          <a:ln w="76200">
            <a:solidFill>
              <a:srgbClr val="B81414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5" name="Line 161"/>
          <p:cNvSpPr>
            <a:spLocks noChangeShapeType="1"/>
          </p:cNvSpPr>
          <p:nvPr/>
        </p:nvSpPr>
        <p:spPr bwMode="auto">
          <a:xfrm flipH="1">
            <a:off x="5094097" y="1848297"/>
            <a:ext cx="257258" cy="11862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6" name="Line 162"/>
          <p:cNvSpPr>
            <a:spLocks noChangeShapeType="1"/>
          </p:cNvSpPr>
          <p:nvPr/>
        </p:nvSpPr>
        <p:spPr bwMode="auto">
          <a:xfrm>
            <a:off x="6142423" y="1917617"/>
            <a:ext cx="219384" cy="115766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7" name="Line 163"/>
          <p:cNvSpPr>
            <a:spLocks noChangeShapeType="1"/>
          </p:cNvSpPr>
          <p:nvPr/>
        </p:nvSpPr>
        <p:spPr bwMode="auto">
          <a:xfrm flipV="1">
            <a:off x="6315358" y="1200150"/>
            <a:ext cx="332291" cy="173649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8" name="Oval 164"/>
          <p:cNvSpPr>
            <a:spLocks noChangeArrowheads="1"/>
          </p:cNvSpPr>
          <p:nvPr/>
        </p:nvSpPr>
        <p:spPr bwMode="auto">
          <a:xfrm>
            <a:off x="6985657" y="1443832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89" name="Oval 165"/>
          <p:cNvSpPr>
            <a:spLocks noChangeArrowheads="1"/>
          </p:cNvSpPr>
          <p:nvPr/>
        </p:nvSpPr>
        <p:spPr bwMode="auto">
          <a:xfrm>
            <a:off x="6798430" y="1405957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0" name="Oval 166"/>
          <p:cNvSpPr>
            <a:spLocks noChangeArrowheads="1"/>
          </p:cNvSpPr>
          <p:nvPr/>
        </p:nvSpPr>
        <p:spPr bwMode="auto">
          <a:xfrm>
            <a:off x="7086417" y="1556738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1" name="Oval 167"/>
          <p:cNvSpPr>
            <a:spLocks noChangeArrowheads="1"/>
          </p:cNvSpPr>
          <p:nvPr/>
        </p:nvSpPr>
        <p:spPr bwMode="auto">
          <a:xfrm>
            <a:off x="6790570" y="1541732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2" name="Oval 168"/>
          <p:cNvSpPr>
            <a:spLocks noChangeArrowheads="1"/>
          </p:cNvSpPr>
          <p:nvPr/>
        </p:nvSpPr>
        <p:spPr bwMode="auto">
          <a:xfrm>
            <a:off x="6899904" y="1368086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3" name="Oval 169"/>
          <p:cNvSpPr>
            <a:spLocks noChangeArrowheads="1"/>
          </p:cNvSpPr>
          <p:nvPr/>
        </p:nvSpPr>
        <p:spPr bwMode="auto">
          <a:xfrm>
            <a:off x="7024249" y="1640347"/>
            <a:ext cx="140777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4" name="Oval 170"/>
          <p:cNvSpPr>
            <a:spLocks noChangeArrowheads="1"/>
          </p:cNvSpPr>
          <p:nvPr/>
        </p:nvSpPr>
        <p:spPr bwMode="auto">
          <a:xfrm>
            <a:off x="7071409" y="1458840"/>
            <a:ext cx="140063" cy="13577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5" name="Oval 171"/>
          <p:cNvSpPr>
            <a:spLocks noChangeArrowheads="1"/>
          </p:cNvSpPr>
          <p:nvPr/>
        </p:nvSpPr>
        <p:spPr bwMode="auto">
          <a:xfrm>
            <a:off x="6907765" y="159461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6" name="Oval 172"/>
          <p:cNvSpPr>
            <a:spLocks noChangeArrowheads="1"/>
          </p:cNvSpPr>
          <p:nvPr/>
        </p:nvSpPr>
        <p:spPr bwMode="auto">
          <a:xfrm>
            <a:off x="6868462" y="1473847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7" name="Oval 173"/>
          <p:cNvSpPr>
            <a:spLocks noChangeArrowheads="1"/>
          </p:cNvSpPr>
          <p:nvPr/>
        </p:nvSpPr>
        <p:spPr bwMode="auto">
          <a:xfrm>
            <a:off x="6977796" y="1534586"/>
            <a:ext cx="140063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8" name="Oval 174"/>
          <p:cNvSpPr>
            <a:spLocks noChangeArrowheads="1"/>
          </p:cNvSpPr>
          <p:nvPr/>
        </p:nvSpPr>
        <p:spPr bwMode="auto">
          <a:xfrm>
            <a:off x="6868462" y="159461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6999" name="Oval 175"/>
          <p:cNvSpPr>
            <a:spLocks noChangeArrowheads="1"/>
          </p:cNvSpPr>
          <p:nvPr/>
        </p:nvSpPr>
        <p:spPr bwMode="auto">
          <a:xfrm>
            <a:off x="6806290" y="1655354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7000" name="Oval 176"/>
          <p:cNvSpPr>
            <a:spLocks noChangeArrowheads="1"/>
          </p:cNvSpPr>
          <p:nvPr/>
        </p:nvSpPr>
        <p:spPr bwMode="auto">
          <a:xfrm>
            <a:off x="7024249" y="1398096"/>
            <a:ext cx="140777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7001" name="Oval 177"/>
          <p:cNvSpPr>
            <a:spLocks noChangeArrowheads="1"/>
          </p:cNvSpPr>
          <p:nvPr/>
        </p:nvSpPr>
        <p:spPr bwMode="auto">
          <a:xfrm>
            <a:off x="6744120" y="1594613"/>
            <a:ext cx="140063" cy="136490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7002" name="Oval 178"/>
          <p:cNvSpPr>
            <a:spLocks noChangeArrowheads="1"/>
          </p:cNvSpPr>
          <p:nvPr/>
        </p:nvSpPr>
        <p:spPr bwMode="auto">
          <a:xfrm>
            <a:off x="6720538" y="1480990"/>
            <a:ext cx="140063" cy="13649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7003" name="Oval 179"/>
          <p:cNvSpPr>
            <a:spLocks noChangeArrowheads="1"/>
          </p:cNvSpPr>
          <p:nvPr/>
        </p:nvSpPr>
        <p:spPr bwMode="auto">
          <a:xfrm>
            <a:off x="6922775" y="1678225"/>
            <a:ext cx="140777" cy="135775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  <p:sp>
        <p:nvSpPr>
          <p:cNvPr id="37004" name="Line 180"/>
          <p:cNvSpPr>
            <a:spLocks noChangeShapeType="1"/>
          </p:cNvSpPr>
          <p:nvPr/>
        </p:nvSpPr>
        <p:spPr bwMode="auto">
          <a:xfrm>
            <a:off x="7338672" y="1657350"/>
            <a:ext cx="319429" cy="0"/>
          </a:xfrm>
          <a:prstGeom prst="line">
            <a:avLst/>
          </a:prstGeom>
          <a:noFill/>
          <a:ln w="76200">
            <a:solidFill>
              <a:srgbClr val="B81414"/>
            </a:solidFill>
            <a:round/>
            <a:headEnd/>
            <a:tailEnd type="triangle" w="med" len="med"/>
          </a:ln>
        </p:spPr>
        <p:txBody>
          <a:bodyPr wrap="none" lIns="68556" tIns="34278" rIns="68556" bIns="34278" anchor="ctr"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71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Isotope Production Methods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46032-AFC5-B546-9104-73648040B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6525"/>
            <a:ext cx="2590800" cy="3676425"/>
          </a:xfrm>
        </p:spPr>
        <p:txBody>
          <a:bodyPr/>
          <a:lstStyle/>
          <a:p>
            <a:r>
              <a:rPr lang="en-US" dirty="0"/>
              <a:t>For rare isotopes there are two main methods</a:t>
            </a:r>
          </a:p>
          <a:p>
            <a:r>
              <a:rPr lang="en-US" dirty="0"/>
              <a:t>Isotope Separation On-Line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In-Flight Separation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 descr="ProductionSchem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724" y="1371430"/>
            <a:ext cx="6749276" cy="31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3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to Produce Rare Isotopes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22438E-CF62-B24B-A102-631A1F117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8614" y="819614"/>
            <a:ext cx="6140582" cy="369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6993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769" y="750094"/>
            <a:ext cx="4822031" cy="38040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3559"/>
            <a:ext cx="9144000" cy="803713"/>
          </a:xfrm>
        </p:spPr>
        <p:txBody>
          <a:bodyPr/>
          <a:lstStyle/>
          <a:p>
            <a:r>
              <a:rPr lang="en-US" dirty="0"/>
              <a:t>National Superconducting Cyclotron Laboratory (NSCL)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876525"/>
            <a:ext cx="4343400" cy="3676425"/>
          </a:xfrm>
        </p:spPr>
        <p:txBody>
          <a:bodyPr/>
          <a:lstStyle/>
          <a:p>
            <a:r>
              <a:rPr lang="en-US" sz="1800" dirty="0">
                <a:ea typeface="ＭＳ Ｐゴシック" pitchFamily="1" charset="-128"/>
                <a:cs typeface="Arial" charset="0"/>
              </a:rPr>
              <a:t>National User Facility  funded by US National Science Foundation – 100 graduate and 140 undergraduate students</a:t>
            </a:r>
            <a:endParaRPr lang="en-US" sz="1800" dirty="0"/>
          </a:p>
          <a:p>
            <a:r>
              <a:rPr lang="en-US" sz="1800" dirty="0"/>
              <a:t>Structure of atomic nuclei, history of element formation, search for new physics, applications of isotopes for societal needs</a:t>
            </a:r>
          </a:p>
          <a:p>
            <a:pPr>
              <a:spcAft>
                <a:spcPts val="844"/>
              </a:spcAft>
            </a:pPr>
            <a:r>
              <a:rPr lang="en-US" sz="1800" dirty="0"/>
              <a:t>Opportunity to prepare for FRIB</a:t>
            </a:r>
          </a:p>
          <a:p>
            <a:pPr>
              <a:spcAft>
                <a:spcPts val="844"/>
              </a:spcAft>
            </a:pPr>
            <a:r>
              <a:rPr lang="en-US" sz="1800" dirty="0"/>
              <a:t>First system for in-flight separation and reacceleration of rare isotopes ReA3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96B4DE-0D32-4AAB-8754-316C6749373A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5501" y="1269847"/>
            <a:ext cx="142983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37421"/>
            <a:r>
              <a:rPr lang="en-US" sz="1100" dirty="0">
                <a:solidFill>
                  <a:srgbClr val="064308"/>
                </a:solidFill>
              </a:rPr>
              <a:t>Operation of NSCL user facility is supported by NSF Physics Division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0025" y="1962150"/>
            <a:ext cx="1707775" cy="3953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69" dirty="0">
                <a:solidFill>
                  <a:srgbClr val="064308"/>
                </a:solidFill>
              </a:rPr>
              <a:t>NSCL Facility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393" y="3140861"/>
            <a:ext cx="2080532" cy="1385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300" y="1384148"/>
            <a:ext cx="524289" cy="5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5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5430" y="55177"/>
            <a:ext cx="8273143" cy="37032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cs typeface="Arial" charset="0"/>
              </a:rPr>
              <a:t>In-Flight Production of Rare Isotopes at NSCL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17BE4-DCAA-C342-B184-458A682F2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Example: </a:t>
            </a:r>
            <a:r>
              <a:rPr lang="en-US" sz="3200" baseline="30000"/>
              <a:t>86</a:t>
            </a:r>
            <a:r>
              <a:rPr lang="en-US" sz="3200"/>
              <a:t>Kr </a:t>
            </a:r>
            <a:r>
              <a:rPr lang="en-US" sz="3200">
                <a:ea typeface="Arial Unicode MS" pitchFamily="34" charset="-128"/>
                <a:cs typeface="Arial Unicode MS" pitchFamily="34" charset="-128"/>
              </a:rPr>
              <a:t>→ </a:t>
            </a:r>
            <a:r>
              <a:rPr lang="en-US" sz="3200" baseline="30000">
                <a:ea typeface="Arial Unicode MS" pitchFamily="34" charset="-128"/>
                <a:cs typeface="Arial Unicode MS" pitchFamily="34" charset="-128"/>
              </a:rPr>
              <a:t>78</a:t>
            </a:r>
            <a:r>
              <a:rPr lang="en-US" sz="3200">
                <a:ea typeface="Arial Unicode MS" pitchFamily="34" charset="-128"/>
                <a:cs typeface="Arial Unicode MS" pitchFamily="34" charset="-128"/>
              </a:rPr>
              <a:t>Ni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2" name="Group 1027"/>
          <p:cNvGrpSpPr>
            <a:grpSpLocks noChangeAspect="1"/>
          </p:cNvGrpSpPr>
          <p:nvPr/>
        </p:nvGrpSpPr>
        <p:grpSpPr bwMode="auto">
          <a:xfrm>
            <a:off x="1599969" y="3029362"/>
            <a:ext cx="6378737" cy="1434253"/>
            <a:chOff x="145" y="2690"/>
            <a:chExt cx="5959" cy="1340"/>
          </a:xfrm>
        </p:grpSpPr>
        <p:pic>
          <p:nvPicPr>
            <p:cNvPr id="14356" name="Picture 102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02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8" name="Picture 103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71" name="Text Box 1031"/>
            <p:cNvSpPr txBox="1">
              <a:spLocks noChangeAspect="1" noChangeArrowheads="1"/>
            </p:cNvSpPr>
            <p:nvPr/>
          </p:nvSpPr>
          <p:spPr bwMode="auto">
            <a:xfrm>
              <a:off x="145" y="2690"/>
              <a:ext cx="20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fragment yield after target</a:t>
              </a:r>
            </a:p>
          </p:txBody>
        </p:sp>
        <p:sp>
          <p:nvSpPr>
            <p:cNvPr id="53272" name="Text Box 1032"/>
            <p:cNvSpPr txBox="1">
              <a:spLocks noChangeAspect="1" noChangeArrowheads="1"/>
            </p:cNvSpPr>
            <p:nvPr/>
          </p:nvSpPr>
          <p:spPr bwMode="auto">
            <a:xfrm>
              <a:off x="2016" y="2690"/>
              <a:ext cx="21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fragment yield after wedge</a:t>
              </a:r>
            </a:p>
          </p:txBody>
        </p:sp>
        <p:sp>
          <p:nvSpPr>
            <p:cNvPr id="53273" name="Text Box 1033"/>
            <p:cNvSpPr txBox="1">
              <a:spLocks noChangeAspect="1" noChangeArrowheads="1"/>
            </p:cNvSpPr>
            <p:nvPr/>
          </p:nvSpPr>
          <p:spPr bwMode="auto">
            <a:xfrm>
              <a:off x="3841" y="2690"/>
              <a:ext cx="22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fragment yield at focal plane</a:t>
              </a:r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1485900" y="742950"/>
            <a:ext cx="6991477" cy="2370146"/>
            <a:chOff x="160020" y="1066800"/>
            <a:chExt cx="9943434" cy="3424381"/>
          </a:xfrm>
        </p:grpSpPr>
        <p:pic>
          <p:nvPicPr>
            <p:cNvPr id="14341" name="Picture 103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463" y="1143000"/>
              <a:ext cx="7285038" cy="313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1036"/>
            <p:cNvSpPr txBox="1">
              <a:spLocks noChangeArrowheads="1"/>
            </p:cNvSpPr>
            <p:nvPr/>
          </p:nvSpPr>
          <p:spPr bwMode="auto">
            <a:xfrm>
              <a:off x="160020" y="1066800"/>
              <a:ext cx="262729" cy="533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dirty="0">
                <a:solidFill>
                  <a:srgbClr val="064308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5" name="Text Box 1037"/>
            <p:cNvSpPr txBox="1">
              <a:spLocks noChangeArrowheads="1"/>
            </p:cNvSpPr>
            <p:nvPr/>
          </p:nvSpPr>
          <p:spPr bwMode="auto">
            <a:xfrm>
              <a:off x="4610098" y="1066800"/>
              <a:ext cx="1046896" cy="533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64308"/>
                  </a:solidFill>
                  <a:latin typeface="+mn-lt"/>
                </a:rPr>
                <a:t>K500</a:t>
              </a:r>
            </a:p>
          </p:txBody>
        </p:sp>
        <p:sp>
          <p:nvSpPr>
            <p:cNvPr id="46" name="Text Box 1038"/>
            <p:cNvSpPr txBox="1">
              <a:spLocks noChangeArrowheads="1"/>
            </p:cNvSpPr>
            <p:nvPr/>
          </p:nvSpPr>
          <p:spPr bwMode="auto">
            <a:xfrm>
              <a:off x="1181100" y="2514600"/>
              <a:ext cx="1229282" cy="75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64308"/>
                  </a:solidFill>
                  <a:latin typeface="+mn-lt"/>
                </a:rPr>
                <a:t>K1200</a:t>
              </a:r>
              <a:endParaRPr lang="en-US" sz="2800" b="1" dirty="0">
                <a:solidFill>
                  <a:srgbClr val="064308"/>
                </a:solidFill>
                <a:latin typeface="+mn-lt"/>
              </a:endParaRPr>
            </a:p>
          </p:txBody>
        </p:sp>
        <p:sp>
          <p:nvSpPr>
            <p:cNvPr id="47" name="Text Box 1039"/>
            <p:cNvSpPr txBox="1">
              <a:spLocks noChangeArrowheads="1"/>
            </p:cNvSpPr>
            <p:nvPr/>
          </p:nvSpPr>
          <p:spPr bwMode="auto">
            <a:xfrm>
              <a:off x="5365751" y="2743201"/>
              <a:ext cx="1229282" cy="533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64308"/>
                  </a:solidFill>
                  <a:latin typeface="+mn-lt"/>
                </a:rPr>
                <a:t>A1900</a:t>
              </a:r>
            </a:p>
          </p:txBody>
        </p:sp>
        <p:sp>
          <p:nvSpPr>
            <p:cNvPr id="48" name="Text Box 1040"/>
            <p:cNvSpPr txBox="1">
              <a:spLocks noChangeArrowheads="1"/>
            </p:cNvSpPr>
            <p:nvPr/>
          </p:nvSpPr>
          <p:spPr bwMode="auto">
            <a:xfrm>
              <a:off x="2613608" y="3444874"/>
              <a:ext cx="1160889" cy="60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production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target</a:t>
              </a:r>
            </a:p>
          </p:txBody>
        </p:sp>
        <p:sp>
          <p:nvSpPr>
            <p:cNvPr id="49" name="Text Box 1041"/>
            <p:cNvSpPr txBox="1">
              <a:spLocks noChangeArrowheads="1"/>
            </p:cNvSpPr>
            <p:nvPr/>
          </p:nvSpPr>
          <p:spPr bwMode="auto">
            <a:xfrm>
              <a:off x="2222973" y="1447800"/>
              <a:ext cx="1245242" cy="366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ion sources</a:t>
              </a:r>
            </a:p>
          </p:txBody>
        </p:sp>
        <p:sp>
          <p:nvSpPr>
            <p:cNvPr id="50" name="Text Box 1042"/>
            <p:cNvSpPr txBox="1">
              <a:spLocks noChangeArrowheads="1"/>
            </p:cNvSpPr>
            <p:nvPr/>
          </p:nvSpPr>
          <p:spPr bwMode="auto">
            <a:xfrm>
              <a:off x="2487760" y="2057401"/>
              <a:ext cx="980782" cy="60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coupling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line</a:t>
              </a:r>
            </a:p>
          </p:txBody>
        </p:sp>
        <p:sp>
          <p:nvSpPr>
            <p:cNvPr id="51" name="Text Box 1043"/>
            <p:cNvSpPr txBox="1">
              <a:spLocks noChangeArrowheads="1"/>
            </p:cNvSpPr>
            <p:nvPr/>
          </p:nvSpPr>
          <p:spPr bwMode="auto">
            <a:xfrm>
              <a:off x="582962" y="3657599"/>
              <a:ext cx="989901" cy="60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stripping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foil</a:t>
              </a:r>
            </a:p>
          </p:txBody>
        </p:sp>
        <p:sp>
          <p:nvSpPr>
            <p:cNvPr id="52" name="Text Box 1044"/>
            <p:cNvSpPr txBox="1">
              <a:spLocks noChangeArrowheads="1"/>
            </p:cNvSpPr>
            <p:nvPr/>
          </p:nvSpPr>
          <p:spPr bwMode="auto">
            <a:xfrm>
              <a:off x="5849915" y="4124324"/>
              <a:ext cx="830313" cy="366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wedge</a:t>
              </a:r>
            </a:p>
          </p:txBody>
        </p:sp>
        <p:sp>
          <p:nvSpPr>
            <p:cNvPr id="53" name="Text Box 1045"/>
            <p:cNvSpPr txBox="1">
              <a:spLocks noChangeArrowheads="1"/>
            </p:cNvSpPr>
            <p:nvPr/>
          </p:nvSpPr>
          <p:spPr bwMode="auto">
            <a:xfrm>
              <a:off x="7799887" y="2819401"/>
              <a:ext cx="1192805" cy="366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focal plane</a:t>
              </a:r>
            </a:p>
          </p:txBody>
        </p:sp>
        <p:sp>
          <p:nvSpPr>
            <p:cNvPr id="54" name="Text Box 1046"/>
            <p:cNvSpPr txBox="1">
              <a:spLocks noChangeArrowheads="1"/>
            </p:cNvSpPr>
            <p:nvPr/>
          </p:nvSpPr>
          <p:spPr bwMode="auto">
            <a:xfrm>
              <a:off x="5165594" y="3175002"/>
              <a:ext cx="1432188" cy="44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  <a:sym typeface="Symbol" pitchFamily="18" charset="2"/>
                </a:rPr>
                <a:t></a:t>
              </a: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p/p = 5%</a:t>
              </a:r>
            </a:p>
          </p:txBody>
        </p:sp>
        <p:sp>
          <p:nvSpPr>
            <p:cNvPr id="55" name="Text Box 1047"/>
            <p:cNvSpPr txBox="1">
              <a:spLocks noChangeArrowheads="1"/>
            </p:cNvSpPr>
            <p:nvPr/>
          </p:nvSpPr>
          <p:spPr bwMode="auto">
            <a:xfrm>
              <a:off x="8276857" y="3244620"/>
              <a:ext cx="1826597" cy="106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transmission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of 65% of the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produced </a:t>
              </a:r>
              <a:r>
                <a:rPr lang="en-US" sz="1400" baseline="30000" dirty="0">
                  <a:solidFill>
                    <a:srgbClr val="064308"/>
                  </a:solidFill>
                  <a:latin typeface="+mn-lt"/>
                </a:rPr>
                <a:t>78</a:t>
              </a: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Ni</a:t>
              </a:r>
            </a:p>
          </p:txBody>
        </p:sp>
        <p:sp>
          <p:nvSpPr>
            <p:cNvPr id="56" name="Text Box 1048"/>
            <p:cNvSpPr txBox="1">
              <a:spLocks noChangeArrowheads="1"/>
            </p:cNvSpPr>
            <p:nvPr/>
          </p:nvSpPr>
          <p:spPr bwMode="auto">
            <a:xfrm>
              <a:off x="4286692" y="2057401"/>
              <a:ext cx="1083374" cy="600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baseline="30000" dirty="0">
                  <a:solidFill>
                    <a:srgbClr val="064308"/>
                  </a:solidFill>
                  <a:latin typeface="+mn-lt"/>
                </a:rPr>
                <a:t>86</a:t>
              </a: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Kr</a:t>
              </a:r>
              <a:r>
                <a:rPr lang="en-US" sz="1050" baseline="30000" dirty="0">
                  <a:solidFill>
                    <a:srgbClr val="064308"/>
                  </a:solidFill>
                  <a:latin typeface="+mn-lt"/>
                </a:rPr>
                <a:t>14+</a:t>
              </a: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,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12 MeV/u</a:t>
              </a:r>
            </a:p>
          </p:txBody>
        </p:sp>
        <p:sp>
          <p:nvSpPr>
            <p:cNvPr id="57" name="Text Box 1049"/>
            <p:cNvSpPr txBox="1">
              <a:spLocks noChangeArrowheads="1"/>
            </p:cNvSpPr>
            <p:nvPr/>
          </p:nvSpPr>
          <p:spPr bwMode="auto">
            <a:xfrm>
              <a:off x="1568501" y="3633787"/>
              <a:ext cx="1190527" cy="600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baseline="30000" dirty="0">
                  <a:solidFill>
                    <a:srgbClr val="064308"/>
                  </a:solidFill>
                  <a:latin typeface="+mn-lt"/>
                </a:rPr>
                <a:t>86</a:t>
              </a: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Kr</a:t>
              </a:r>
              <a:r>
                <a:rPr lang="en-US" sz="1050" baseline="30000" dirty="0">
                  <a:solidFill>
                    <a:srgbClr val="064308"/>
                  </a:solidFill>
                  <a:latin typeface="+mn-lt"/>
                </a:rPr>
                <a:t>34+</a:t>
              </a: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,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064308"/>
                  </a:solidFill>
                  <a:latin typeface="+mn-lt"/>
                </a:rPr>
                <a:t>140 MeV/u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061328" y="415748"/>
            <a:ext cx="74140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64308"/>
                </a:solidFill>
                <a:latin typeface="+mn-lt"/>
              </a:rPr>
              <a:t>D.J. Morrissey, B.M. Sherrill, Philos. Trans. R. Soc. </a:t>
            </a:r>
            <a:r>
              <a:rPr lang="en-US" sz="1200" dirty="0" err="1">
                <a:solidFill>
                  <a:srgbClr val="064308"/>
                </a:solidFill>
                <a:latin typeface="+mn-lt"/>
              </a:rPr>
              <a:t>Lond</a:t>
            </a:r>
            <a:r>
              <a:rPr lang="en-US" sz="1200" dirty="0">
                <a:solidFill>
                  <a:srgbClr val="064308"/>
                </a:solidFill>
                <a:latin typeface="+mn-lt"/>
              </a:rPr>
              <a:t>. Ser. A. Math. Phys. Eng. Sci. 356 (1998) 1985.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Discovery of </a:t>
            </a:r>
            <a:r>
              <a:rPr lang="en-US" baseline="30000" dirty="0"/>
              <a:t>60</a:t>
            </a:r>
            <a:r>
              <a:rPr lang="en-US" dirty="0"/>
              <a:t>Ca in Japan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43" y="1498732"/>
            <a:ext cx="2686957" cy="2971800"/>
          </a:xfrm>
        </p:spPr>
        <p:txBody>
          <a:bodyPr/>
          <a:lstStyle/>
          <a:p>
            <a:r>
              <a:rPr lang="en-US" dirty="0"/>
              <a:t>Fragment </a:t>
            </a:r>
            <a:r>
              <a:rPr lang="en-US" baseline="30000" dirty="0"/>
              <a:t>70</a:t>
            </a:r>
            <a:r>
              <a:rPr lang="en-US" dirty="0"/>
              <a:t>Zn to make </a:t>
            </a:r>
            <a:r>
              <a:rPr lang="en-US" baseline="30000" dirty="0"/>
              <a:t>60</a:t>
            </a:r>
            <a:r>
              <a:rPr lang="en-US" dirty="0"/>
              <a:t>Ca at RIKEN using RIBF </a:t>
            </a:r>
          </a:p>
          <a:p>
            <a:r>
              <a:rPr lang="en-US" dirty="0"/>
              <a:t>The products are separated by </a:t>
            </a:r>
            <a:r>
              <a:rPr lang="en-US" dirty="0" err="1"/>
              <a:t>BigRIPS</a:t>
            </a:r>
            <a:endParaRPr lang="en-US" dirty="0"/>
          </a:p>
          <a:p>
            <a:r>
              <a:rPr lang="en-US" dirty="0"/>
              <a:t>Ions are identified by their flight time, energy loss, and how they bend in a magnetic field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417" y="1123950"/>
            <a:ext cx="6324983" cy="3323888"/>
          </a:xfrm>
          <a:prstGeom prst="rect">
            <a:avLst/>
          </a:prstGeom>
        </p:spPr>
      </p:pic>
      <p:sp>
        <p:nvSpPr>
          <p:cNvPr id="43" name="テキスト ボックス 7"/>
          <p:cNvSpPr txBox="1"/>
          <p:nvPr/>
        </p:nvSpPr>
        <p:spPr>
          <a:xfrm>
            <a:off x="228600" y="793722"/>
            <a:ext cx="410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aseline="30000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70</a:t>
            </a:r>
            <a:r>
              <a:rPr kumimoji="1" lang="en-US" altLang="ja-JP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Zn beam @ 345 MeV/u at 1.25e</a:t>
            </a:r>
            <a:r>
              <a:rPr kumimoji="1" lang="en-US" altLang="ja-JP" baseline="30000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12 </a:t>
            </a:r>
            <a:r>
              <a:rPr kumimoji="1" lang="en-US" altLang="ja-JP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305732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89844"/>
            <a:ext cx="8273143" cy="424506"/>
          </a:xfrm>
        </p:spPr>
        <p:txBody>
          <a:bodyPr/>
          <a:lstStyle/>
          <a:p>
            <a:r>
              <a:rPr lang="en-US" dirty="0"/>
              <a:t>Success! </a:t>
            </a:r>
            <a:r>
              <a:rPr lang="en-US" baseline="30000" dirty="0"/>
              <a:t>60</a:t>
            </a:r>
            <a:r>
              <a:rPr lang="en-US" dirty="0"/>
              <a:t>Ca Observed for the First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2BF83C-AEB1-49EC-BC57-1676289ECC7F}"/>
              </a:ext>
            </a:extLst>
          </p:cNvPr>
          <p:cNvGrpSpPr/>
          <p:nvPr/>
        </p:nvGrpSpPr>
        <p:grpSpPr>
          <a:xfrm>
            <a:off x="4572001" y="828634"/>
            <a:ext cx="4298371" cy="3665354"/>
            <a:chOff x="6096000" y="1298843"/>
            <a:chExt cx="5715000" cy="48733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298843"/>
              <a:ext cx="5715000" cy="487335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896719" y="2031516"/>
              <a:ext cx="5613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>
                  <a:solidFill>
                    <a:srgbClr val="FF0000"/>
                  </a:solidFill>
                </a:rPr>
                <a:t>_____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59163" y="3019564"/>
              <a:ext cx="6094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baseline="30000" dirty="0">
                  <a:solidFill>
                    <a:srgbClr val="FF0000"/>
                  </a:solidFill>
                </a:rPr>
                <a:t>_____</a:t>
              </a:r>
              <a:endParaRPr lang="en-US" sz="1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6881" y="4494859"/>
              <a:ext cx="468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baseline="30000" dirty="0">
                  <a:solidFill>
                    <a:srgbClr val="FF0000"/>
                  </a:solidFill>
                </a:rPr>
                <a:t>___</a:t>
              </a:r>
              <a:endParaRPr lang="en-US" sz="20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23480" y="4491319"/>
              <a:ext cx="468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baseline="30000" dirty="0">
                  <a:solidFill>
                    <a:srgbClr val="FF0000"/>
                  </a:solidFill>
                </a:rPr>
                <a:t>___</a:t>
              </a:r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82000" y="3989507"/>
              <a:ext cx="5629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baseline="30000" dirty="0">
                  <a:solidFill>
                    <a:srgbClr val="FF0000"/>
                  </a:solidFill>
                </a:rPr>
                <a:t>____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1" y="812042"/>
            <a:ext cx="3493320" cy="36558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1200" y="430701"/>
            <a:ext cx="5383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O. B. Tarasov et al. Phys. Rev. Lett. 121, 022501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5329" y="1005068"/>
            <a:ext cx="4578671" cy="354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for Rare Isotope Beams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443" y="800325"/>
            <a:ext cx="8227786" cy="3676425"/>
          </a:xfrm>
        </p:spPr>
        <p:txBody>
          <a:bodyPr/>
          <a:lstStyle/>
          <a:p>
            <a:r>
              <a:rPr lang="en-US" dirty="0"/>
              <a:t>Funded by the US DOE– Office of Science Nuclear Physics Program with contributions from Michigan State University</a:t>
            </a:r>
          </a:p>
          <a:p>
            <a:r>
              <a:rPr lang="en-US" dirty="0"/>
              <a:t>Key feature is 400 kW</a:t>
            </a:r>
            <a:br>
              <a:rPr lang="en-US" dirty="0"/>
            </a:br>
            <a:r>
              <a:rPr lang="en-US" dirty="0"/>
              <a:t>beam power for all ions</a:t>
            </a:r>
            <a:br>
              <a:rPr lang="en-US" dirty="0"/>
            </a:br>
            <a:r>
              <a:rPr lang="en-US" dirty="0"/>
              <a:t>(8p𝜇A or 5x10</a:t>
            </a:r>
            <a:r>
              <a:rPr lang="en-US" baseline="30000" dirty="0"/>
              <a:t>13 238</a:t>
            </a:r>
            <a:r>
              <a:rPr lang="en-US" dirty="0"/>
              <a:t>U/s)</a:t>
            </a:r>
          </a:p>
          <a:p>
            <a:r>
              <a:rPr lang="en-US" dirty="0"/>
              <a:t>Separation of isotopes </a:t>
            </a:r>
            <a:br>
              <a:rPr lang="en-US" dirty="0"/>
            </a:br>
            <a:r>
              <a:rPr lang="en-US" dirty="0"/>
              <a:t>in-flight provides</a:t>
            </a:r>
          </a:p>
          <a:p>
            <a:pPr lvl="1"/>
            <a:r>
              <a:rPr lang="en-US" dirty="0"/>
              <a:t>Fast development time for any isotope</a:t>
            </a:r>
          </a:p>
          <a:p>
            <a:pPr lvl="1"/>
            <a:r>
              <a:rPr lang="en-US" dirty="0"/>
              <a:t>Beams of all elements and short half-lives</a:t>
            </a:r>
          </a:p>
          <a:p>
            <a:pPr lvl="1"/>
            <a:r>
              <a:rPr lang="en-US" dirty="0"/>
              <a:t>Fast, stopped, and </a:t>
            </a:r>
            <a:br>
              <a:rPr lang="en-US" dirty="0"/>
            </a:br>
            <a:r>
              <a:rPr lang="en-US" dirty="0"/>
              <a:t>reaccelerated beams</a:t>
            </a:r>
          </a:p>
          <a:p>
            <a:r>
              <a:rPr lang="en-US" dirty="0"/>
              <a:t>Goal to operate in 2021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374780"/>
            <a:ext cx="500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Thomas Glasmacher, FRIB Laboratory Director</a:t>
            </a:r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435430" y="-19050"/>
            <a:ext cx="8273143" cy="803713"/>
          </a:xfrm>
        </p:spPr>
        <p:txBody>
          <a:bodyPr/>
          <a:lstStyle/>
          <a:p>
            <a:r>
              <a:rPr lang="en-US" dirty="0"/>
              <a:t>FRIB Construction Progressing Well – Now Installing Technical Components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83B5F9-73C1-5148-B103-988C6BE7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3101" y="4343400"/>
            <a:ext cx="5582840" cy="207123"/>
          </a:xfrm>
          <a:prstGeom prst="rect">
            <a:avLst/>
          </a:prstGeom>
          <a:noFill/>
        </p:spPr>
        <p:txBody>
          <a:bodyPr wrap="square" lIns="67959" tIns="33980" rIns="67959" bIns="33980" rtlCol="0">
            <a:spAutoFit/>
          </a:bodyPr>
          <a:lstStyle/>
          <a:p>
            <a:r>
              <a:rPr lang="en-US" sz="900" dirty="0"/>
              <a:t>Web cameras at </a:t>
            </a:r>
            <a:r>
              <a:rPr lang="en-US" sz="900" dirty="0">
                <a:hlinkClick r:id="rId3"/>
              </a:rPr>
              <a:t>www.frib.msu.edu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4BDBE9-537A-714E-B89D-EAE06FE7C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795169"/>
            <a:ext cx="52006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35131"/>
            <a:ext cx="8273143" cy="695350"/>
          </a:xfrm>
        </p:spPr>
        <p:txBody>
          <a:bodyPr/>
          <a:lstStyle/>
          <a:p>
            <a:r>
              <a:rPr lang="en-US" dirty="0" err="1"/>
              <a:t>Unobtanium</a:t>
            </a:r>
            <a:br>
              <a:rPr lang="en-US" dirty="0"/>
            </a:br>
            <a:r>
              <a:rPr lang="en-US" sz="2000" dirty="0"/>
              <a:t>What are Nature’s Limits of Atomic Number 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29" y="876300"/>
            <a:ext cx="7003142" cy="36766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819150"/>
            <a:ext cx="275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Cameron’s Avatar</a:t>
            </a:r>
          </a:p>
        </p:txBody>
      </p:sp>
    </p:spTree>
    <p:extLst>
      <p:ext uri="{BB962C8B-B14F-4D97-AF65-F5344CB8AC3E}">
        <p14:creationId xmlns:p14="http://schemas.microsoft.com/office/powerpoint/2010/main" val="2942911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368" y="792659"/>
            <a:ext cx="2615020" cy="1783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430" y="166044"/>
            <a:ext cx="8273143" cy="424506"/>
          </a:xfrm>
        </p:spPr>
        <p:txBody>
          <a:bodyPr/>
          <a:lstStyle/>
          <a:p>
            <a:r>
              <a:rPr lang="en-US" dirty="0"/>
              <a:t>Cryomodule Production, Testing, and Installation Underway</a:t>
            </a:r>
            <a:endParaRPr lang="en-US" sz="165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5AD5F2-3CAC-3A41-A6E3-492041155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194" y="2484122"/>
            <a:ext cx="3159806" cy="26555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6878" y="4510222"/>
            <a:ext cx="3037206" cy="588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75" b="1" dirty="0">
                <a:solidFill>
                  <a:schemeClr val="bg1"/>
                </a:solidFill>
              </a:rPr>
              <a:t>The three </a:t>
            </a:r>
            <a:r>
              <a:rPr lang="en-US" sz="1275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1275" b="1" dirty="0">
                <a:solidFill>
                  <a:schemeClr val="bg1"/>
                </a:solidFill>
              </a:rPr>
              <a:t>=0.041 cryomodules installed and being cabled up in the FRIB tunnel </a:t>
            </a:r>
          </a:p>
        </p:txBody>
      </p:sp>
      <p:pic>
        <p:nvPicPr>
          <p:cNvPr id="14" name="Picture 13" descr="C:\Users\xuti\AppData\Local\Microsoft\Windows\Temporary Internet Files\Content.Word\IMG_5516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115" y="2746039"/>
            <a:ext cx="3145577" cy="1827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57299" y="4117807"/>
            <a:ext cx="3037206" cy="392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75" b="1" dirty="0">
                <a:solidFill>
                  <a:schemeClr val="bg1"/>
                </a:solidFill>
              </a:rPr>
              <a:t>Cryomodule assembly </a:t>
            </a:r>
            <a:br>
              <a:rPr lang="en-US" sz="1275" b="1" dirty="0">
                <a:solidFill>
                  <a:schemeClr val="bg1"/>
                </a:solidFill>
              </a:rPr>
            </a:br>
            <a:r>
              <a:rPr lang="en-US" sz="1275" b="1" dirty="0">
                <a:solidFill>
                  <a:schemeClr val="bg1"/>
                </a:solidFill>
              </a:rPr>
              <a:t>(four of five bays)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788781"/>
            <a:ext cx="2393484" cy="17951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7300" y="2187863"/>
            <a:ext cx="3037206" cy="392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75" b="1" dirty="0">
                <a:solidFill>
                  <a:schemeClr val="bg1"/>
                </a:solidFill>
              </a:rPr>
              <a:t>Chemical processing </a:t>
            </a:r>
            <a:br>
              <a:rPr lang="en-US" sz="1275" b="1" dirty="0">
                <a:solidFill>
                  <a:schemeClr val="bg1"/>
                </a:solidFill>
              </a:rPr>
            </a:br>
            <a:r>
              <a:rPr lang="en-US" sz="1275" b="1" dirty="0">
                <a:solidFill>
                  <a:schemeClr val="bg1"/>
                </a:solidFill>
              </a:rPr>
              <a:t>of cavities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3869" y="2164468"/>
            <a:ext cx="3037206" cy="588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75" b="1" dirty="0">
                <a:solidFill>
                  <a:schemeClr val="bg1"/>
                </a:solidFill>
              </a:rPr>
              <a:t>Coldmass assembly </a:t>
            </a:r>
            <a:br>
              <a:rPr lang="en-US" sz="1275" b="1" dirty="0">
                <a:solidFill>
                  <a:schemeClr val="bg1"/>
                </a:solidFill>
              </a:rPr>
            </a:br>
            <a:r>
              <a:rPr lang="en-US" sz="1275" b="1" dirty="0">
                <a:solidFill>
                  <a:schemeClr val="bg1"/>
                </a:solidFill>
              </a:rPr>
              <a:t>in clean room</a:t>
            </a:r>
            <a:br>
              <a:rPr lang="en-US" sz="1275" b="1" dirty="0">
                <a:solidFill>
                  <a:schemeClr val="bg1"/>
                </a:solidFill>
              </a:rPr>
            </a:br>
            <a:r>
              <a:rPr lang="en-US" sz="1275" b="1" dirty="0">
                <a:solidFill>
                  <a:schemeClr val="bg1"/>
                </a:solidFill>
              </a:rPr>
              <a:t>assembly</a:t>
            </a:r>
          </a:p>
        </p:txBody>
      </p:sp>
    </p:spTree>
    <p:extLst>
      <p:ext uri="{BB962C8B-B14F-4D97-AF65-F5344CB8AC3E}">
        <p14:creationId xmlns:p14="http://schemas.microsoft.com/office/powerpoint/2010/main" val="3748962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</a:t>
            </a:r>
            <a:r>
              <a:rPr lang="en-US"/>
              <a:t>Estimated Beam Rates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875868"/>
            <a:ext cx="2815596" cy="1679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828800" y="355943"/>
            <a:ext cx="5910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https://groups.nscl.msu.edu/frib/rates/fribrates.html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1274" y="4171065"/>
            <a:ext cx="3068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O. Tarasov, et al. EPAX 2.15</a:t>
            </a:r>
          </a:p>
          <a:p>
            <a:endParaRPr lang="en-US" dirty="0">
              <a:solidFill>
                <a:srgbClr val="064308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" y="742950"/>
            <a:ext cx="6162493" cy="3771282"/>
          </a:xfrm>
        </p:spPr>
      </p:pic>
    </p:spTree>
    <p:extLst>
      <p:ext uri="{BB962C8B-B14F-4D97-AF65-F5344CB8AC3E}">
        <p14:creationId xmlns:p14="http://schemas.microsoft.com/office/powerpoint/2010/main" val="1570830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3559"/>
            <a:ext cx="9144000" cy="803713"/>
          </a:xfrm>
        </p:spPr>
        <p:txBody>
          <a:bodyPr/>
          <a:lstStyle/>
          <a:p>
            <a:r>
              <a:rPr lang="en-US" dirty="0"/>
              <a:t>The Number of Isotopes Available for Study at FRIB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3400" y="819150"/>
            <a:ext cx="4931316" cy="367665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819150"/>
            <a:ext cx="3429000" cy="3670197"/>
          </a:xfrm>
          <a:prstGeom prst="rect">
            <a:avLst/>
          </a:prstGeom>
          <a:noFill/>
        </p:spPr>
        <p:txBody>
          <a:bodyPr wrap="square" lIns="68543" tIns="34271" rIns="68543" bIns="34271" rtlCol="0">
            <a:spAutoFit/>
          </a:bodyPr>
          <a:lstStyle/>
          <a:p>
            <a:pPr marL="172611" indent="-172611">
              <a:buFont typeface="Wingdings" pitchFamily="2" charset="2"/>
              <a:buChar char="§"/>
            </a:pPr>
            <a:r>
              <a:rPr lang="en-US" dirty="0">
                <a:solidFill>
                  <a:srgbClr val="064308"/>
                </a:solidFill>
              </a:rPr>
              <a:t>Estimated Possible: </a:t>
            </a:r>
            <a:r>
              <a:rPr lang="en-US" dirty="0" err="1">
                <a:solidFill>
                  <a:srgbClr val="064308"/>
                </a:solidFill>
              </a:rPr>
              <a:t>Erler</a:t>
            </a:r>
            <a:r>
              <a:rPr lang="en-US" dirty="0">
                <a:solidFill>
                  <a:srgbClr val="064308"/>
                </a:solidFill>
              </a:rPr>
              <a:t>, </a:t>
            </a:r>
            <a:r>
              <a:rPr lang="en-US" dirty="0" err="1">
                <a:solidFill>
                  <a:srgbClr val="064308"/>
                </a:solidFill>
              </a:rPr>
              <a:t>Birge</a:t>
            </a:r>
            <a:r>
              <a:rPr lang="en-US" dirty="0">
                <a:solidFill>
                  <a:srgbClr val="064308"/>
                </a:solidFill>
              </a:rPr>
              <a:t>, </a:t>
            </a:r>
            <a:r>
              <a:rPr lang="en-US" dirty="0" err="1">
                <a:solidFill>
                  <a:srgbClr val="064308"/>
                </a:solidFill>
              </a:rPr>
              <a:t>Kortelainen</a:t>
            </a:r>
            <a:r>
              <a:rPr lang="en-US" dirty="0">
                <a:solidFill>
                  <a:srgbClr val="064308"/>
                </a:solidFill>
              </a:rPr>
              <a:t>, Nazarewicz, Olsen, </a:t>
            </a:r>
            <a:r>
              <a:rPr lang="en-US" dirty="0" err="1">
                <a:solidFill>
                  <a:srgbClr val="064308"/>
                </a:solidFill>
              </a:rPr>
              <a:t>Stoitsov</a:t>
            </a:r>
            <a:r>
              <a:rPr lang="en-US" dirty="0">
                <a:solidFill>
                  <a:srgbClr val="064308"/>
                </a:solidFill>
              </a:rPr>
              <a:t>, </a:t>
            </a:r>
            <a:r>
              <a:rPr lang="fr-FR" dirty="0">
                <a:solidFill>
                  <a:srgbClr val="064308"/>
                </a:solidFill>
              </a:rPr>
              <a:t>Nature 486, 509–512 (28 </a:t>
            </a:r>
            <a:r>
              <a:rPr lang="fr-FR" dirty="0" err="1">
                <a:solidFill>
                  <a:srgbClr val="064308"/>
                </a:solidFill>
              </a:rPr>
              <a:t>June</a:t>
            </a:r>
            <a:r>
              <a:rPr lang="fr-FR" dirty="0">
                <a:solidFill>
                  <a:srgbClr val="064308"/>
                </a:solidFill>
              </a:rPr>
              <a:t> 2012) </a:t>
            </a:r>
            <a:r>
              <a:rPr lang="en-US" dirty="0">
                <a:solidFill>
                  <a:srgbClr val="064308"/>
                </a:solidFill>
              </a:rPr>
              <a:t>, based on a study of EDF models</a:t>
            </a:r>
          </a:p>
          <a:p>
            <a:pPr marL="172611" indent="-172611">
              <a:buFont typeface="Wingdings" pitchFamily="2" charset="2"/>
              <a:buChar char="§"/>
            </a:pPr>
            <a:r>
              <a:rPr lang="en-US" dirty="0">
                <a:solidFill>
                  <a:srgbClr val="064308"/>
                </a:solidFill>
              </a:rPr>
              <a:t>“Known” defined as isotopes with at least one excited state known (1900 isotopes from NNDC database)</a:t>
            </a:r>
          </a:p>
          <a:p>
            <a:pPr marL="172611" indent="-172611">
              <a:buFont typeface="Wingdings" pitchFamily="2" charset="2"/>
              <a:buChar char="§"/>
            </a:pPr>
            <a:r>
              <a:rPr lang="en-US" dirty="0">
                <a:solidFill>
                  <a:srgbClr val="064308"/>
                </a:solidFill>
              </a:rPr>
              <a:t>For Z&lt;90 FRIB is predicted to make &gt; 80% of all possible isotopes</a:t>
            </a:r>
          </a:p>
        </p:txBody>
      </p:sp>
    </p:spTree>
    <p:extLst>
      <p:ext uri="{BB962C8B-B14F-4D97-AF65-F5344CB8AC3E}">
        <p14:creationId xmlns:p14="http://schemas.microsoft.com/office/powerpoint/2010/main" val="3200231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Voyage of Discovery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A7FB3-49B4-594B-AE20-E01EEA87A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360229" y="4870029"/>
            <a:ext cx="638628" cy="273471"/>
          </a:xfr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5715000" y="882271"/>
            <a:ext cx="3198587" cy="377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50" indent="-180050" algn="l" defTabSz="802724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099" indent="-151542" algn="l" defTabSz="802724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160" indent="-160545" algn="l" defTabSz="802724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7699" indent="-133536" algn="l" defTabSz="802724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277" indent="-180050" algn="l" defTabSz="802724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1709" indent="-150653" algn="l" defTabSz="807174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8421" indent="-150653" algn="l" defTabSz="807174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5134" indent="-150653" algn="l" defTabSz="807174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1845" indent="-150653" algn="l" defTabSz="807174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FRIB will have a chance to make something like 4500 isotopes, or 80% of all the ones possible for Z&lt;92. </a:t>
            </a:r>
          </a:p>
          <a:p>
            <a:r>
              <a:rPr lang="en-US" sz="2000" kern="0" dirty="0"/>
              <a:t>This process will be a voyage of discovery!</a:t>
            </a:r>
          </a:p>
        </p:txBody>
      </p:sp>
      <p:pic>
        <p:nvPicPr>
          <p:cNvPr id="7" name="Picture 6" descr="FRIB Isotopes on MapB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r="8932"/>
          <a:stretch/>
        </p:blipFill>
        <p:spPr>
          <a:xfrm>
            <a:off x="685801" y="769672"/>
            <a:ext cx="4731008" cy="37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430" y="166044"/>
            <a:ext cx="8273143" cy="424506"/>
          </a:xfrm>
        </p:spPr>
        <p:txBody>
          <a:bodyPr/>
          <a:lstStyle/>
          <a:p>
            <a:r>
              <a:rPr lang="en-US" dirty="0"/>
              <a:t>GRETA and HRS </a:t>
            </a:r>
            <a:r>
              <a:rPr lang="en-US" baseline="30000" dirty="0"/>
              <a:t>60</a:t>
            </a:r>
            <a:r>
              <a:rPr lang="en-US" dirty="0"/>
              <a:t>Ca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8" y="1047750"/>
            <a:ext cx="8226425" cy="17080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074" name="Picture 2" descr="https://sites.google.com/a/lbl.gov/greta/science/calcium/Ca60-GRET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683302"/>
            <a:ext cx="3200348" cy="18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62800" y="3059888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64308"/>
                </a:solidFill>
              </a:rPr>
              <a:t>Simulation for </a:t>
            </a:r>
            <a:r>
              <a:rPr lang="en-US" sz="1600" i="1" baseline="30000" dirty="0">
                <a:solidFill>
                  <a:srgbClr val="064308"/>
                </a:solidFill>
              </a:rPr>
              <a:t>9</a:t>
            </a:r>
            <a:r>
              <a:rPr lang="en-US" sz="1600" i="1" dirty="0">
                <a:solidFill>
                  <a:srgbClr val="064308"/>
                </a:solidFill>
              </a:rPr>
              <a:t>Be(</a:t>
            </a:r>
            <a:r>
              <a:rPr lang="en-US" sz="1600" i="1" baseline="30000" dirty="0">
                <a:solidFill>
                  <a:srgbClr val="064308"/>
                </a:solidFill>
              </a:rPr>
              <a:t>61</a:t>
            </a:r>
            <a:r>
              <a:rPr lang="en-US" sz="1600" i="1" dirty="0">
                <a:solidFill>
                  <a:srgbClr val="064308"/>
                </a:solidFill>
              </a:rPr>
              <a:t>Sc, </a:t>
            </a:r>
            <a:r>
              <a:rPr lang="en-US" sz="1600" i="1" baseline="30000" dirty="0">
                <a:solidFill>
                  <a:srgbClr val="064308"/>
                </a:solidFill>
              </a:rPr>
              <a:t>60</a:t>
            </a:r>
            <a:r>
              <a:rPr lang="en-US" sz="1600" i="1" dirty="0">
                <a:solidFill>
                  <a:srgbClr val="064308"/>
                </a:solidFill>
              </a:rPr>
              <a:t>Ca + γ) with GRETA </a:t>
            </a:r>
            <a:endParaRPr lang="en-US" sz="1600" dirty="0">
              <a:solidFill>
                <a:srgbClr val="06430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6528" y="1059418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http://greta.lbl.gov/science/calcium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0226" y="75461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Crawford, Gade et al.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72"/>
          <a:stretch/>
        </p:blipFill>
        <p:spPr>
          <a:xfrm>
            <a:off x="181586" y="2651376"/>
            <a:ext cx="3628414" cy="1899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742950"/>
            <a:ext cx="529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GRETA – CD1 in 2017,HRS – Conceptual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4150590"/>
            <a:ext cx="96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GRETA</a:t>
            </a:r>
          </a:p>
        </p:txBody>
      </p:sp>
    </p:spTree>
    <p:extLst>
      <p:ext uri="{BB962C8B-B14F-4D97-AF65-F5344CB8AC3E}">
        <p14:creationId xmlns:p14="http://schemas.microsoft.com/office/powerpoint/2010/main" val="222183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89844"/>
            <a:ext cx="8273143" cy="424506"/>
          </a:xfrm>
        </p:spPr>
        <p:txBody>
          <a:bodyPr/>
          <a:lstStyle/>
          <a:p>
            <a:r>
              <a:rPr lang="en-US" dirty="0"/>
              <a:t>Useful Isotopes: FRIB Isotope Harvesting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21757"/>
            <a:ext cx="5735619" cy="38073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Greg Severin, MSU – White Paper Editor</a:t>
            </a:r>
          </a:p>
          <a:p>
            <a:r>
              <a:rPr lang="en-US" dirty="0"/>
              <a:t>Describes opportunities for isotopes collected in parallel to normal operation</a:t>
            </a:r>
          </a:p>
          <a:p>
            <a:pPr lvl="1"/>
            <a:r>
              <a:rPr lang="en-US" dirty="0"/>
              <a:t>Matched pairs to diagnose and treat disease </a:t>
            </a:r>
            <a:r>
              <a:rPr lang="en-US" baseline="30000" dirty="0"/>
              <a:t>64</a:t>
            </a:r>
            <a:r>
              <a:rPr lang="en-US" dirty="0"/>
              <a:t>Cu/</a:t>
            </a:r>
            <a:r>
              <a:rPr lang="en-US" baseline="30000" dirty="0"/>
              <a:t>67</a:t>
            </a:r>
            <a:r>
              <a:rPr lang="en-US" dirty="0"/>
              <a:t>Cu and </a:t>
            </a:r>
            <a:r>
              <a:rPr lang="en-US" baseline="30000" dirty="0"/>
              <a:t>44</a:t>
            </a:r>
            <a:r>
              <a:rPr lang="en-US" dirty="0"/>
              <a:t>Sc/</a:t>
            </a:r>
            <a:r>
              <a:rPr lang="en-US" baseline="30000" dirty="0"/>
              <a:t>47</a:t>
            </a:r>
            <a:r>
              <a:rPr lang="en-US" dirty="0"/>
              <a:t>Sc</a:t>
            </a:r>
          </a:p>
          <a:p>
            <a:pPr lvl="1"/>
            <a:r>
              <a:rPr lang="en-US" dirty="0"/>
              <a:t>A readily available </a:t>
            </a:r>
            <a:r>
              <a:rPr lang="en-US" baseline="30000" dirty="0"/>
              <a:t>52</a:t>
            </a:r>
            <a:r>
              <a:rPr lang="en-US" dirty="0"/>
              <a:t>Fe/</a:t>
            </a:r>
            <a:r>
              <a:rPr lang="en-US" baseline="30000" dirty="0"/>
              <a:t>52</a:t>
            </a:r>
            <a:r>
              <a:rPr lang="en-US" dirty="0"/>
              <a:t>mMn generator for oncology, neurophysiology, and diabetes</a:t>
            </a:r>
          </a:p>
          <a:p>
            <a:pPr lvl="1"/>
            <a:r>
              <a:rPr lang="en-US" dirty="0"/>
              <a:t>Alpha and Auger emitters for therapy</a:t>
            </a:r>
          </a:p>
          <a:p>
            <a:pPr lvl="1"/>
            <a:r>
              <a:rPr lang="en-US" dirty="0"/>
              <a:t>PET imaging of plants, e.g. </a:t>
            </a:r>
            <a:r>
              <a:rPr lang="en-US" baseline="30000" dirty="0"/>
              <a:t>52</a:t>
            </a:r>
            <a:r>
              <a:rPr lang="en-US" dirty="0"/>
              <a:t>Fe</a:t>
            </a:r>
          </a:p>
          <a:p>
            <a:pPr lvl="1"/>
            <a:r>
              <a:rPr lang="en-US" dirty="0"/>
              <a:t>Radioisotope Micro Power Source</a:t>
            </a:r>
          </a:p>
          <a:p>
            <a:pPr lvl="1"/>
            <a:r>
              <a:rPr lang="en-US" dirty="0"/>
              <a:t>Homeland security</a:t>
            </a:r>
          </a:p>
          <a:p>
            <a:pPr lvl="1"/>
            <a:r>
              <a:rPr lang="en-US" dirty="0"/>
              <a:t>Special isotopes for tests of nature’s laws</a:t>
            </a:r>
          </a:p>
          <a:p>
            <a:r>
              <a:rPr lang="en-US" dirty="0"/>
              <a:t>Contributors: MSU, LLNL, LANL, ANL, Missouri, Alabama, ND, ORNL, BNL, Iowa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94" y="748308"/>
            <a:ext cx="2889506" cy="3747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9766" y="4534521"/>
            <a:ext cx="1922321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64308"/>
                </a:solidFill>
              </a:rPr>
              <a:t>Cover: Erin O'Donnell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3850" y="452593"/>
            <a:ext cx="1957844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solidFill>
                  <a:srgbClr val="064308"/>
                </a:solidFill>
              </a:rPr>
              <a:t>Available at frib.msu.edu</a:t>
            </a:r>
          </a:p>
        </p:txBody>
      </p:sp>
    </p:spTree>
    <p:extLst>
      <p:ext uri="{BB962C8B-B14F-4D97-AF65-F5344CB8AC3E}">
        <p14:creationId xmlns:p14="http://schemas.microsoft.com/office/powerpoint/2010/main" val="3041868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133350"/>
            <a:ext cx="8273143" cy="424506"/>
          </a:xfrm>
        </p:spPr>
        <p:txBody>
          <a:bodyPr/>
          <a:lstStyle/>
          <a:p>
            <a:r>
              <a:rPr lang="en-US" dirty="0"/>
              <a:t>Remarkable Progress in Making Rare Isotopes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819150"/>
            <a:ext cx="5325469" cy="3676425"/>
          </a:xfrm>
        </p:spPr>
        <p:txBody>
          <a:bodyPr/>
          <a:lstStyle/>
          <a:p>
            <a:r>
              <a:rPr lang="en-US" dirty="0"/>
              <a:t>1985 - my postdoc supervisor said “</a:t>
            </a:r>
            <a:r>
              <a:rPr lang="en-US" baseline="30000" dirty="0"/>
              <a:t>100</a:t>
            </a:r>
            <a:r>
              <a:rPr lang="en-US" dirty="0"/>
              <a:t>Sn will never be observed”</a:t>
            </a:r>
          </a:p>
          <a:p>
            <a:r>
              <a:rPr lang="en-US" dirty="0"/>
              <a:t>1994 - Discovered by Schneider et al., Z. </a:t>
            </a:r>
            <a:r>
              <a:rPr lang="en-US" dirty="0" err="1"/>
              <a:t>Phy</a:t>
            </a:r>
            <a:r>
              <a:rPr lang="en-US" dirty="0"/>
              <a:t>. using the FRS at GSI and Lewitowicz et al., PLB at GANIL using LISE3</a:t>
            </a:r>
          </a:p>
          <a:p>
            <a:r>
              <a:rPr lang="en-US" dirty="0"/>
              <a:t>2008 14 decays observed, Bazin et al., PRL 101</a:t>
            </a:r>
          </a:p>
          <a:p>
            <a:r>
              <a:rPr lang="en-US" dirty="0"/>
              <a:t>2013 - 3000 </a:t>
            </a:r>
            <a:r>
              <a:rPr lang="en-US" baseline="30000" dirty="0"/>
              <a:t>100</a:t>
            </a:r>
            <a:r>
              <a:rPr lang="en-US" dirty="0"/>
              <a:t>Sn produced at RIKEN for a detailed study</a:t>
            </a:r>
          </a:p>
          <a:p>
            <a:r>
              <a:rPr lang="en-US" dirty="0"/>
              <a:t>2024 - FRIB predicted </a:t>
            </a:r>
            <a:r>
              <a:rPr lang="en-US" baseline="30000" dirty="0"/>
              <a:t>100</a:t>
            </a:r>
            <a:r>
              <a:rPr lang="en-US" dirty="0"/>
              <a:t>Sn separated beam rate of 1/s  (see FRIB Rates online)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596" r="5404"/>
          <a:stretch/>
        </p:blipFill>
        <p:spPr>
          <a:xfrm>
            <a:off x="5410200" y="1050534"/>
            <a:ext cx="3657600" cy="3308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0700" y="754618"/>
            <a:ext cx="3262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http://www.nndc.bnl.gov/chart/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1828800"/>
            <a:ext cx="144018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961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4220"/>
            <a:ext cx="8273143" cy="360130"/>
          </a:xfrm>
        </p:spPr>
        <p:txBody>
          <a:bodyPr/>
          <a:lstStyle/>
          <a:p>
            <a:r>
              <a:rPr lang="en-US" sz="2325" dirty="0"/>
              <a:t>Predicted of the Limits of the Nuclear Landscape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9A939-257C-2448-91B0-DFA608C8A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1" y="819150"/>
            <a:ext cx="8227786" cy="3676425"/>
          </a:xfrm>
        </p:spPr>
        <p:txBody>
          <a:bodyPr/>
          <a:lstStyle/>
          <a:p>
            <a:r>
              <a:rPr lang="en-US" dirty="0"/>
              <a:t>265 stable isotopes, 3100 observed, more like 2000 “known”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223898"/>
            <a:ext cx="830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J. </a:t>
            </a:r>
            <a:r>
              <a:rPr lang="en-US" dirty="0" err="1">
                <a:solidFill>
                  <a:srgbClr val="064308"/>
                </a:solidFill>
              </a:rPr>
              <a:t>Erler</a:t>
            </a:r>
            <a:r>
              <a:rPr lang="en-US" dirty="0">
                <a:solidFill>
                  <a:srgbClr val="064308"/>
                </a:solidFill>
              </a:rPr>
              <a:t> et al., Nature 486, 509 (2012) – About 7000 isotopes possible for Z &lt; 93</a:t>
            </a:r>
          </a:p>
        </p:txBody>
      </p:sp>
      <p:pic>
        <p:nvPicPr>
          <p:cNvPr id="14338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73" y="1135585"/>
            <a:ext cx="6615113" cy="31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85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67" y="-85728"/>
            <a:ext cx="8632370" cy="803713"/>
          </a:xfrm>
        </p:spPr>
        <p:txBody>
          <a:bodyPr/>
          <a:lstStyle/>
          <a:p>
            <a:r>
              <a:rPr lang="en-US" dirty="0"/>
              <a:t>Modeling of the Limits of Atoms – 3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44" y="819150"/>
            <a:ext cx="2743201" cy="3676425"/>
          </a:xfrm>
        </p:spPr>
        <p:txBody>
          <a:bodyPr numCol="1" spcCol="91440"/>
          <a:lstStyle/>
          <a:p>
            <a:r>
              <a:rPr lang="en-US" i="1" u="sng" dirty="0"/>
              <a:t>Ab Initio </a:t>
            </a:r>
            <a:r>
              <a:rPr lang="en-US" u="sng" dirty="0"/>
              <a:t>Theory</a:t>
            </a:r>
          </a:p>
          <a:p>
            <a:r>
              <a:rPr lang="en-US" dirty="0"/>
              <a:t>Start with a nuclear force</a:t>
            </a:r>
          </a:p>
          <a:p>
            <a:r>
              <a:rPr lang="en-US" dirty="0"/>
              <a:t>Use a mathematical technique to calculate multi-particle system</a:t>
            </a:r>
          </a:p>
          <a:p>
            <a:r>
              <a:rPr lang="en-US" dirty="0"/>
              <a:t>Limited (mostly) to light nuclei like </a:t>
            </a:r>
            <a:r>
              <a:rPr lang="en-US" baseline="30000" dirty="0"/>
              <a:t>12</a:t>
            </a:r>
            <a:r>
              <a:rPr lang="en-US" dirty="0"/>
              <a:t>C</a:t>
            </a:r>
          </a:p>
          <a:p>
            <a:r>
              <a:rPr lang="en-US" dirty="0"/>
              <a:t>Requires more computational power than we have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95600" y="819150"/>
            <a:ext cx="3048000" cy="36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spcCol="91440" anchor="t" anchorCtr="0" compatLnSpc="1">
            <a:prstTxWarp prst="textNoShape">
              <a:avLst/>
            </a:prstTxWarp>
          </a:bodyPr>
          <a:lstStyle>
            <a:lvl1pPr marL="135134" indent="-135134" algn="l" defTabSz="602470" rtl="0" eaLnBrk="1" fontAlgn="base" hangingPunct="1">
              <a:lnSpc>
                <a:spcPct val="90000"/>
              </a:lnSpc>
              <a:spcBef>
                <a:spcPts val="90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0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272519" indent="-113738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443688" indent="-120494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6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546164" indent="-100224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752243" indent="-135134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825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1667471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010250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2353029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2695805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u="sng" kern="0" dirty="0"/>
              <a:t>Configuration Interaction</a:t>
            </a:r>
          </a:p>
          <a:p>
            <a:r>
              <a:rPr lang="en-US" kern="0" dirty="0"/>
              <a:t>Start with a basis set of wave functions,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 Ψ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, interactions</a:t>
            </a:r>
            <a:r>
              <a:rPr lang="en-US" kern="0" dirty="0"/>
              <a:t> (e.g. Shell Model)</a:t>
            </a:r>
          </a:p>
          <a:p>
            <a:r>
              <a:rPr lang="en-US" kern="0" dirty="0"/>
              <a:t>H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US" kern="0" dirty="0"/>
              <a:t> = E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(Schrödinger's Equation)</a:t>
            </a:r>
          </a:p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Hamiltonian, H, comes from two- and three-body interactions</a:t>
            </a:r>
          </a:p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Requires H and basis</a:t>
            </a:r>
            <a:endParaRPr lang="en-US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911" y="819150"/>
            <a:ext cx="2970889" cy="36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spcCol="91440" anchor="t" anchorCtr="0" compatLnSpc="1">
            <a:prstTxWarp prst="textNoShape">
              <a:avLst/>
            </a:prstTxWarp>
          </a:bodyPr>
          <a:lstStyle>
            <a:lvl1pPr marL="135134" indent="-135134" algn="l" defTabSz="602470" rtl="0" eaLnBrk="1" fontAlgn="base" hangingPunct="1">
              <a:lnSpc>
                <a:spcPct val="90000"/>
              </a:lnSpc>
              <a:spcBef>
                <a:spcPts val="90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0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272519" indent="-113738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443688" indent="-120494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6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546164" indent="-100224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752243" indent="-135134" algn="l" defTabSz="602470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825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1667471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010250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2353029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2695805" indent="-113069" algn="l" defTabSz="605813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u="sng" kern="0" dirty="0"/>
              <a:t>Density Functional Theory</a:t>
            </a:r>
          </a:p>
          <a:p>
            <a:r>
              <a:rPr lang="en-US" kern="0" dirty="0"/>
              <a:t>Fermions moving in an external potential.</a:t>
            </a:r>
          </a:p>
          <a:p>
            <a:r>
              <a:rPr lang="en-US" kern="0" dirty="0"/>
              <a:t> </a:t>
            </a:r>
            <a:r>
              <a:rPr lang="en-US" kern="0" dirty="0" err="1"/>
              <a:t>Hohenburg</a:t>
            </a:r>
            <a:r>
              <a:rPr lang="en-US" kern="0" dirty="0"/>
              <a:t>-Kohn theorem: density </a:t>
            </a:r>
            <a:r>
              <a:rPr lang="en-US" kern="0"/>
              <a:t>functional describes </a:t>
            </a:r>
            <a:r>
              <a:rPr lang="en-US" kern="0" dirty="0" err="1"/>
              <a:t>E</a:t>
            </a:r>
            <a:r>
              <a:rPr lang="en-US" kern="0" baseline="-25000" dirty="0" err="1"/>
              <a:t>gs</a:t>
            </a:r>
            <a:endParaRPr lang="en-US" kern="0" baseline="-25000" dirty="0"/>
          </a:p>
          <a:p>
            <a:r>
              <a:rPr lang="en-US" kern="0" dirty="0"/>
              <a:t>Pick a functional, minimize the energy to get 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), get </a:t>
            </a: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kern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, iterate</a:t>
            </a:r>
            <a:endParaRPr lang="en-US" kern="0" dirty="0"/>
          </a:p>
          <a:p>
            <a:r>
              <a:rPr lang="en-US" kern="0" dirty="0"/>
              <a:t>Requires the correct density functional</a:t>
            </a:r>
          </a:p>
        </p:txBody>
      </p:sp>
    </p:spTree>
    <p:extLst>
      <p:ext uri="{BB962C8B-B14F-4D97-AF65-F5344CB8AC3E}">
        <p14:creationId xmlns:p14="http://schemas.microsoft.com/office/powerpoint/2010/main" val="822864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166044"/>
            <a:ext cx="8273143" cy="424506"/>
          </a:xfrm>
        </p:spPr>
        <p:txBody>
          <a:bodyPr/>
          <a:lstStyle/>
          <a:p>
            <a:r>
              <a:rPr lang="en-US" dirty="0"/>
              <a:t>Challenge: Nuclei Force from NN Interactions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830643"/>
            <a:ext cx="8770257" cy="3722308"/>
          </a:xfrm>
        </p:spPr>
        <p:txBody>
          <a:bodyPr>
            <a:noAutofit/>
          </a:bodyPr>
          <a:lstStyle/>
          <a:p>
            <a:r>
              <a:rPr lang="en-US" sz="1800" dirty="0"/>
              <a:t>How do we determine the nuclear force to use in calculations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Modern approaches to NN potentials include </a:t>
            </a:r>
          </a:p>
          <a:p>
            <a:pPr marL="599830" lvl="1" indent="-257175">
              <a:buFontTx/>
              <a:buChar char="-"/>
            </a:pPr>
            <a:r>
              <a:rPr lang="en-US" dirty="0"/>
              <a:t>QCD Inspired EFT  - </a:t>
            </a:r>
            <a:r>
              <a:rPr lang="en-US" dirty="0" err="1"/>
              <a:t>Epelbaum</a:t>
            </a:r>
            <a:r>
              <a:rPr lang="en-US" dirty="0"/>
              <a:t>, </a:t>
            </a:r>
            <a:r>
              <a:rPr lang="en-US" dirty="0" err="1"/>
              <a:t>Machleidt</a:t>
            </a:r>
            <a:r>
              <a:rPr lang="en-US" dirty="0"/>
              <a:t>, …</a:t>
            </a:r>
          </a:p>
          <a:p>
            <a:pPr marL="599830" lvl="1" indent="-257175">
              <a:buFontTx/>
              <a:buChar char="-"/>
            </a:pPr>
            <a:r>
              <a:rPr lang="en-US" dirty="0"/>
              <a:t>String Theory Inspired – Hashimoto …</a:t>
            </a:r>
          </a:p>
          <a:p>
            <a:pPr marL="599830" lvl="1" indent="-257175">
              <a:buFontTx/>
              <a:buChar char="-"/>
            </a:pPr>
            <a:r>
              <a:rPr lang="en-US" dirty="0"/>
              <a:t>Lattice QCD – Detmold, Aoki …</a:t>
            </a:r>
          </a:p>
          <a:p>
            <a:pPr marL="174625" indent="-174625"/>
            <a:r>
              <a:rPr lang="en-US" sz="1800" dirty="0"/>
              <a:t>Three (and maybe more) nucleon interactions are important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867400" y="1041068"/>
            <a:ext cx="2917196" cy="2978482"/>
            <a:chOff x="5845804" y="1047750"/>
            <a:chExt cx="2917196" cy="29784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04" y="1352550"/>
              <a:ext cx="2917196" cy="2673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63624" y="104775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</a:rPr>
                <a:t>“Data”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6266" y="1047750"/>
            <a:ext cx="4872429" cy="1788621"/>
            <a:chOff x="596266" y="1205064"/>
            <a:chExt cx="4872429" cy="1788621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3216290" y="1884517"/>
              <a:ext cx="225240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N. Ishii, S. Aoki, T. </a:t>
              </a:r>
              <a:r>
                <a:rPr lang="en-US" sz="1400" dirty="0" err="1">
                  <a:solidFill>
                    <a:srgbClr val="064308"/>
                  </a:solidFill>
                  <a:latin typeface="+mn-lt"/>
                </a:rPr>
                <a:t>Hatsuda</a:t>
              </a: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, Phys. Rev. </a:t>
              </a:r>
              <a:r>
                <a:rPr lang="en-US" sz="1400" dirty="0" err="1">
                  <a:solidFill>
                    <a:srgbClr val="064308"/>
                  </a:solidFill>
                  <a:latin typeface="+mn-lt"/>
                </a:rPr>
                <a:t>Lett</a:t>
              </a: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. </a:t>
              </a:r>
              <a:r>
                <a:rPr lang="en-US" sz="1400" b="1" dirty="0">
                  <a:solidFill>
                    <a:srgbClr val="064308"/>
                  </a:solidFill>
                  <a:latin typeface="+mn-lt"/>
                </a:rPr>
                <a:t>99, </a:t>
              </a:r>
              <a:r>
                <a:rPr lang="en-US" sz="1400" dirty="0">
                  <a:solidFill>
                    <a:srgbClr val="064308"/>
                  </a:solidFill>
                  <a:latin typeface="+mn-lt"/>
                </a:rPr>
                <a:t>022001 (2007)</a:t>
              </a:r>
            </a:p>
          </p:txBody>
        </p:sp>
        <p:pic>
          <p:nvPicPr>
            <p:cNvPr id="4" name="Picture 9" descr="NuclF-full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171"/>
            <a:stretch/>
          </p:blipFill>
          <p:spPr bwMode="auto">
            <a:xfrm>
              <a:off x="596266" y="1357464"/>
              <a:ext cx="2527934" cy="163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295400" y="1205064"/>
              <a:ext cx="1056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</a:rPr>
                <a:t>“Theory”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37638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 – The </a:t>
            </a:r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Limits of Atoms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Elements and the Periodic Table</a:t>
            </a:r>
          </a:p>
          <a:p>
            <a:r>
              <a:rPr lang="en-US" dirty="0"/>
              <a:t>Experimental Searches for the Limits – What is the heaviest element possible? Is </a:t>
            </a:r>
            <a:r>
              <a:rPr lang="en-US" dirty="0" err="1"/>
              <a:t>unobtanium</a:t>
            </a:r>
            <a:r>
              <a:rPr lang="en-US" dirty="0"/>
              <a:t> obtainable?</a:t>
            </a:r>
          </a:p>
          <a:p>
            <a:r>
              <a:rPr lang="en-US" dirty="0"/>
              <a:t>The limits of isotopes</a:t>
            </a:r>
          </a:p>
          <a:p>
            <a:r>
              <a:rPr lang="en-US" dirty="0"/>
              <a:t>Overview of accelerator facilities NSCL and FRIB</a:t>
            </a:r>
          </a:p>
          <a:p>
            <a:r>
              <a:rPr lang="en-US" dirty="0"/>
              <a:t>Theoretical Approaches – With an understanding of the nuclear force, we can calculate the limits. How do we arrive at a workable description of the nuclear force?</a:t>
            </a:r>
          </a:p>
          <a:p>
            <a:r>
              <a:rPr lang="en-US" dirty="0"/>
              <a:t>Future Prospectives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49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155490"/>
            <a:ext cx="8273143" cy="424506"/>
          </a:xfrm>
        </p:spPr>
        <p:txBody>
          <a:bodyPr/>
          <a:lstStyle/>
          <a:p>
            <a:r>
              <a:rPr lang="en-US" dirty="0"/>
              <a:t>Construct NN Potentials: EFT based on QCD Symmetries – “Chiral”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819150"/>
            <a:ext cx="8846457" cy="3676425"/>
          </a:xfrm>
        </p:spPr>
        <p:txBody>
          <a:bodyPr/>
          <a:lstStyle/>
          <a:p>
            <a:r>
              <a:rPr lang="en-US" sz="1800" dirty="0"/>
              <a:t>Use the features of the pion (QCD) in constructing an effective theory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Effective Field Theory, EFT, based on QCD Symmetries (Weinberg, </a:t>
            </a:r>
            <a:r>
              <a:rPr lang="en-US" sz="1800" dirty="0" err="1"/>
              <a:t>Epelbaum</a:t>
            </a:r>
            <a:r>
              <a:rPr lang="en-US" sz="1800" dirty="0"/>
              <a:t>, </a:t>
            </a:r>
            <a:r>
              <a:rPr lang="en-US" sz="1800" dirty="0" err="1"/>
              <a:t>Furnstahl</a:t>
            </a:r>
            <a:r>
              <a:rPr lang="en-US" sz="1800" dirty="0"/>
              <a:t>, </a:t>
            </a:r>
            <a:r>
              <a:rPr lang="en-US" sz="1800" dirty="0" err="1"/>
              <a:t>Machleidt</a:t>
            </a:r>
            <a:r>
              <a:rPr lang="en-US" sz="1800" dirty="0"/>
              <a:t>, van </a:t>
            </a:r>
            <a:r>
              <a:rPr lang="en-US" sz="1800" dirty="0" err="1"/>
              <a:t>Kolck</a:t>
            </a:r>
            <a:r>
              <a:rPr lang="en-US" sz="1800" dirty="0"/>
              <a:t>, </a:t>
            </a:r>
            <a:r>
              <a:rPr lang="en-US" sz="1800" dirty="0" err="1"/>
              <a:t>Navrátil</a:t>
            </a:r>
            <a:r>
              <a:rPr lang="en-US" sz="1800" dirty="0"/>
              <a:t>, … )</a:t>
            </a:r>
          </a:p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0" y="1075071"/>
            <a:ext cx="5314950" cy="292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248400" y="1169486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  <a:latin typeface="+mn-lt"/>
              </a:rPr>
              <a:t>Cut-off parameter Λ  </a:t>
            </a:r>
            <a:r>
              <a:rPr lang="en-US" dirty="0">
                <a:solidFill>
                  <a:srgbClr val="064308"/>
                </a:solidFill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en-US" dirty="0">
                <a:solidFill>
                  <a:srgbClr val="064308"/>
                </a:solidFill>
                <a:latin typeface="+mn-lt"/>
                <a:ea typeface="ＭＳ ゴシック"/>
                <a:cs typeface="ＭＳ ゴシック"/>
              </a:rPr>
              <a:t>500</a:t>
            </a:r>
            <a:r>
              <a:rPr lang="en-US" dirty="0">
                <a:solidFill>
                  <a:srgbClr val="064308"/>
                </a:solidFill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en-US" dirty="0" err="1">
                <a:solidFill>
                  <a:srgbClr val="064308"/>
                </a:solidFill>
                <a:latin typeface="+mn-lt"/>
                <a:ea typeface="ＭＳ ゴシック"/>
                <a:cs typeface="ＭＳ ゴシック"/>
              </a:rPr>
              <a:t>MeV</a:t>
            </a:r>
            <a:endParaRPr lang="en-US" dirty="0">
              <a:solidFill>
                <a:srgbClr val="064308"/>
              </a:solidFill>
              <a:latin typeface="+mn-lt"/>
              <a:ea typeface="ＭＳ ゴシック"/>
              <a:cs typeface="ＭＳ ゴシック"/>
            </a:endParaRPr>
          </a:p>
          <a:p>
            <a:endParaRPr lang="en-US" dirty="0">
              <a:solidFill>
                <a:srgbClr val="064308"/>
              </a:solidFill>
              <a:latin typeface="+mn-lt"/>
              <a:ea typeface="ＭＳ ゴシック"/>
            </a:endParaRPr>
          </a:p>
          <a:p>
            <a:r>
              <a:rPr lang="en-US" dirty="0">
                <a:solidFill>
                  <a:srgbClr val="064308"/>
                </a:solidFill>
                <a:latin typeface="+mn-lt"/>
                <a:ea typeface="ＭＳ ゴシック"/>
              </a:rPr>
              <a:t>Contact interactions have constants that are fit to experiment</a:t>
            </a:r>
          </a:p>
          <a:p>
            <a:endParaRPr lang="en-US" dirty="0">
              <a:solidFill>
                <a:srgbClr val="064308"/>
              </a:solidFill>
              <a:latin typeface="+mn-lt"/>
              <a:ea typeface="ＭＳ ゴシック"/>
            </a:endParaRPr>
          </a:p>
          <a:p>
            <a:r>
              <a:rPr lang="en-US" dirty="0">
                <a:solidFill>
                  <a:srgbClr val="064308"/>
                </a:solidFill>
                <a:latin typeface="+mn-lt"/>
                <a:ea typeface="ＭＳ ゴシック"/>
              </a:rPr>
              <a:t>Picture from E. </a:t>
            </a:r>
            <a:r>
              <a:rPr lang="en-US" dirty="0" err="1">
                <a:solidFill>
                  <a:srgbClr val="064308"/>
                </a:solidFill>
                <a:latin typeface="+mn-lt"/>
                <a:ea typeface="ＭＳ ゴシック"/>
              </a:rPr>
              <a:t>Epelbaum</a:t>
            </a:r>
            <a:endParaRPr lang="en-US" dirty="0">
              <a:solidFill>
                <a:srgbClr val="064308"/>
              </a:solidFill>
              <a:latin typeface="+mn-lt"/>
              <a:ea typeface="ＭＳ ゴシック"/>
            </a:endParaRPr>
          </a:p>
          <a:p>
            <a:endParaRPr lang="en-US" dirty="0">
              <a:solidFill>
                <a:srgbClr val="0643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09376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Density Functional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81" y="823098"/>
            <a:ext cx="8227786" cy="3676425"/>
          </a:xfrm>
        </p:spPr>
        <p:txBody>
          <a:bodyPr/>
          <a:lstStyle/>
          <a:p>
            <a:r>
              <a:rPr lang="en-US" dirty="0"/>
              <a:t>Best approach to calculate the heaviest atoms (atomic and nuclear)</a:t>
            </a:r>
          </a:p>
          <a:p>
            <a:r>
              <a:rPr lang="en-US" dirty="0"/>
              <a:t>Widely used in Chemistry (calculation of molecular properties are as good or better than what can be measured)</a:t>
            </a:r>
          </a:p>
          <a:p>
            <a:r>
              <a:rPr lang="en-US" dirty="0"/>
              <a:t>Technique: Minimize the variational equation δ(E(ρ) – ∫ </a:t>
            </a:r>
            <a:r>
              <a:rPr lang="en-US" dirty="0" err="1"/>
              <a:t>V</a:t>
            </a:r>
            <a:r>
              <a:rPr lang="en-US" baseline="-25000" dirty="0" err="1"/>
              <a:t>ext</a:t>
            </a:r>
            <a:r>
              <a:rPr lang="en-US" dirty="0"/>
              <a:t>(r)ρ(r) </a:t>
            </a:r>
            <a:r>
              <a:rPr lang="en-US" dirty="0" err="1"/>
              <a:t>dr</a:t>
            </a:r>
            <a:r>
              <a:rPr lang="en-US" dirty="0"/>
              <a:t>) = 0, E=&lt;Ĥ&gt;</a:t>
            </a:r>
          </a:p>
          <a:p>
            <a:r>
              <a:rPr lang="en-US" dirty="0"/>
              <a:t>Example: </a:t>
            </a:r>
            <a:r>
              <a:rPr lang="en-US" dirty="0" err="1"/>
              <a:t>Skyrme</a:t>
            </a:r>
            <a:r>
              <a:rPr lang="en-US" dirty="0"/>
              <a:t> functional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/>
          <a:srcRect l="9276" r="2609" b="42756"/>
          <a:stretch/>
        </p:blipFill>
        <p:spPr bwMode="auto">
          <a:xfrm>
            <a:off x="1447800" y="2887371"/>
            <a:ext cx="6517817" cy="158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084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6525"/>
            <a:ext cx="8457297" cy="3676425"/>
          </a:xfrm>
        </p:spPr>
        <p:txBody>
          <a:bodyPr/>
          <a:lstStyle/>
          <a:p>
            <a:r>
              <a:rPr lang="en-US" dirty="0"/>
              <a:t>There is a reasonable chance to observe a few more new elements in the next decade (Z = 120)</a:t>
            </a:r>
          </a:p>
          <a:p>
            <a:r>
              <a:rPr lang="en-US" dirty="0"/>
              <a:t>In a similar time frame, we will explore the chemistry of elements up to Z=118 – the periodic table may not hold</a:t>
            </a:r>
          </a:p>
          <a:p>
            <a:r>
              <a:rPr lang="en-US" dirty="0"/>
              <a:t>More neutrons are needed to reach even heavier elements. We might find a path with facilities like FRIB</a:t>
            </a:r>
          </a:p>
          <a:p>
            <a:r>
              <a:rPr lang="en-US" dirty="0"/>
              <a:t>In the next decade we expect to be able to make 80% of the isotopes of known elements (we don’t know the limits) – we may learn the limits</a:t>
            </a:r>
          </a:p>
          <a:p>
            <a:r>
              <a:rPr lang="en-US" dirty="0"/>
              <a:t>Theory: Ab initio, Configuration Space, Density Functional Theory may be able to answer the question of the limits of atoms at the end of a decade</a:t>
            </a:r>
          </a:p>
          <a:p>
            <a:r>
              <a:rPr lang="en-US" dirty="0"/>
              <a:t>You could be the person to determine if unobtanium is obtainable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57001-793E-B64E-ACC3-275EA4CD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Isotopes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2F23-E76F-0B43-ACE7-6D722278C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03" y="876525"/>
            <a:ext cx="8457297" cy="3676425"/>
          </a:xfrm>
        </p:spPr>
        <p:txBody>
          <a:bodyPr/>
          <a:lstStyle/>
          <a:p>
            <a:r>
              <a:rPr lang="en-US" dirty="0"/>
              <a:t>Accelerators are responsible for </a:t>
            </a:r>
            <a:r>
              <a:rPr lang="en-US" dirty="0">
                <a:solidFill>
                  <a:srgbClr val="0F0C8F"/>
                </a:solidFill>
              </a:rPr>
              <a:t>$500 billion </a:t>
            </a:r>
            <a:r>
              <a:rPr lang="en-US" dirty="0"/>
              <a:t>worth of products each year</a:t>
            </a:r>
          </a:p>
          <a:p>
            <a:r>
              <a:rPr lang="en-US" dirty="0"/>
              <a:t>Around </a:t>
            </a:r>
            <a:r>
              <a:rPr lang="en-US" dirty="0">
                <a:solidFill>
                  <a:srgbClr val="0F0C8F"/>
                </a:solidFill>
              </a:rPr>
              <a:t>20 million people </a:t>
            </a:r>
            <a:r>
              <a:rPr lang="en-US" dirty="0"/>
              <a:t>in the US receive a nuclear medical procedure each year</a:t>
            </a:r>
          </a:p>
          <a:p>
            <a:r>
              <a:rPr lang="en-US" dirty="0"/>
              <a:t>Nuclear techniques are important for </a:t>
            </a:r>
            <a:r>
              <a:rPr lang="en-US" dirty="0">
                <a:solidFill>
                  <a:srgbClr val="0F0C8F"/>
                </a:solidFill>
              </a:rPr>
              <a:t>security and sustainable energy</a:t>
            </a:r>
          </a:p>
          <a:p>
            <a:r>
              <a:rPr lang="en-US" dirty="0"/>
              <a:t>Radioisotopes are used in </a:t>
            </a:r>
            <a:r>
              <a:rPr lang="en-US" dirty="0">
                <a:solidFill>
                  <a:srgbClr val="0F0C8F"/>
                </a:solidFill>
              </a:rPr>
              <a:t>many sciences</a:t>
            </a:r>
            <a:r>
              <a:rPr lang="en-US" dirty="0"/>
              <a:t>, e.g., arsenic in environmental studies</a:t>
            </a:r>
          </a:p>
          <a:p>
            <a:r>
              <a:rPr lang="en-US" dirty="0"/>
              <a:t>Californium is a key tool in </a:t>
            </a:r>
            <a:r>
              <a:rPr lang="en-US" dirty="0">
                <a:solidFill>
                  <a:srgbClr val="0F0C8F"/>
                </a:solidFill>
              </a:rPr>
              <a:t>oil exploration</a:t>
            </a:r>
          </a:p>
          <a:p>
            <a:r>
              <a:rPr lang="en-US" dirty="0">
                <a:solidFill>
                  <a:srgbClr val="0F0C8F"/>
                </a:solidFill>
              </a:rPr>
              <a:t>Industry</a:t>
            </a:r>
            <a:r>
              <a:rPr lang="en-US" dirty="0"/>
              <a:t> uses radio-tracers to improve processes</a:t>
            </a:r>
          </a:p>
          <a:p>
            <a:r>
              <a:rPr lang="en-US" dirty="0"/>
              <a:t>Radio-activity powered batteries are used for many </a:t>
            </a:r>
            <a:r>
              <a:rPr lang="en-US" dirty="0">
                <a:solidFill>
                  <a:srgbClr val="0F0C8F"/>
                </a:solidFill>
              </a:rPr>
              <a:t>space missions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A19EA-1C18-E647-A917-56C3D6BBF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A3E37-8E6B-D04E-B75E-AE08AD28D4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75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C66434-C69C-9345-98C2-AE9C1A76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0" y="89844"/>
            <a:ext cx="8273143" cy="424506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4FA21-F0FF-DE42-B881-57FCBA704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72963-DF38-B54F-9ACB-52340B48D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801CB-7143-904D-B2DC-2C84A1D442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7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87"/>
            <a:ext cx="9144000" cy="424506"/>
          </a:xfrm>
        </p:spPr>
        <p:txBody>
          <a:bodyPr/>
          <a:lstStyle/>
          <a:p>
            <a:r>
              <a:rPr lang="en-US" dirty="0"/>
              <a:t>Heaviest Elements Have Unusual Atomic Structure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1" y="819150"/>
            <a:ext cx="4762500" cy="23812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3773" y="333375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64308"/>
                </a:solidFill>
              </a:rPr>
              <a:t>Electron and Nucleon Localization Functions of </a:t>
            </a:r>
            <a:r>
              <a:rPr lang="en-US" i="1" dirty="0" err="1">
                <a:solidFill>
                  <a:srgbClr val="064308"/>
                </a:solidFill>
              </a:rPr>
              <a:t>Oganesson</a:t>
            </a:r>
            <a:r>
              <a:rPr lang="en-US" i="1" dirty="0">
                <a:solidFill>
                  <a:srgbClr val="064308"/>
                </a:solidFill>
              </a:rPr>
              <a:t>: Approaching the Thomas-Fermi Limit</a:t>
            </a:r>
          </a:p>
          <a:p>
            <a:r>
              <a:rPr lang="en-US" dirty="0">
                <a:solidFill>
                  <a:srgbClr val="064308"/>
                </a:solidFill>
              </a:rPr>
              <a:t>P. </a:t>
            </a:r>
            <a:r>
              <a:rPr lang="en-US" dirty="0" err="1">
                <a:solidFill>
                  <a:srgbClr val="064308"/>
                </a:solidFill>
              </a:rPr>
              <a:t>Jerabek</a:t>
            </a:r>
            <a:r>
              <a:rPr lang="en-US" dirty="0">
                <a:solidFill>
                  <a:srgbClr val="064308"/>
                </a:solidFill>
              </a:rPr>
              <a:t>, B. </a:t>
            </a:r>
            <a:r>
              <a:rPr lang="en-US" dirty="0" err="1">
                <a:solidFill>
                  <a:srgbClr val="064308"/>
                </a:solidFill>
              </a:rPr>
              <a:t>Schuetrumpf</a:t>
            </a:r>
            <a:r>
              <a:rPr lang="en-US" dirty="0">
                <a:solidFill>
                  <a:srgbClr val="064308"/>
                </a:solidFill>
              </a:rPr>
              <a:t>, P. </a:t>
            </a:r>
            <a:r>
              <a:rPr lang="en-US" dirty="0" err="1">
                <a:solidFill>
                  <a:srgbClr val="064308"/>
                </a:solidFill>
              </a:rPr>
              <a:t>Schwerdtfeger</a:t>
            </a:r>
            <a:r>
              <a:rPr lang="en-US" dirty="0">
                <a:solidFill>
                  <a:srgbClr val="064308"/>
                </a:solidFill>
              </a:rPr>
              <a:t>, and W. Nazarewicz</a:t>
            </a:r>
          </a:p>
          <a:p>
            <a:r>
              <a:rPr lang="en-US" dirty="0">
                <a:solidFill>
                  <a:srgbClr val="064308"/>
                </a:solidFill>
              </a:rPr>
              <a:t>Phys. Rev. Lett. 120, 053001</a:t>
            </a:r>
          </a:p>
        </p:txBody>
      </p:sp>
    </p:spTree>
    <p:extLst>
      <p:ext uri="{BB962C8B-B14F-4D97-AF65-F5344CB8AC3E}">
        <p14:creationId xmlns:p14="http://schemas.microsoft.com/office/powerpoint/2010/main" val="1304242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-23559"/>
            <a:ext cx="8922656" cy="803713"/>
          </a:xfrm>
        </p:spPr>
        <p:txBody>
          <a:bodyPr/>
          <a:lstStyle/>
          <a:p>
            <a:r>
              <a:rPr lang="en-US" dirty="0"/>
              <a:t>When Did People First Change Mercury Into Gold?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76525"/>
            <a:ext cx="4419600" cy="3676425"/>
          </a:xfrm>
        </p:spPr>
        <p:txBody>
          <a:bodyPr/>
          <a:lstStyle/>
          <a:p>
            <a:r>
              <a:rPr lang="en-US" sz="1800" i="1" dirty="0"/>
              <a:t>1924 Editors of Scientific American “</a:t>
            </a:r>
            <a:r>
              <a:rPr lang="en-US" sz="1800" dirty="0"/>
              <a:t>Gold can be extracted from mercury, but mercury cannot be transmuted into gold.”</a:t>
            </a:r>
            <a:endParaRPr lang="en-US" sz="1800" i="1" dirty="0"/>
          </a:p>
          <a:p>
            <a:r>
              <a:rPr lang="en-US" sz="1800" i="1" dirty="0"/>
              <a:t>A Philatelic Ramble Through Chemistry </a:t>
            </a:r>
            <a:r>
              <a:rPr lang="en-US" sz="1800" dirty="0"/>
              <a:t>(</a:t>
            </a:r>
            <a:r>
              <a:rPr lang="en-US" sz="1800" dirty="0" err="1"/>
              <a:t>Heilbronner</a:t>
            </a:r>
            <a:r>
              <a:rPr lang="en-US" sz="1800" dirty="0"/>
              <a:t> and Miller; </a:t>
            </a:r>
            <a:r>
              <a:rPr lang="en-US" sz="1800" dirty="0" err="1"/>
              <a:t>Verlag</a:t>
            </a:r>
            <a:r>
              <a:rPr lang="en-US" sz="1800" dirty="0"/>
              <a:t> 1998) “It was not until 1941 that gold was actually prepared from a base metal. By bombarding mercury with fast neutrons, </a:t>
            </a:r>
            <a:r>
              <a:rPr lang="en-US" sz="1800" dirty="0" err="1"/>
              <a:t>Sherr</a:t>
            </a:r>
            <a:r>
              <a:rPr lang="en-US" sz="1800" dirty="0"/>
              <a:t>, Bainbridge, and Anderson obtained three radioactive isotopes of gold. Even that did not fulfill the dream of the alchemists; the gold was radioactive and the process did not produce wealth; it consumed it.”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583AA-F966-8340-9548-819231695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9AC4D-2187-1F4A-AE3E-2AB07EF27C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4992" y="838010"/>
            <a:ext cx="3611270" cy="177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78459"/>
            <a:ext cx="1537850" cy="1999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815" r="11111"/>
          <a:stretch/>
        </p:blipFill>
        <p:spPr>
          <a:xfrm>
            <a:off x="4876800" y="785462"/>
            <a:ext cx="4100950" cy="18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35777" r="70504" b="51477"/>
          <a:stretch/>
        </p:blipFill>
        <p:spPr bwMode="auto">
          <a:xfrm>
            <a:off x="0" y="590550"/>
            <a:ext cx="5151045" cy="348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257" y="18548"/>
            <a:ext cx="8273143" cy="424506"/>
          </a:xfrm>
        </p:spPr>
        <p:txBody>
          <a:bodyPr/>
          <a:lstStyle/>
          <a:p>
            <a:pPr algn="l"/>
            <a:r>
              <a:rPr lang="en-US" dirty="0"/>
              <a:t>Relative Abundance of Atoms Over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1" t="35777" r="38941" b="51495"/>
          <a:stretch/>
        </p:blipFill>
        <p:spPr bwMode="auto">
          <a:xfrm>
            <a:off x="1260114" y="733673"/>
            <a:ext cx="5064486" cy="351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1" t="52228" r="38941" b="35279"/>
          <a:stretch/>
        </p:blipFill>
        <p:spPr bwMode="auto">
          <a:xfrm>
            <a:off x="2286000" y="1255610"/>
            <a:ext cx="5064486" cy="344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51947" r="70014" b="35279"/>
          <a:stretch/>
        </p:blipFill>
        <p:spPr bwMode="auto">
          <a:xfrm>
            <a:off x="3517011" y="1428750"/>
            <a:ext cx="5245989" cy="348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94293" y="373618"/>
            <a:ext cx="26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Plots: M. </a:t>
            </a:r>
            <a:r>
              <a:rPr lang="en-US" dirty="0" err="1">
                <a:solidFill>
                  <a:srgbClr val="064308"/>
                </a:solidFill>
              </a:rPr>
              <a:t>Weischer</a:t>
            </a:r>
            <a:r>
              <a:rPr lang="en-US" dirty="0">
                <a:solidFill>
                  <a:srgbClr val="064308"/>
                </a:solidFill>
              </a:rPr>
              <a:t> NDU</a:t>
            </a:r>
          </a:p>
        </p:txBody>
      </p:sp>
    </p:spTree>
    <p:extLst>
      <p:ext uri="{BB962C8B-B14F-4D97-AF65-F5344CB8AC3E}">
        <p14:creationId xmlns:p14="http://schemas.microsoft.com/office/powerpoint/2010/main" val="25555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430" y="-56253"/>
            <a:ext cx="8273143" cy="803713"/>
          </a:xfrm>
        </p:spPr>
        <p:txBody>
          <a:bodyPr/>
          <a:lstStyle/>
          <a:p>
            <a:r>
              <a:rPr lang="en-US" dirty="0"/>
              <a:t>There are a Number of Nucleosynthesis Processes that Nature Uses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876525"/>
            <a:ext cx="7847697" cy="367642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25"/>
              </a:spcBef>
            </a:pPr>
            <a:r>
              <a:rPr lang="en-US" dirty="0"/>
              <a:t>Big Bang </a:t>
            </a:r>
            <a:r>
              <a:rPr lang="en-US" dirty="0" err="1"/>
              <a:t>Nucleosynthesis</a:t>
            </a:r>
            <a:endParaRPr lang="en-US" dirty="0"/>
          </a:p>
          <a:p>
            <a:pPr>
              <a:spcBef>
                <a:spcPts val="225"/>
              </a:spcBef>
            </a:pPr>
            <a:r>
              <a:rPr lang="en-US" dirty="0"/>
              <a:t>pp-chain</a:t>
            </a:r>
          </a:p>
          <a:p>
            <a:pPr>
              <a:spcBef>
                <a:spcPts val="225"/>
              </a:spcBef>
            </a:pPr>
            <a:r>
              <a:rPr lang="en-US" dirty="0"/>
              <a:t>CNO cycle</a:t>
            </a:r>
          </a:p>
          <a:p>
            <a:pPr>
              <a:spcBef>
                <a:spcPts val="225"/>
              </a:spcBef>
            </a:pPr>
            <a:r>
              <a:rPr lang="en-US" dirty="0"/>
              <a:t>Triple alpha</a:t>
            </a:r>
          </a:p>
          <a:p>
            <a:pPr>
              <a:spcBef>
                <a:spcPts val="225"/>
              </a:spcBef>
            </a:pPr>
            <a:r>
              <a:rPr lang="en-US" dirty="0"/>
              <a:t>Helium, C, O, Ne, Si burning</a:t>
            </a:r>
          </a:p>
          <a:p>
            <a:pPr>
              <a:spcBef>
                <a:spcPts val="225"/>
              </a:spcBef>
            </a:pPr>
            <a:r>
              <a:rPr lang="en-US" dirty="0" err="1"/>
              <a:t>s</a:t>
            </a:r>
            <a:r>
              <a:rPr lang="en-US" dirty="0"/>
              <a:t>-process</a:t>
            </a:r>
          </a:p>
          <a:p>
            <a:pPr>
              <a:spcBef>
                <a:spcPts val="225"/>
              </a:spcBef>
            </a:pPr>
            <a:r>
              <a:rPr lang="en-US" dirty="0" err="1"/>
              <a:t>r</a:t>
            </a:r>
            <a:r>
              <a:rPr lang="en-US" dirty="0"/>
              <a:t>-process</a:t>
            </a:r>
          </a:p>
          <a:p>
            <a:pPr>
              <a:spcBef>
                <a:spcPts val="225"/>
              </a:spcBef>
            </a:pPr>
            <a:r>
              <a:rPr lang="en-US" dirty="0" err="1"/>
              <a:t>rp</a:t>
            </a:r>
            <a:r>
              <a:rPr lang="en-US" dirty="0"/>
              <a:t>-process</a:t>
            </a:r>
          </a:p>
          <a:p>
            <a:pPr>
              <a:spcBef>
                <a:spcPts val="225"/>
              </a:spcBef>
            </a:pPr>
            <a:r>
              <a:rPr lang="en-US" dirty="0" err="1"/>
              <a:t>νp</a:t>
            </a:r>
            <a:r>
              <a:rPr lang="en-US" dirty="0"/>
              <a:t> – process</a:t>
            </a:r>
          </a:p>
          <a:p>
            <a:pPr>
              <a:spcBef>
                <a:spcPts val="225"/>
              </a:spcBef>
            </a:pPr>
            <a:r>
              <a:rPr lang="en-US" dirty="0" err="1"/>
              <a:t>p</a:t>
            </a:r>
            <a:r>
              <a:rPr lang="en-US" dirty="0"/>
              <a:t> – process</a:t>
            </a:r>
          </a:p>
          <a:p>
            <a:pPr>
              <a:spcBef>
                <a:spcPts val="225"/>
              </a:spcBef>
            </a:pPr>
            <a:r>
              <a:rPr lang="en-US" dirty="0" err="1"/>
              <a:t>α</a:t>
            </a:r>
            <a:r>
              <a:rPr lang="en-US" dirty="0"/>
              <a:t> - process</a:t>
            </a:r>
          </a:p>
          <a:p>
            <a:pPr>
              <a:spcBef>
                <a:spcPts val="225"/>
              </a:spcBef>
            </a:pPr>
            <a:r>
              <a:rPr lang="en-US" dirty="0"/>
              <a:t>fission recycling</a:t>
            </a:r>
          </a:p>
          <a:p>
            <a:pPr>
              <a:spcBef>
                <a:spcPts val="225"/>
              </a:spcBef>
            </a:pPr>
            <a:r>
              <a:rPr lang="en-US" dirty="0"/>
              <a:t>Cosmic ray </a:t>
            </a:r>
            <a:r>
              <a:rPr lang="en-US" dirty="0" err="1"/>
              <a:t>spallation</a:t>
            </a:r>
            <a:endParaRPr lang="en-US" dirty="0"/>
          </a:p>
          <a:p>
            <a:pPr>
              <a:spcBef>
                <a:spcPts val="225"/>
              </a:spcBef>
            </a:pPr>
            <a:r>
              <a:rPr lang="en-US" dirty="0" err="1"/>
              <a:t>pyconuclear</a:t>
            </a:r>
            <a:r>
              <a:rPr lang="en-US" dirty="0"/>
              <a:t> fusion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25047" y="29210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2196" y="2978244"/>
            <a:ext cx="428322" cy="369332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+mn-lt"/>
              </a:rPr>
              <a:t>A</a:t>
            </a:r>
            <a:r>
              <a:rPr lang="en-US" dirty="0">
                <a:latin typeface="+mn-lt"/>
              </a:rPr>
              <a:t>Z</a:t>
            </a:r>
          </a:p>
        </p:txBody>
      </p:sp>
      <p:sp>
        <p:nvSpPr>
          <p:cNvPr id="8" name="Rectangle 7"/>
          <p:cNvSpPr/>
          <p:nvPr/>
        </p:nvSpPr>
        <p:spPr>
          <a:xfrm>
            <a:off x="6196547" y="2349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21645" y="1028700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21218" y="2349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53547" y="2349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57375" y="29210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6547" y="29210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53547" y="3492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25047" y="3492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96547" y="3492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68047" y="17780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64341" y="2692494"/>
            <a:ext cx="303656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0"/>
          </p:cNvCxnSpPr>
          <p:nvPr/>
        </p:nvCxnSpPr>
        <p:spPr>
          <a:xfrm rot="5400000" flipH="1" flipV="1">
            <a:off x="5710772" y="2749644"/>
            <a:ext cx="3429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5396447" y="2692494"/>
            <a:ext cx="28575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1"/>
          </p:cNvCxnSpPr>
          <p:nvPr/>
        </p:nvCxnSpPr>
        <p:spPr>
          <a:xfrm rot="10800000">
            <a:off x="5282147" y="3178269"/>
            <a:ext cx="342900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135568" y="3178269"/>
            <a:ext cx="32499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5396447" y="3378295"/>
            <a:ext cx="303656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H="1" flipV="1">
            <a:off x="5710772" y="3606894"/>
            <a:ext cx="3429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V="1">
            <a:off x="6082247" y="3378295"/>
            <a:ext cx="28575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5967947" y="206384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>
            <a:off x="7608852" y="1285875"/>
            <a:ext cx="769969" cy="5450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79227" y="176225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fission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56055" y="180975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α,γ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48316" y="363984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β</a:t>
            </a:r>
            <a:r>
              <a:rPr lang="en-US" baseline="30000" dirty="0">
                <a:latin typeface="+mn-lt"/>
              </a:rPr>
              <a:t>+ </a:t>
            </a:r>
            <a:r>
              <a:rPr lang="en-US" dirty="0">
                <a:latin typeface="+mn-lt"/>
              </a:rPr>
              <a:t>, (</a:t>
            </a:r>
            <a:r>
              <a:rPr lang="en-US" dirty="0" err="1">
                <a:latin typeface="+mn-lt"/>
              </a:rPr>
              <a:t>n,p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72000" y="2439695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β</a:t>
            </a:r>
            <a:r>
              <a:rPr lang="en-US" baseline="30000" dirty="0">
                <a:latin typeface="+mn-lt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87995" y="19621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p,γ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768047" y="2349594"/>
            <a:ext cx="514350" cy="514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310972" y="243969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α,p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67200" y="303976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(n,2n)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48316" y="30474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n,</a:t>
            </a:r>
            <a:r>
              <a:rPr lang="en-US" dirty="0" err="1">
                <a:solidFill>
                  <a:srgbClr val="4F6128"/>
                </a:solidFill>
                <a:latin typeface="Arial"/>
              </a:rPr>
              <a:t>γ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50845" y="40156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γ,p</a:t>
            </a:r>
            <a:r>
              <a:rPr lang="en-US" dirty="0">
                <a:latin typeface="+mn-lt"/>
              </a:rPr>
              <a:t>)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16200000" flipH="1" flipV="1">
            <a:off x="6825197" y="2292444"/>
            <a:ext cx="3429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996962" y="132964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+mn-lt"/>
              </a:rPr>
              <a:t>Sample reaction paths</a:t>
            </a:r>
          </a:p>
        </p:txBody>
      </p:sp>
    </p:spTree>
    <p:extLst>
      <p:ext uri="{BB962C8B-B14F-4D97-AF65-F5344CB8AC3E}">
        <p14:creationId xmlns:p14="http://schemas.microsoft.com/office/powerpoint/2010/main" val="2421519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844"/>
            <a:ext cx="9144000" cy="424506"/>
          </a:xfrm>
        </p:spPr>
        <p:txBody>
          <a:bodyPr/>
          <a:lstStyle/>
          <a:p>
            <a:r>
              <a:rPr lang="en-US" dirty="0"/>
              <a:t>Rare Isotopes and Nuclear Process in the Universe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786265" y="494559"/>
            <a:ext cx="8077200" cy="367642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Data on rare isotopes are required to elucidate many astrophysical scenarios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392" y="887915"/>
            <a:ext cx="5496874" cy="361057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157311" y="772762"/>
            <a:ext cx="6797249" cy="3475388"/>
            <a:chOff x="19049" y="1121835"/>
            <a:chExt cx="9062999" cy="4633850"/>
          </a:xfrm>
        </p:grpSpPr>
        <p:sp>
          <p:nvSpPr>
            <p:cNvPr id="41" name="Down Arrow 40"/>
            <p:cNvSpPr/>
            <p:nvPr/>
          </p:nvSpPr>
          <p:spPr>
            <a:xfrm rot="18895006">
              <a:off x="1703196" y="4180907"/>
              <a:ext cx="304800" cy="61335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Down Arrow 41"/>
            <p:cNvSpPr/>
            <p:nvPr/>
          </p:nvSpPr>
          <p:spPr>
            <a:xfrm rot="19826822">
              <a:off x="2635850" y="3074508"/>
              <a:ext cx="310588" cy="1448904"/>
            </a:xfrm>
            <a:prstGeom prst="downArrow">
              <a:avLst/>
            </a:prstGeom>
            <a:solidFill>
              <a:srgbClr val="40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Down Arrow 42"/>
            <p:cNvSpPr/>
            <p:nvPr/>
          </p:nvSpPr>
          <p:spPr>
            <a:xfrm rot="20677289">
              <a:off x="2778912" y="1815587"/>
              <a:ext cx="304800" cy="203294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Down Arrow 43"/>
            <p:cNvSpPr/>
            <p:nvPr/>
          </p:nvSpPr>
          <p:spPr>
            <a:xfrm rot="20366132">
              <a:off x="3747760" y="2895174"/>
              <a:ext cx="304800" cy="613351"/>
            </a:xfrm>
            <a:prstGeom prst="downArrow">
              <a:avLst/>
            </a:prstGeom>
            <a:solidFill>
              <a:srgbClr val="50C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 rot="490971">
              <a:off x="6074360" y="1746184"/>
              <a:ext cx="304800" cy="613351"/>
            </a:xfrm>
            <a:prstGeom prst="downArrow">
              <a:avLst/>
            </a:prstGeom>
            <a:solidFill>
              <a:srgbClr val="D83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 rot="5400000">
              <a:off x="5412075" y="3240489"/>
              <a:ext cx="304800" cy="765751"/>
            </a:xfrm>
            <a:prstGeom prst="downArrow">
              <a:avLst/>
            </a:prstGeom>
            <a:solidFill>
              <a:srgbClr val="4A4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2400" y="1121835"/>
              <a:ext cx="3518365" cy="129266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341861"/>
              <a:r>
                <a:rPr lang="en-US" sz="1200" b="1" dirty="0" err="1">
                  <a:solidFill>
                    <a:prstClr val="black"/>
                  </a:solidFill>
                </a:rPr>
                <a:t>rp</a:t>
              </a:r>
              <a:r>
                <a:rPr lang="en-US" sz="1200" b="1" dirty="0">
                  <a:solidFill>
                    <a:prstClr val="black"/>
                  </a:solidFill>
                </a:rPr>
                <a:t>-process in X-ray bursts/Novae/Supernovae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050" dirty="0">
                  <a:solidFill>
                    <a:prstClr val="black"/>
                  </a:solidFill>
                </a:rPr>
                <a:t>Direct reaction rates (SECAR)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Indirect reaction rate studies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Masses and p-drip line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476166" y="1208458"/>
              <a:ext cx="4522629" cy="61555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341861"/>
              <a:r>
                <a:rPr lang="en-US" sz="1200" b="1" dirty="0">
                  <a:solidFill>
                    <a:prstClr val="black"/>
                  </a:solidFill>
                </a:rPr>
                <a:t>s-process in AGB stars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050" dirty="0">
                  <a:solidFill>
                    <a:prstClr val="black"/>
                  </a:solidFill>
                </a:rPr>
                <a:t>Harvesting of targets for n-capture on </a:t>
              </a:r>
              <a:r>
                <a:rPr lang="en-US" sz="1050" dirty="0" err="1">
                  <a:solidFill>
                    <a:prstClr val="black"/>
                  </a:solidFill>
                </a:rPr>
                <a:t>branchpoints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896" y="2480364"/>
              <a:ext cx="2507524" cy="83099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defTabSz="341861"/>
              <a:r>
                <a:rPr lang="en-US" sz="1200" b="1" dirty="0">
                  <a:solidFill>
                    <a:prstClr val="black"/>
                  </a:solidFill>
                </a:rPr>
                <a:t>Supernova cores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050" dirty="0">
                  <a:solidFill>
                    <a:prstClr val="black"/>
                  </a:solidFill>
                </a:rPr>
                <a:t>Electron capture rates with</a:t>
              </a:r>
              <a:br>
                <a:rPr lang="en-US" sz="1050" dirty="0">
                  <a:solidFill>
                    <a:prstClr val="black"/>
                  </a:solidFill>
                </a:rPr>
              </a:br>
              <a:r>
                <a:rPr lang="en-US" sz="1050" dirty="0">
                  <a:solidFill>
                    <a:prstClr val="black"/>
                  </a:solidFill>
                </a:rPr>
                <a:t>  charge exchange reactions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81648" y="3078058"/>
              <a:ext cx="3200400" cy="14773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341861"/>
              <a:r>
                <a:rPr lang="en-US" sz="1200" b="1" dirty="0">
                  <a:solidFill>
                    <a:prstClr val="black"/>
                  </a:solidFill>
                </a:rPr>
                <a:t>r-process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050" dirty="0">
                  <a:solidFill>
                    <a:prstClr val="black"/>
                  </a:solidFill>
                  <a:latin typeface="Symbol" pitchFamily="18" charset="2"/>
                </a:rPr>
                <a:t>b</a:t>
              </a:r>
              <a:r>
                <a:rPr lang="en-US" sz="1050" dirty="0">
                  <a:solidFill>
                    <a:prstClr val="black"/>
                  </a:solidFill>
                </a:rPr>
                <a:t> decay properties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Masses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Indirect neutron capture rate studies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Fission barriers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 rot="5400000">
              <a:off x="3458453" y="4279711"/>
              <a:ext cx="301215" cy="1579324"/>
            </a:xfrm>
            <a:prstGeom prst="down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186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049" y="3394766"/>
              <a:ext cx="2592245" cy="10464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341861"/>
              <a:r>
                <a:rPr lang="en-US" sz="1200" b="1" dirty="0">
                  <a:solidFill>
                    <a:prstClr val="black"/>
                  </a:solidFill>
                </a:rPr>
                <a:t>Explosive Si burning in</a:t>
              </a:r>
              <a:br>
                <a:rPr lang="en-US" sz="1200" b="1" dirty="0">
                  <a:solidFill>
                    <a:prstClr val="black"/>
                  </a:solidFill>
                </a:rPr>
              </a:br>
              <a:r>
                <a:rPr lang="en-US" sz="1200" b="1" dirty="0">
                  <a:solidFill>
                    <a:prstClr val="black"/>
                  </a:solidFill>
                </a:rPr>
                <a:t>supernovae (</a:t>
              </a:r>
              <a:r>
                <a:rPr lang="en-US" sz="1200" b="1" baseline="30000" dirty="0">
                  <a:solidFill>
                    <a:prstClr val="black"/>
                  </a:solidFill>
                </a:rPr>
                <a:t>44</a:t>
              </a:r>
              <a:r>
                <a:rPr lang="en-US" sz="1200" b="1" dirty="0">
                  <a:solidFill>
                    <a:prstClr val="black"/>
                  </a:solidFill>
                </a:rPr>
                <a:t>Ti, ..)</a:t>
              </a:r>
              <a:endParaRPr lang="en-US" sz="1050" b="1" dirty="0">
                <a:solidFill>
                  <a:prstClr val="black"/>
                </a:solidFill>
              </a:endParaRP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Reaction rates (SECAR)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Indirect reaction rate studies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24200" y="2404164"/>
              <a:ext cx="2553789" cy="861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341861"/>
              <a:r>
                <a:rPr lang="en-US" sz="1200" b="1" dirty="0">
                  <a:solidFill>
                    <a:prstClr val="black"/>
                  </a:solidFill>
                </a:rPr>
                <a:t>p-process in supernovae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050" dirty="0">
                  <a:solidFill>
                    <a:prstClr val="black"/>
                  </a:solidFill>
                </a:rPr>
                <a:t>Direct reaction rates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30778" y="4524578"/>
              <a:ext cx="3932988" cy="123110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341861"/>
              <a:r>
                <a:rPr lang="en-US" sz="1200" b="1" dirty="0">
                  <a:solidFill>
                    <a:prstClr val="black"/>
                  </a:solidFill>
                </a:rPr>
                <a:t>Neutron star crusts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Fusion reactions of n-rich isotopes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Electron capture rates with charge exchange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Masses</a:t>
              </a:r>
            </a:p>
            <a:p>
              <a:pPr defTabSz="341861">
                <a:buFont typeface="Arial" pitchFamily="34" charset="0"/>
                <a:buChar char="•"/>
              </a:pPr>
              <a:r>
                <a:rPr lang="en-US" sz="1050" dirty="0">
                  <a:solidFill>
                    <a:prstClr val="black"/>
                  </a:solidFill>
                </a:rPr>
                <a:t> Complete mapping of n-drip line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78525" y="41043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Schatz</a:t>
            </a:r>
          </a:p>
        </p:txBody>
      </p:sp>
    </p:spTree>
    <p:extLst>
      <p:ext uri="{BB962C8B-B14F-4D97-AF65-F5344CB8AC3E}">
        <p14:creationId xmlns:p14="http://schemas.microsoft.com/office/powerpoint/2010/main" val="19586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Element Discovery</a:t>
            </a:r>
          </a:p>
        </p:txBody>
      </p:sp>
      <p:pic>
        <p:nvPicPr>
          <p:cNvPr id="15" name="Content Placeholder 14" descr="elementHistory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8800" y="795807"/>
            <a:ext cx="5791199" cy="364575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4082646" y="3326373"/>
            <a:ext cx="857250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2806835" y="3429000"/>
            <a:ext cx="571500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005931" y="3066404"/>
            <a:ext cx="1299077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257802" y="1885950"/>
            <a:ext cx="1631156" cy="530902"/>
          </a:xfrm>
          <a:prstGeom prst="rect">
            <a:avLst/>
          </a:prstGeom>
        </p:spPr>
        <p:txBody>
          <a:bodyPr wrap="square" lIns="68568" tIns="34284" rIns="68568" bIns="34284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Democritus – idea of atoms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4384336" y="1977196"/>
            <a:ext cx="251246" cy="139507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68" tIns="34284" rIns="68568" bIns="34284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11265" y="1620590"/>
            <a:ext cx="1056249" cy="992567"/>
          </a:xfrm>
          <a:prstGeom prst="rect">
            <a:avLst/>
          </a:prstGeom>
        </p:spPr>
        <p:txBody>
          <a:bodyPr wrap="square" lIns="68568" tIns="34284" rIns="68568" bIns="34284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India</a:t>
            </a:r>
          </a:p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Babylonia</a:t>
            </a:r>
          </a:p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Egypt</a:t>
            </a:r>
          </a:p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China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63381" y="2728869"/>
            <a:ext cx="1209859" cy="300070"/>
          </a:xfrm>
          <a:prstGeom prst="rect">
            <a:avLst/>
          </a:prstGeom>
        </p:spPr>
        <p:txBody>
          <a:bodyPr wrap="none" lIns="68568" tIns="34284" rIns="68568" bIns="34284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Copper Age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4474" y="779005"/>
            <a:ext cx="3600450" cy="5309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68" tIns="34284" rIns="68568" bIns="34284" rtlCol="0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  <a:latin typeface="Arial"/>
                <a:cs typeface="Arial"/>
              </a:rPr>
              <a:t>1700+ Rise of modern chemistry – Dalton’s Atomic Theory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6568466" y="1763611"/>
            <a:ext cx="670910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12878" y="4292368"/>
            <a:ext cx="2429167" cy="253904"/>
          </a:xfrm>
          <a:prstGeom prst="rect">
            <a:avLst/>
          </a:prstGeom>
          <a:noFill/>
        </p:spPr>
        <p:txBody>
          <a:bodyPr wrap="none" lIns="68568" tIns="34284" rIns="68568" bIns="34284" rtlCol="0">
            <a:spAutoFit/>
          </a:bodyPr>
          <a:lstStyle/>
          <a:p>
            <a:r>
              <a:rPr lang="en-US" sz="1200" dirty="0">
                <a:latin typeface="+mn-lt"/>
              </a:rPr>
              <a:t>Source: </a:t>
            </a:r>
            <a:r>
              <a:rPr lang="en-US" sz="1200" dirty="0" err="1">
                <a:latin typeface="+mn-lt"/>
              </a:rPr>
              <a:t>Mathematica</a:t>
            </a:r>
            <a:r>
              <a:rPr lang="en-US" sz="1200" dirty="0">
                <a:latin typeface="+mn-lt"/>
              </a:rPr>
              <a:t> + Wikipedia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62" y="976225"/>
            <a:ext cx="1480853" cy="1185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10" y="2877526"/>
            <a:ext cx="902917" cy="11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430" y="-60763"/>
            <a:ext cx="8273143" cy="803713"/>
          </a:xfrm>
        </p:spPr>
        <p:txBody>
          <a:bodyPr/>
          <a:lstStyle/>
          <a:p>
            <a:r>
              <a:rPr lang="en-US" dirty="0"/>
              <a:t>Elemental abundance data: Surveys Large Aperture Telescopes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876525"/>
            <a:ext cx="6414557" cy="3676425"/>
          </a:xfrm>
        </p:spPr>
        <p:txBody>
          <a:bodyPr/>
          <a:lstStyle/>
          <a:p>
            <a:pPr>
              <a:spcBef>
                <a:spcPts val="455"/>
              </a:spcBef>
            </a:pPr>
            <a:r>
              <a:rPr lang="en-US" dirty="0"/>
              <a:t>The measurement of elemental abundances is at the forefront of astronomy using large telescopes</a:t>
            </a:r>
          </a:p>
          <a:p>
            <a:pPr>
              <a:spcBef>
                <a:spcPts val="455"/>
              </a:spcBef>
            </a:pPr>
            <a:r>
              <a:rPr lang="en-US" dirty="0"/>
              <a:t>Large mirrors enable high resolution spectroscopic studies in a short time (Subaru, Hubble, LBT, Keck, …)</a:t>
            </a:r>
          </a:p>
          <a:p>
            <a:pPr>
              <a:spcBef>
                <a:spcPts val="455"/>
              </a:spcBef>
            </a:pPr>
            <a:r>
              <a:rPr lang="en-US" dirty="0"/>
              <a:t>Current and future surveys provide large data sets (SDSS-V, RAVE, LAMOST, </a:t>
            </a:r>
            <a:r>
              <a:rPr lang="en-US" dirty="0" err="1"/>
              <a:t>SkyMapper</a:t>
            </a:r>
            <a:r>
              <a:rPr lang="en-US" dirty="0"/>
              <a:t>, LSST…)</a:t>
            </a:r>
          </a:p>
          <a:p>
            <a:pPr>
              <a:spcBef>
                <a:spcPts val="455"/>
              </a:spcBef>
            </a:pPr>
            <a:r>
              <a:rPr lang="en-US" dirty="0"/>
              <a:t>Future missions: JWST -  one key question: “How are the chemical elements distributed through the galaxies?”</a:t>
            </a:r>
          </a:p>
          <a:p>
            <a:pPr>
              <a:spcBef>
                <a:spcPts val="455"/>
              </a:spcBef>
            </a:pPr>
            <a:r>
              <a:rPr lang="en-US" dirty="0"/>
              <a:t>What does the chemical composition of a star tell us about its history? Can we infer the properties of the first stars?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67" y="742950"/>
            <a:ext cx="1826025" cy="1323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12778" y="748549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Hubble</a:t>
            </a: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2135812"/>
            <a:ext cx="2002067" cy="2318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4186" y="2146627"/>
            <a:ext cx="9877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1624315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166044"/>
            <a:ext cx="8273143" cy="424506"/>
          </a:xfrm>
        </p:spPr>
        <p:txBody>
          <a:bodyPr/>
          <a:lstStyle/>
          <a:p>
            <a:r>
              <a:rPr lang="en-US" dirty="0"/>
              <a:t>FRIB Timeline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876525"/>
            <a:ext cx="8770257" cy="36764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Early 1990s – Community effort to push construction of a new rare isotope facility (ISOL)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2002 NSAC Long Range Plan endorsement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2007 NSAC Top priority for new 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September 2010 – CD-1 approved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April 2012 – Lehman review, baseline and start of civil 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August 2013 – CD-2 approved (baseline), CD-3a approved (start civil construction pending FY2014 federal appropriation)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March 2014 – Start civil 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August 2014 – CD-3b approved (technical construction)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October 2017 </a:t>
            </a:r>
            <a:r>
              <a:rPr lang="mr-IN" sz="1600" dirty="0"/>
              <a:t>–</a:t>
            </a:r>
            <a:r>
              <a:rPr lang="en-US" sz="1600" dirty="0"/>
              <a:t> First accelerated beam in LINAC hall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December 2017 – First liquid from FRIB </a:t>
            </a:r>
            <a:r>
              <a:rPr lang="en-US" sz="1600" dirty="0" err="1"/>
              <a:t>cryoplant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2021 – End of NSCL operation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2021 – Early completion goal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June 2022 – CD-4 (scheduled project completion)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9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Element Discovery 1200-2010</a:t>
            </a:r>
          </a:p>
        </p:txBody>
      </p:sp>
      <p:pic>
        <p:nvPicPr>
          <p:cNvPr id="7" name="Content Placeholder 6" descr="elementHistoryL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2"/>
          <a:stretch/>
        </p:blipFill>
        <p:spPr>
          <a:xfrm>
            <a:off x="1600200" y="895350"/>
            <a:ext cx="5717829" cy="36576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40291" y="3215849"/>
            <a:ext cx="2515216" cy="346237"/>
          </a:xfrm>
          <a:prstGeom prst="rect">
            <a:avLst/>
          </a:prstGeom>
        </p:spPr>
        <p:txBody>
          <a:bodyPr wrap="none" lIns="68568" tIns="34284" rIns="68568" bIns="34284">
            <a:spAutoFit/>
          </a:bodyPr>
          <a:lstStyle/>
          <a:p>
            <a:r>
              <a:rPr lang="en-US" dirty="0">
                <a:solidFill>
                  <a:srgbClr val="064308"/>
                </a:solidFill>
                <a:latin typeface="+mn-lt"/>
              </a:rPr>
              <a:t>Time of the Alchemists 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3450611" y="2171700"/>
            <a:ext cx="228600" cy="2971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68" tIns="34284" rIns="68568" bIns="34284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15401" y="819150"/>
            <a:ext cx="1351999" cy="2008230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  <a:latin typeface="+mn-lt"/>
              </a:rPr>
              <a:t>Chemistry</a:t>
            </a:r>
          </a:p>
          <a:p>
            <a:r>
              <a:rPr lang="en-US" dirty="0">
                <a:solidFill>
                  <a:srgbClr val="064308"/>
                </a:solidFill>
                <a:latin typeface="+mn-lt"/>
              </a:rPr>
              <a:t>Dalton’s Atomic Theory</a:t>
            </a:r>
          </a:p>
          <a:p>
            <a:r>
              <a:rPr lang="en-US" dirty="0">
                <a:solidFill>
                  <a:srgbClr val="064308"/>
                </a:solidFill>
                <a:latin typeface="+mn-lt"/>
              </a:rPr>
              <a:t>Cavendish, Priestly, Scheele, …</a:t>
            </a:r>
          </a:p>
        </p:txBody>
      </p:sp>
      <p:cxnSp>
        <p:nvCxnSpPr>
          <p:cNvPr id="13" name="Shape 12"/>
          <p:cNvCxnSpPr/>
          <p:nvPr/>
        </p:nvCxnSpPr>
        <p:spPr>
          <a:xfrm rot="16200000" flipH="1">
            <a:off x="5010134" y="3064473"/>
            <a:ext cx="656198" cy="1871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93811" y="1110315"/>
            <a:ext cx="1583486" cy="623235"/>
          </a:xfrm>
          <a:prstGeom prst="rect">
            <a:avLst/>
          </a:prstGeom>
          <a:noFill/>
        </p:spPr>
        <p:txBody>
          <a:bodyPr wrap="none" lIns="68568" tIns="34284" rIns="68568" bIns="34284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  <a:latin typeface="+mn-lt"/>
              </a:rPr>
              <a:t>Mendeleev’s</a:t>
            </a:r>
          </a:p>
          <a:p>
            <a:r>
              <a:rPr lang="en-US" dirty="0">
                <a:solidFill>
                  <a:srgbClr val="064308"/>
                </a:solidFill>
                <a:latin typeface="+mn-lt"/>
              </a:rPr>
              <a:t>Periodic Table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6084356" y="2003903"/>
            <a:ext cx="372502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76604" y="1809750"/>
            <a:ext cx="1427007" cy="900234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  <a:latin typeface="+mn-lt"/>
              </a:rPr>
              <a:t>Particle Accelerators</a:t>
            </a:r>
          </a:p>
          <a:p>
            <a:r>
              <a:rPr lang="en-US" dirty="0">
                <a:solidFill>
                  <a:srgbClr val="064308"/>
                </a:solidFill>
                <a:latin typeface="+mn-lt"/>
              </a:rPr>
              <a:t>Reactors</a:t>
            </a:r>
          </a:p>
        </p:txBody>
      </p:sp>
      <p:cxnSp>
        <p:nvCxnSpPr>
          <p:cNvPr id="19" name="Shape 18"/>
          <p:cNvCxnSpPr/>
          <p:nvPr/>
        </p:nvCxnSpPr>
        <p:spPr>
          <a:xfrm rot="10800000" flipV="1">
            <a:off x="6747387" y="2058877"/>
            <a:ext cx="197190" cy="38628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245788" y="3476394"/>
            <a:ext cx="848308" cy="362414"/>
            <a:chOff x="8413049" y="4635192"/>
            <a:chExt cx="1131078" cy="483218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8534413" y="5118410"/>
              <a:ext cx="7984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8413049" y="4635192"/>
              <a:ext cx="1131078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64308"/>
                  </a:solidFill>
                </a:rPr>
                <a:t>Future?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5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Result: Periodic Table of the Elements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42950"/>
            <a:ext cx="6105426" cy="323282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819150"/>
            <a:ext cx="29046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P. </a:t>
            </a:r>
            <a:r>
              <a:rPr lang="en-US" dirty="0" err="1">
                <a:solidFill>
                  <a:srgbClr val="064308"/>
                </a:solidFill>
              </a:rPr>
              <a:t>Pyykkö</a:t>
            </a:r>
            <a:r>
              <a:rPr lang="en-US" dirty="0">
                <a:solidFill>
                  <a:srgbClr val="064308"/>
                </a:solidFill>
              </a:rPr>
              <a:t>: Phys. Chem. Chem. Phys. 13, 161-168 (2011) “Half of chemistry is undiscovered.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Due to relativistic effects 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above Z=118 electrons behave like a Fermi gas - </a:t>
            </a:r>
            <a:r>
              <a:rPr lang="en-US" dirty="0" err="1">
                <a:solidFill>
                  <a:srgbClr val="064308"/>
                </a:solidFill>
                <a:latin typeface="+mn-lt"/>
              </a:rPr>
              <a:t>Jarabek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64308"/>
                </a:solidFill>
                <a:latin typeface="+mn-lt"/>
              </a:rPr>
              <a:t>Schuetrumph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64308"/>
                </a:solidFill>
                <a:latin typeface="+mn-lt"/>
              </a:rPr>
              <a:t>Schwerdtfeger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, Nazarewicz </a:t>
            </a:r>
            <a:r>
              <a:rPr lang="en-US" dirty="0" err="1">
                <a:solidFill>
                  <a:srgbClr val="064308"/>
                </a:solidFill>
                <a:latin typeface="+mn-lt"/>
              </a:rPr>
              <a:t>Phy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. Rev. Lett. </a:t>
            </a:r>
            <a:r>
              <a:rPr lang="en-US" b="1" dirty="0">
                <a:solidFill>
                  <a:srgbClr val="064308"/>
                </a:solidFill>
                <a:latin typeface="+mn-lt"/>
              </a:rPr>
              <a:t>120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 053001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  <a:latin typeface="+mn-lt"/>
              </a:rPr>
              <a:t>End of chemistry?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62615" y="3941629"/>
            <a:ext cx="318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64308"/>
                </a:solidFill>
              </a:rPr>
              <a:t>Superheavy</a:t>
            </a:r>
            <a:r>
              <a:rPr lang="en-US" dirty="0">
                <a:solidFill>
                  <a:srgbClr val="064308"/>
                </a:solidFill>
              </a:rPr>
              <a:t>: Only stable due to many-body effects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82810" y="400050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https://en.wikipedia.org/wiki/Periodic_table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EF61694C-485D-8447-B820-1548E4D62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9200" y="982339"/>
            <a:ext cx="4314825" cy="34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15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30" y="89844"/>
            <a:ext cx="8708570" cy="424506"/>
          </a:xfrm>
        </p:spPr>
        <p:txBody>
          <a:bodyPr/>
          <a:lstStyle/>
          <a:p>
            <a:r>
              <a:rPr lang="en-US" dirty="0"/>
              <a:t>2019 - International Year of the Periodic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876525"/>
            <a:ext cx="2362200" cy="36764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United Nations named 2019 as the International Year of the Periodic Table of Chemical Elements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249DA-B195-584A-B0D3-F692FF40350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12" y="742950"/>
            <a:ext cx="5849588" cy="3741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2876549"/>
            <a:ext cx="1650322" cy="1457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830" y="4289524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Dmitri </a:t>
            </a:r>
            <a:r>
              <a:rPr lang="en-US" sz="1400" dirty="0" err="1">
                <a:solidFill>
                  <a:srgbClr val="064308"/>
                </a:solidFill>
              </a:rPr>
              <a:t>Ivanovich</a:t>
            </a:r>
            <a:r>
              <a:rPr lang="en-US" sz="1400" dirty="0">
                <a:solidFill>
                  <a:srgbClr val="064308"/>
                </a:solidFill>
              </a:rPr>
              <a:t> Mendeleev</a:t>
            </a:r>
          </a:p>
        </p:txBody>
      </p:sp>
    </p:spTree>
    <p:extLst>
      <p:ext uri="{BB962C8B-B14F-4D97-AF65-F5344CB8AC3E}">
        <p14:creationId xmlns:p14="http://schemas.microsoft.com/office/powerpoint/2010/main" val="164900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Half-lives of </a:t>
            </a:r>
            <a:r>
              <a:rPr lang="en-US" dirty="0" err="1"/>
              <a:t>Superheavy</a:t>
            </a:r>
            <a:r>
              <a:rPr lang="en-US" dirty="0"/>
              <a:t> Elements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Brad Sherrill CEU Talk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970094"/>
              </p:ext>
            </p:extLst>
          </p:nvPr>
        </p:nvGraphicFramePr>
        <p:xfrm>
          <a:off x="1712146" y="764794"/>
          <a:ext cx="2982119" cy="381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3" imgW="5257800" imgH="6742176" progId="CorelDRAW.Graphic.13">
                  <p:embed/>
                </p:oleObj>
              </mc:Choice>
              <mc:Fallback>
                <p:oleObj name="CorelDRAW" r:id="rId3" imgW="5257800" imgH="6742176" progId="CorelDRAW.Graphic.1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146" y="764794"/>
                        <a:ext cx="2982119" cy="38136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980050" y="3399920"/>
            <a:ext cx="3276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Symbols: exp. values</a:t>
            </a:r>
          </a:p>
          <a:p>
            <a:r>
              <a:rPr lang="en-US" dirty="0">
                <a:solidFill>
                  <a:srgbClr val="064308"/>
                </a:solidFill>
              </a:rPr>
              <a:t>Lines calc. </a:t>
            </a:r>
            <a:r>
              <a:rPr lang="en-US" dirty="0" err="1">
                <a:solidFill>
                  <a:srgbClr val="064308"/>
                </a:solidFill>
              </a:rPr>
              <a:t>Sobiczewski</a:t>
            </a:r>
            <a:r>
              <a:rPr lang="en-US" dirty="0">
                <a:solidFill>
                  <a:srgbClr val="064308"/>
                </a:solidFill>
              </a:rPr>
              <a:t> &amp; </a:t>
            </a:r>
            <a:r>
              <a:rPr lang="en-US" dirty="0" err="1">
                <a:solidFill>
                  <a:srgbClr val="064308"/>
                </a:solidFill>
              </a:rPr>
              <a:t>Smolanczuk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824627"/>
            <a:ext cx="41220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Lifetimes of heavy elements can be calculated (more later)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The two main decay modes are alpha emission and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64308"/>
                </a:solidFill>
              </a:rPr>
              <a:t>Staszczak</a:t>
            </a:r>
            <a:r>
              <a:rPr lang="en-US" dirty="0">
                <a:solidFill>
                  <a:srgbClr val="064308"/>
                </a:solidFill>
              </a:rPr>
              <a:t>, </a:t>
            </a:r>
            <a:r>
              <a:rPr lang="en-US" dirty="0" err="1">
                <a:solidFill>
                  <a:srgbClr val="064308"/>
                </a:solidFill>
              </a:rPr>
              <a:t>Baran</a:t>
            </a:r>
            <a:r>
              <a:rPr lang="en-US" dirty="0">
                <a:solidFill>
                  <a:srgbClr val="064308"/>
                </a:solidFill>
              </a:rPr>
              <a:t>, Nazarewicz Phys. Rev. C 87 (2013) 024320 and E M Ramirez et al. Science 2012;337:1207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4308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7332"/>
            <a:ext cx="3793331" cy="485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14400" y="2038350"/>
            <a:ext cx="3675482" cy="369332"/>
            <a:chOff x="661772" y="2736944"/>
            <a:chExt cx="4900642" cy="492443"/>
          </a:xfrm>
        </p:grpSpPr>
        <p:sp>
          <p:nvSpPr>
            <p:cNvPr id="11" name="TextBox 10"/>
            <p:cNvSpPr txBox="1"/>
            <p:nvPr/>
          </p:nvSpPr>
          <p:spPr>
            <a:xfrm>
              <a:off x="661772" y="2736944"/>
              <a:ext cx="110115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64308"/>
                  </a:solidFill>
                </a:rPr>
                <a:t>1 year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824329" y="2915824"/>
              <a:ext cx="3738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39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ptx" id="{F9D8EFE4-3DAD-43E2-85D0-715CB6229C22}" vid="{1E1D846A-C59C-4820-B358-E1CB3089F2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0C6B06FB-0153-46DA-BE14-C4594FAA930B" xsi:nil="true"/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6516C3E6DC12479A0AFCF847895B26" ma:contentTypeVersion="1" ma:contentTypeDescription="Create a new document." ma:contentTypeScope="" ma:versionID="1e14a2f9632cea3ad18b8c09ead99f26">
  <xsd:schema xmlns:xsd="http://www.w3.org/2001/XMLSchema" xmlns:xs="http://www.w3.org/2001/XMLSchema" xmlns:p="http://schemas.microsoft.com/office/2006/metadata/properties" xmlns:ns2="0C6B06FB-0153-46DA-BE14-C4594FAA930B" xmlns:ns3="http://schemas.microsoft.com/sharepoint/v4" targetNamespace="http://schemas.microsoft.com/office/2006/metadata/properties" ma:root="true" ma:fieldsID="5d2b4f3a60e5d19aa3873f8ab799c6a4" ns2:_="" ns3:_="">
    <xsd:import namespace="0C6B06FB-0153-46DA-BE14-C4594FAA930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rchive_x0020_Dat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B06FB-0153-46DA-BE14-C4594FAA930B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www.w3.org/2000/xmlns/"/>
    <ds:schemaRef ds:uri="0C6B06FB-0153-46DA-BE14-C4594FAA930B"/>
    <ds:schemaRef ds:uri="http://www.w3.org/2001/XMLSchema-instance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DF1DB555-050D-4B1D-9864-018934D6162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C6B06FB-0153-46DA-BE14-C4594FAA930B"/>
    <ds:schemaRef ds:uri="http://schemas.microsoft.com/sharepoint/v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6175</TotalTime>
  <Words>3615</Words>
  <Application>Microsoft Macintosh PowerPoint</Application>
  <PresentationFormat>On-screen Show (16:9)</PresentationFormat>
  <Paragraphs>531</Paragraphs>
  <Slides>51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 Unicode MS</vt:lpstr>
      <vt:lpstr>ＭＳ ゴシック</vt:lpstr>
      <vt:lpstr>ＭＳ Ｐゴシック</vt:lpstr>
      <vt:lpstr>ヒラギノ角ゴ Pro W3</vt:lpstr>
      <vt:lpstr>Arial</vt:lpstr>
      <vt:lpstr>Calibri</vt:lpstr>
      <vt:lpstr>Helvetica</vt:lpstr>
      <vt:lpstr>Lucida Grande</vt:lpstr>
      <vt:lpstr>Symbol</vt:lpstr>
      <vt:lpstr>Times New Roman</vt:lpstr>
      <vt:lpstr>Wingdings</vt:lpstr>
      <vt:lpstr>FRIB3</vt:lpstr>
      <vt:lpstr>CorelDRAW</vt:lpstr>
      <vt:lpstr>How Many Kinds of Atoms are Possible in Nature?</vt:lpstr>
      <vt:lpstr>Atoms</vt:lpstr>
      <vt:lpstr>Unobtanium What are Nature’s Limits of Atomic Number ?</vt:lpstr>
      <vt:lpstr>Talk Outline – The Limits of Atoms</vt:lpstr>
      <vt:lpstr>History of Element Discovery</vt:lpstr>
      <vt:lpstr>The History Of Element Discovery 1200-2010</vt:lpstr>
      <vt:lpstr>Result: Periodic Table of the Elements</vt:lpstr>
      <vt:lpstr>2019 - International Year of the Periodic Table</vt:lpstr>
      <vt:lpstr>Half-lives of Superheavy Elements</vt:lpstr>
      <vt:lpstr>You Might Hear - Island of stability</vt:lpstr>
      <vt:lpstr>Even Higher Atomic Numbers</vt:lpstr>
      <vt:lpstr>Synthesis of the Heaviest Elements</vt:lpstr>
      <vt:lpstr>Summary of Super Heavy Element Landscape</vt:lpstr>
      <vt:lpstr>Isotopes of the Elements</vt:lpstr>
      <vt:lpstr>Discovery of Isotopes - 1910</vt:lpstr>
      <vt:lpstr>First Synthesis of Radioactive Isotopes</vt:lpstr>
      <vt:lpstr>Predicted of the Limits of the Nuclear Landscape</vt:lpstr>
      <vt:lpstr>A Goal is to Study 60Ca</vt:lpstr>
      <vt:lpstr>Summary of Super Heavy Element Lanscape</vt:lpstr>
      <vt:lpstr>New isotope discoveries per year</vt:lpstr>
      <vt:lpstr>Chasing Rare Isotopes</vt:lpstr>
      <vt:lpstr>Rare Isotope Production Methods</vt:lpstr>
      <vt:lpstr>Facilities to Produce Rare Isotopes</vt:lpstr>
      <vt:lpstr>National Superconducting Cyclotron Laboratory (NSCL)</vt:lpstr>
      <vt:lpstr>In-Flight Production of Rare Isotopes at NSCL</vt:lpstr>
      <vt:lpstr>Recent Discovery of 60Ca in Japan</vt:lpstr>
      <vt:lpstr>Success! 60Ca Observed for the First Time</vt:lpstr>
      <vt:lpstr>Facility for Rare Isotope Beams</vt:lpstr>
      <vt:lpstr>FRIB Construction Progressing Well – Now Installing Technical Components</vt:lpstr>
      <vt:lpstr>Cryomodule Production, Testing, and Installation Underway</vt:lpstr>
      <vt:lpstr>FRIB Estimated Beam Rates</vt:lpstr>
      <vt:lpstr>The Number of Isotopes Available for Study at FRIB</vt:lpstr>
      <vt:lpstr>A Voyage of Discovery</vt:lpstr>
      <vt:lpstr>GRETA and HRS 60Ca example</vt:lpstr>
      <vt:lpstr>Useful Isotopes: FRIB Isotope Harvesting</vt:lpstr>
      <vt:lpstr>Remarkable Progress in Making Rare Isotopes</vt:lpstr>
      <vt:lpstr>Predicted of the Limits of the Nuclear Landscape</vt:lpstr>
      <vt:lpstr>Modeling of the Limits of Atoms – 3 Approaches</vt:lpstr>
      <vt:lpstr>Challenge: Nuclei Force from NN Interactions</vt:lpstr>
      <vt:lpstr>Construct NN Potentials: EFT based on QCD Symmetries – “Chiral”</vt:lpstr>
      <vt:lpstr>Energy Density Functional Theory</vt:lpstr>
      <vt:lpstr>Prospective</vt:lpstr>
      <vt:lpstr>Isotopes Matter</vt:lpstr>
      <vt:lpstr>Backup</vt:lpstr>
      <vt:lpstr>Heaviest Elements Have Unusual Atomic Structure</vt:lpstr>
      <vt:lpstr>When Did People First Change Mercury Into Gold?</vt:lpstr>
      <vt:lpstr>Relative Abundance of Atoms Over Time</vt:lpstr>
      <vt:lpstr>There are a Number of Nucleosynthesis Processes that Nature Uses</vt:lpstr>
      <vt:lpstr>Rare Isotopes and Nuclear Process in the Universe</vt:lpstr>
      <vt:lpstr>Elemental abundance data: Surveys Large Aperture Telescopes</vt:lpstr>
      <vt:lpstr>FRIB Timeline</vt:lpstr>
    </vt:vector>
  </TitlesOfParts>
  <Company>NSCL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LLNL Colloquium</dc:title>
  <dc:creator>Brad Sherrill</dc:creator>
  <cp:lastModifiedBy>Sherrill, Bradley</cp:lastModifiedBy>
  <cp:revision>605</cp:revision>
  <cp:lastPrinted>2017-06-09T14:34:14Z</cp:lastPrinted>
  <dcterms:created xsi:type="dcterms:W3CDTF">2014-10-10T17:49:08Z</dcterms:created>
  <dcterms:modified xsi:type="dcterms:W3CDTF">2018-10-26T16:35:11Z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0x0101007D6516C3E6DC12479A0AFCF847895B26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