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8BB69-E7A0-45FB-A0E1-F99FBF0323F9}" v="1" dt="2022-04-11T14:10:11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4FCC-3DFB-4C36-8A96-BA59EDDEF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85D1B-72C4-4883-978E-67976ACD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D5A4-C4EB-49D4-B455-FE23AE54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62DB-81C3-4A97-880A-214B04F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BB7-DD79-44BE-9D46-807FF4A5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9A0D-E79F-4392-89F0-3B9ACF27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6705B-E177-449B-B444-CAAFB443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FD95-53B6-4E06-B81E-2ABAF1BF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26B03-590F-47C9-8480-AE368AF2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7ECBA-BA34-4B8C-B363-C84966D5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62AEA-73E7-4B76-AA43-4A0B36124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10297-0241-4F16-8C37-91753A756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343D-7CA0-440F-A809-855DE3DE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8E9B-767C-4C8A-97D9-A71577B9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972D-7EA1-452A-9963-B202C448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6797-BC1E-43F0-9490-0B0EF8B1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47F5D-1094-4CED-9235-45CA4A446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5C5F-72BF-4F91-99B9-A3906403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6D01-2980-4397-8FF2-100A8341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0895-1A10-4177-8A3F-D5D36120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2EB9-0032-42D9-8503-E7AF2A3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35C9F-035D-4DFA-BE4A-2772CCEA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068B-D0A6-4C7C-B96D-6A47B35F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49F0C-FC55-432D-9AC5-F8AA6FC0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FDB6B-C8BB-4105-B583-D2185EA8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1DCA-2D9A-4D4F-ADC2-A36E604E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6BB5-84A1-49D8-9E57-242B946D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D825-0E7B-430B-958D-038B81814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AFB5-A568-4145-B9B6-AB56245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13A31-8DDE-491C-BC79-3FCA9A68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2DAD6-D0FB-4427-8CFA-7C13BBD6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B41C-0185-4978-8E05-DC17A5A5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F5C9-81FF-4BAD-A1B3-25098DA5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CCF36-E21F-4FEB-A418-BC4F63BFE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188A6-6A9B-44D3-8343-71D7603C9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DD74-3243-4615-B331-9497E1ED3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578B9-B3B9-4387-BC0C-25ED7E39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F21D9-A30E-4042-B50D-827FCE7A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8FB6-38E7-46D0-8709-325F6C49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7676-675F-4547-9368-80515097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8923E-2F15-44E7-AF46-F2695583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D163-8AA3-45E0-A32E-122FBDEF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83043-2FD0-4364-A2E8-1F3DCAF2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E2867-D644-4CE9-B207-4951EE15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98356-FDD1-4FAF-B2BC-A9F88340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C659-69F7-4645-93B4-D556D8E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A752-107C-425A-9103-FC1F333C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C417-CFD6-4344-8A1D-F584F43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369F0-E7DA-47A9-A9CB-86C067BF3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DCC92-AF12-488C-9198-7CFCEB2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10E9-A27E-4E2C-8AEC-F6C2CE32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BD2F-A70D-4B6A-9998-839F7236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0CB0-5648-4F5E-B9EC-7044CF26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A9FA0-37F0-4498-8F22-F147A0693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A281C-B7DB-4FAC-A23E-0D8B02CE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8853B-B0B1-4DFD-9AED-C1D72E7C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AE62A-F135-4DB6-86EC-052149F8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C42E4-E9C5-4E69-A3DC-F5003BAC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FB868-6EF7-472F-B02A-062FC5B0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98ED-70E8-4FE9-9EC0-B85253E3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BE461-F8C2-431C-85AA-60D55F63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F115-58B8-40EC-81C5-D1AD72C486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EB42-A76E-41CC-8D6A-FCE19AC82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D693-2C5C-4C2D-BAA6-9A9A599C1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09C6A-0037-4417-8A8E-F029806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0FC8-7B6A-4E61-AECA-5831E06A7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JCES Sustainability Survey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ADCBE-6E7E-447B-A58E-AF4099B39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340008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382A9-4FC8-4EE3-8713-8266A539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/>
              <a:t>Q4: Has the COVID-19 Pandemic influenced the ways to get to campus?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BD28A-2C05-4699-A5CC-A603E6CD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0402"/>
            <a:ext cx="10512547" cy="1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BF636-1A56-418B-B727-3847E433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000"/>
              <a:t>Q9: Please indicate how the following changes would impact your likelihood of biking to campus.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27DF-A1E9-45DC-A415-F9D29640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5" y="2953620"/>
            <a:ext cx="7056033" cy="1588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68BA6-3918-41BE-9415-262646CE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98" y="2951718"/>
            <a:ext cx="4021485" cy="15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3772E-F14A-4E8B-8810-FF21EA3E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Q10 Are you concerned about bike theft on campus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583A5-82CF-442E-BA36-B5744BF8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1635"/>
            <a:ext cx="10512547" cy="24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00D31-FD9B-4E84-9518-60CD85C3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600"/>
              <a:t>Q11: Does your concern about bike theft negatively impact your likelihood to bike to campus?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37EE8-571B-4F36-B484-E4B13D86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4775"/>
            <a:ext cx="10512547" cy="2391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E4A27-A585-4B94-9E35-97B5688B7AFF}"/>
              </a:ext>
            </a:extLst>
          </p:cNvPr>
          <p:cNvSpPr txBox="1"/>
          <p:nvPr/>
        </p:nvSpPr>
        <p:spPr>
          <a:xfrm>
            <a:off x="1798918" y="5976471"/>
            <a:ext cx="78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respondents who said yes to Q10 saw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341471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1408B-C497-46F6-817B-71B20BE9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 b="0" i="0">
                <a:effectLst/>
                <a:latin typeface="72"/>
              </a:rPr>
              <a:t>Q12: Do you currently own a U-Lock?</a:t>
            </a:r>
            <a:endParaRPr lang="en-US" sz="5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D77E8-34C9-4AFD-9697-B460C1BC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39824"/>
            <a:ext cx="10512547" cy="1261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96D42-92EC-4473-85A8-47504672603D}"/>
              </a:ext>
            </a:extLst>
          </p:cNvPr>
          <p:cNvSpPr txBox="1"/>
          <p:nvPr/>
        </p:nvSpPr>
        <p:spPr>
          <a:xfrm>
            <a:off x="2211294" y="5360894"/>
            <a:ext cx="724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Only respondents who said they were concerned about bike theft on campus saw this question (yes to Q10)</a:t>
            </a:r>
          </a:p>
        </p:txBody>
      </p:sp>
    </p:spTree>
    <p:extLst>
      <p:ext uri="{BB962C8B-B14F-4D97-AF65-F5344CB8AC3E}">
        <p14:creationId xmlns:p14="http://schemas.microsoft.com/office/powerpoint/2010/main" val="41266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B9A01-E277-42BB-BC3F-19B5AA4A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Q12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43526-33DA-4722-B809-2A94DCD5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35353"/>
            <a:ext cx="10512547" cy="24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95AA8-1273-467C-90DF-B45A058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/>
              <a:t>Q33: If you do not currently bike to campus, what prevents you from doing so? (Select all that apply) 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42BF5-D5FC-4D02-B60C-E935D2A2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95931"/>
            <a:ext cx="10512547" cy="25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004C3-D59C-40E7-9B02-911AAE23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Q17: Do you currently own an electric/plug-in-hybrid vehicle?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03C19-92A9-4BDF-8B5E-597A2D8B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39824"/>
            <a:ext cx="10512547" cy="12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2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7B42A-B12A-4A6B-AEF9-AD58C6C7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Q17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E1AB3-BA78-443D-B49F-166E7294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6259"/>
            <a:ext cx="10512547" cy="30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2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94974-577B-4A31-93A3-DB739501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dirty="0"/>
              <a:t>Q18: Do you expect to own an electric/plug-in-hybrid vehicle in the next 2 years?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2979F-578E-4588-B4BF-344BE44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0402"/>
            <a:ext cx="10512547" cy="134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95BD3-E426-4DE3-A688-6C0858206C9C}"/>
              </a:ext>
            </a:extLst>
          </p:cNvPr>
          <p:cNvSpPr txBox="1"/>
          <p:nvPr/>
        </p:nvSpPr>
        <p:spPr>
          <a:xfrm>
            <a:off x="2235200" y="5749365"/>
            <a:ext cx="56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respondents who said no to Q17 saw this question</a:t>
            </a:r>
          </a:p>
        </p:txBody>
      </p:sp>
    </p:spTree>
    <p:extLst>
      <p:ext uri="{BB962C8B-B14F-4D97-AF65-F5344CB8AC3E}">
        <p14:creationId xmlns:p14="http://schemas.microsoft.com/office/powerpoint/2010/main" val="25428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1B626-35E1-40A7-B82D-2E3D07D2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Q27: You are a 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B76F4-851C-4AFD-AF27-453BCAED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0882"/>
            <a:ext cx="10512547" cy="36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783AA-903C-4C5C-99FB-8BDEC2D4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Q18 vs Q27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6AF58-23D0-4512-9BA7-0ED84A89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771650"/>
            <a:ext cx="11715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6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87B3E-CB54-4E64-B899-7DC8858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dirty="0"/>
              <a:t>Q19: Do you expect to own an electric/plug-in-hybrid vehicle in the next 5 years?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58021-9C5F-4828-B99E-BD158569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6684"/>
            <a:ext cx="10512547" cy="1287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550EA-BFB4-4202-990F-612FB1E2CF61}"/>
              </a:ext>
            </a:extLst>
          </p:cNvPr>
          <p:cNvSpPr txBox="1"/>
          <p:nvPr/>
        </p:nvSpPr>
        <p:spPr>
          <a:xfrm>
            <a:off x="2259106" y="5486400"/>
            <a:ext cx="6496423" cy="38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respondents who said no to Q18 saw this.</a:t>
            </a:r>
          </a:p>
        </p:txBody>
      </p:sp>
    </p:spTree>
    <p:extLst>
      <p:ext uri="{BB962C8B-B14F-4D97-AF65-F5344CB8AC3E}">
        <p14:creationId xmlns:p14="http://schemas.microsoft.com/office/powerpoint/2010/main" val="288938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4BC6-77AF-4022-92FE-3790D8E0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Q19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6697C-EB76-4F1B-96E2-0E11D667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2213"/>
            <a:ext cx="10512547" cy="24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3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38A0-F0F1-4475-BAF0-8195D7B7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E-Car/Plug-In Hybrid Ownership (5year)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0AAD-4946-4E44-ACF8-38E47218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Summed number of respondents who currently own a E-Car/Plug-in hybrid and those who plan to own in 2 years and 5 years</a:t>
            </a:r>
          </a:p>
          <a:p>
            <a:pPr lvl="1"/>
            <a:r>
              <a:rPr lang="en-US" dirty="0"/>
              <a:t>Students:</a:t>
            </a:r>
          </a:p>
          <a:p>
            <a:pPr lvl="2"/>
            <a:r>
              <a:rPr lang="en-US" dirty="0"/>
              <a:t>Sum: 78 respondents, 78/246 – 31.7% </a:t>
            </a:r>
          </a:p>
          <a:p>
            <a:pPr lvl="1"/>
            <a:r>
              <a:rPr lang="en-US" dirty="0"/>
              <a:t>Staff</a:t>
            </a:r>
          </a:p>
          <a:p>
            <a:pPr lvl="2"/>
            <a:r>
              <a:rPr lang="en-US" dirty="0"/>
              <a:t>Sum: 51 respondents, 51/113 – 45.1%</a:t>
            </a:r>
          </a:p>
          <a:p>
            <a:pPr lvl="1"/>
            <a:r>
              <a:rPr lang="en-US" dirty="0"/>
              <a:t>Faculty</a:t>
            </a:r>
          </a:p>
          <a:p>
            <a:pPr lvl="2"/>
            <a:r>
              <a:rPr lang="en-US" dirty="0"/>
              <a:t>Sum: 79 respondents, 79/140 – 56.4%</a:t>
            </a:r>
          </a:p>
          <a:p>
            <a:r>
              <a:rPr lang="en-US" dirty="0"/>
              <a:t>Net Results</a:t>
            </a:r>
          </a:p>
          <a:p>
            <a:pPr lvl="1"/>
            <a:r>
              <a:rPr lang="en-US" dirty="0"/>
              <a:t>Sum: 208 respondents, 208/499 – 41.7%</a:t>
            </a:r>
          </a:p>
        </p:txBody>
      </p:sp>
    </p:spTree>
    <p:extLst>
      <p:ext uri="{BB962C8B-B14F-4D97-AF65-F5344CB8AC3E}">
        <p14:creationId xmlns:p14="http://schemas.microsoft.com/office/powerpoint/2010/main" val="338600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6E1A7-04AE-48BC-9477-47955ABA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Q20: Do you have reservations about purchasing an electric vehicle?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67B8E-FBED-4D8F-B561-98A2CBB6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52966"/>
            <a:ext cx="10512547" cy="12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8BCB3-E289-48EB-ACAC-BDFB37B1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Q20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8266E-416D-45EE-A578-778981BB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14197"/>
            <a:ext cx="10512547" cy="23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B000A-617D-4207-8DAB-CD2EE2B1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/>
              <a:t>Q22: Please rank the following options, from most influential to least, in your reservations about owning an electric car.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B703E-3DA0-4DCE-A50B-F48A0036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2464"/>
            <a:ext cx="10512547" cy="20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05A03-73B3-4341-95C0-ADDB4A9F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 dirty="0"/>
              <a:t>Q23: Would you be more likely to purchase an electric/plug-in-hybrid vehicle if there were charging stations on campus?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8F79E-FA22-4EF4-AD06-35383F01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0402"/>
            <a:ext cx="10512547" cy="1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79DE2-B4A9-4EC5-9FC3-B5630305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Q23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7F763-0896-47A6-BA51-13E3E209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1057"/>
            <a:ext cx="10512547" cy="23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21232-8CFD-4FFC-BB5B-BA5419CA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/>
              <a:t>Q24: Would you be willing to pay for the electricity you used if charging stations were provided by the university?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46C48-5349-410C-8632-C2235590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52966"/>
            <a:ext cx="10512547" cy="12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F0CC1-DE01-43A3-8131-2EB4B195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Q1 Rate your personal interest/investment in issues of environmental sustainability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B6483-6D36-4762-B32B-DA4F96BB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5026"/>
            <a:ext cx="10512547" cy="1971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879E6-8C00-45CB-BC04-3809AA403F9C}"/>
              </a:ext>
            </a:extLst>
          </p:cNvPr>
          <p:cNvSpPr txBox="1"/>
          <p:nvPr/>
        </p:nvSpPr>
        <p:spPr>
          <a:xfrm>
            <a:off x="4095751" y="1875493"/>
            <a:ext cx="3676650" cy="36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Scale: 1-100, 1 equals no interest.</a:t>
            </a:r>
          </a:p>
        </p:txBody>
      </p:sp>
    </p:spTree>
    <p:extLst>
      <p:ext uri="{BB962C8B-B14F-4D97-AF65-F5344CB8AC3E}">
        <p14:creationId xmlns:p14="http://schemas.microsoft.com/office/powerpoint/2010/main" val="2622932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0998-4B46-4031-AD31-8124835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/>
              <a:t>Q24 vs Q19 (E car ownership in 5 years)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E0CEA-7608-457C-BEC7-A0A0A188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4273"/>
            <a:ext cx="10512547" cy="32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3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AD85-285B-49CB-8AFC-844B5AF2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Q24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C46E3-62C3-44E9-A0B2-259864CA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100262"/>
            <a:ext cx="11563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1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EE44A-124B-485A-9BD1-4A279446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Q28: The University provides course offerings that meet your interest in Environmental issues. (Students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E5AB1-C139-40DB-A11B-1755CD0F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3619"/>
            <a:ext cx="10512547" cy="2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5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E9151-AFAE-4369-9817-6AE7A2D9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/>
              <a:t>Q29: You find courses in your major that meet your Environmental interests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F4345-50B1-4232-909F-76B5B7A0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3042"/>
            <a:ext cx="10512547" cy="21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6A29D-269E-4469-9409-549F0D6B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000"/>
              <a:t>Q30: How likely are you to take an Environmental Studies course outside of your major?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F3EF0-CFDE-4EDB-89F1-06951869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7338"/>
            <a:ext cx="10512547" cy="22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FB919-7CD0-4FE8-BB88-945C90AB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/>
              <a:t>Q31: To what degree do you agree with the following statement: "I would you like more environmentally specific majors and minor options at UWL."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1E467-CCB3-401B-92B5-5FB769E5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6760"/>
            <a:ext cx="10512547" cy="22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86DB-2946-47FD-AC6B-843611A0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On average how do you currently transport yourself to campus?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8F230-D2AF-4233-A05E-C98D074D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" y="2366506"/>
            <a:ext cx="8397042" cy="236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571AE-9BD0-4E34-B78B-14585A94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878" y="2366506"/>
            <a:ext cx="3680074" cy="23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83D9-23AF-4F58-A57D-E1F7EF97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 Carpool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6FCD5-873F-4692-8CB1-13F001C9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1845426"/>
            <a:ext cx="962227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1CC93-6072-4771-812F-2702AB48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 Bike vs Q27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CA5BB-C220-45EC-87FA-341CF9B3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53" y="1845426"/>
            <a:ext cx="972744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70E7A-2AA2-40C5-9DFA-8F993F2D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 Drive vs Q27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ADE93-1A22-4725-87C5-9780ADF5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30" y="1845426"/>
            <a:ext cx="9780886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37351-168B-4129-8C21-D7A7FD2E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/>
              <a:t>Q2 Walk vs Q27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AAB8F-46F3-454D-A04B-FC5A14D4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88" y="1845426"/>
            <a:ext cx="967457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17093-7117-4636-B1CC-81EC497A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3300"/>
              <a:t>Q3: Rank the influence of each of these factors in your decision for mode of transportation to campus (from most important to least important)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3186C-8783-48A1-AFE3-DB6FA415E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8493"/>
            <a:ext cx="10512547" cy="2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547</Words>
  <Application>Microsoft Office PowerPoint</Application>
  <PresentationFormat>Widescreen</PresentationFormat>
  <Paragraphs>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72</vt:lpstr>
      <vt:lpstr>Arial</vt:lpstr>
      <vt:lpstr>Calibri</vt:lpstr>
      <vt:lpstr>Calibri Light</vt:lpstr>
      <vt:lpstr>Office Theme</vt:lpstr>
      <vt:lpstr>JCES Sustainability Survey </vt:lpstr>
      <vt:lpstr>Q27: You are a ____</vt:lpstr>
      <vt:lpstr>Q1 Rate your personal interest/investment in issues of environmental sustainability</vt:lpstr>
      <vt:lpstr>Q2 On average how do you currently transport yourself to campus?</vt:lpstr>
      <vt:lpstr>Q2 Carpool vs Q27</vt:lpstr>
      <vt:lpstr>Q2 Bike vs Q27 </vt:lpstr>
      <vt:lpstr>Q2 Drive vs Q27</vt:lpstr>
      <vt:lpstr>Q2 Walk vs Q27</vt:lpstr>
      <vt:lpstr>Q3: Rank the influence of each of these factors in your decision for mode of transportation to campus (from most important to least important)</vt:lpstr>
      <vt:lpstr>Q4: Has the COVID-19 Pandemic influenced the ways to get to campus?</vt:lpstr>
      <vt:lpstr>Q9: Please indicate how the following changes would impact your likelihood of biking to campus.</vt:lpstr>
      <vt:lpstr>Q10 Are you concerned about bike theft on campus vs Q27</vt:lpstr>
      <vt:lpstr>Q11: Does your concern about bike theft negatively impact your likelihood to bike to campus? Vs Q27</vt:lpstr>
      <vt:lpstr>Q12: Do you currently own a U-Lock?</vt:lpstr>
      <vt:lpstr>Q12 vs Q27</vt:lpstr>
      <vt:lpstr>Q33: If you do not currently bike to campus, what prevents you from doing so? (Select all that apply) (optional)</vt:lpstr>
      <vt:lpstr>Q17: Do you currently own an electric/plug-in-hybrid vehicle?</vt:lpstr>
      <vt:lpstr>Q17 vs Q27</vt:lpstr>
      <vt:lpstr>Q18: Do you expect to own an electric/plug-in-hybrid vehicle in the next 2 years?</vt:lpstr>
      <vt:lpstr>Q18 vs Q27</vt:lpstr>
      <vt:lpstr>Q19: Do you expect to own an electric/plug-in-hybrid vehicle in the next 5 years?</vt:lpstr>
      <vt:lpstr>Q19 vs Q27</vt:lpstr>
      <vt:lpstr>Net E-Car/Plug-In Hybrid Ownership (5year)</vt:lpstr>
      <vt:lpstr>Q20: Do you have reservations about purchasing an electric vehicle?</vt:lpstr>
      <vt:lpstr>Q20 vs Q27</vt:lpstr>
      <vt:lpstr>Q22: Please rank the following options, from most influential to least, in your reservations about owning an electric car.</vt:lpstr>
      <vt:lpstr>Q23: Would you be more likely to purchase an electric/plug-in-hybrid vehicle if there were charging stations on campus?</vt:lpstr>
      <vt:lpstr>Q23 vs Q27</vt:lpstr>
      <vt:lpstr>Q24: Would you be willing to pay for the electricity you used if charging stations were provided by the university?</vt:lpstr>
      <vt:lpstr>Q24 vs Q19 (E car ownership in 5 years)</vt:lpstr>
      <vt:lpstr>Q24 vs Q27</vt:lpstr>
      <vt:lpstr>Q28: The University provides course offerings that meet your interest in Environmental issues. (Students only)</vt:lpstr>
      <vt:lpstr>Q29: You find courses in your major that meet your Environmental interests</vt:lpstr>
      <vt:lpstr>Q30: How likely are you to take an Environmental Studies course outside of your major?</vt:lpstr>
      <vt:lpstr>Q31: To what degree do you agree with the following statement: "I would you like more environmentally specific majors and minor options at UWL."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JCES Sustainability Survey </dc:title>
  <dc:creator>Andrew Ericson</dc:creator>
  <cp:lastModifiedBy>Andrew Ericson</cp:lastModifiedBy>
  <cp:revision>12</cp:revision>
  <dcterms:created xsi:type="dcterms:W3CDTF">2022-04-10T03:15:46Z</dcterms:created>
  <dcterms:modified xsi:type="dcterms:W3CDTF">2022-04-18T20:53:19Z</dcterms:modified>
</cp:coreProperties>
</file>