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 id="2147483744" r:id="rId5"/>
    <p:sldMasterId id="2147483756" r:id="rId6"/>
    <p:sldMasterId id="2147483660" r:id="rId7"/>
    <p:sldMasterId id="2147483672" r:id="rId8"/>
    <p:sldMasterId id="2147483684" r:id="rId9"/>
  </p:sldMasterIdLst>
  <p:sldIdLst>
    <p:sldId id="256" r:id="rId10"/>
    <p:sldId id="257" r:id="rId11"/>
    <p:sldId id="258" r:id="rId12"/>
    <p:sldId id="260" r:id="rId13"/>
    <p:sldId id="280" r:id="rId14"/>
    <p:sldId id="265" r:id="rId15"/>
    <p:sldId id="267" r:id="rId16"/>
    <p:sldId id="263" r:id="rId17"/>
    <p:sldId id="281" r:id="rId18"/>
    <p:sldId id="264" r:id="rId19"/>
    <p:sldId id="288" r:id="rId20"/>
    <p:sldId id="287" r:id="rId21"/>
    <p:sldId id="282" r:id="rId22"/>
    <p:sldId id="266" r:id="rId23"/>
    <p:sldId id="268" r:id="rId24"/>
    <p:sldId id="269" r:id="rId25"/>
    <p:sldId id="283" r:id="rId26"/>
    <p:sldId id="270" r:id="rId27"/>
    <p:sldId id="271" r:id="rId28"/>
    <p:sldId id="273" r:id="rId29"/>
    <p:sldId id="272" r:id="rId30"/>
    <p:sldId id="289" r:id="rId31"/>
    <p:sldId id="285" r:id="rId32"/>
    <p:sldId id="286" r:id="rId33"/>
    <p:sldId id="284" r:id="rId34"/>
    <p:sldId id="276" r:id="rId35"/>
    <p:sldId id="275" r:id="rId36"/>
    <p:sldId id="274" r:id="rId37"/>
    <p:sldId id="27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617" autoAdjust="0"/>
    <p:restoredTop sz="94660"/>
  </p:normalViewPr>
  <p:slideViewPr>
    <p:cSldViewPr>
      <p:cViewPr varScale="1">
        <p:scale>
          <a:sx n="107" d="100"/>
          <a:sy n="107" d="100"/>
        </p:scale>
        <p:origin x="-101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CBD48D-30AA-44A4-95BA-7A2B0B47222A}" type="doc">
      <dgm:prSet loTypeId="urn:microsoft.com/office/officeart/2005/8/layout/chevron1" loCatId="process" qsTypeId="urn:microsoft.com/office/officeart/2005/8/quickstyle/simple3" qsCatId="simple" csTypeId="urn:microsoft.com/office/officeart/2005/8/colors/accent1_2" csCatId="accent1" phldr="1"/>
      <dgm:spPr/>
      <dgm:t>
        <a:bodyPr/>
        <a:lstStyle/>
        <a:p>
          <a:endParaRPr lang="en-US"/>
        </a:p>
      </dgm:t>
    </dgm:pt>
    <dgm:pt modelId="{68ADA0CE-90AB-42EC-AF68-9C49A21A2907}">
      <dgm:prSet phldrT="[Text]"/>
      <dgm:spPr/>
      <dgm:t>
        <a:bodyPr/>
        <a:lstStyle/>
        <a:p>
          <a:r>
            <a:rPr lang="en-US" dirty="0" smtClean="0"/>
            <a:t>Idea</a:t>
          </a:r>
        </a:p>
      </dgm:t>
    </dgm:pt>
    <dgm:pt modelId="{D647D705-23FC-4BDD-A643-0B234A7A5473}" type="parTrans" cxnId="{EE0E4F4B-A292-4F82-A660-557BBD8E3BBD}">
      <dgm:prSet/>
      <dgm:spPr/>
      <dgm:t>
        <a:bodyPr/>
        <a:lstStyle/>
        <a:p>
          <a:endParaRPr lang="en-US"/>
        </a:p>
      </dgm:t>
    </dgm:pt>
    <dgm:pt modelId="{05609FA0-CB69-41DC-92EC-47265FB803AD}" type="sibTrans" cxnId="{EE0E4F4B-A292-4F82-A660-557BBD8E3BBD}">
      <dgm:prSet/>
      <dgm:spPr/>
      <dgm:t>
        <a:bodyPr/>
        <a:lstStyle/>
        <a:p>
          <a:endParaRPr lang="en-US"/>
        </a:p>
      </dgm:t>
    </dgm:pt>
    <dgm:pt modelId="{754A3D17-C7E3-478F-BEE9-4DDD2D77E7AC}">
      <dgm:prSet phldrT="[Text]"/>
      <dgm:spPr/>
      <dgm:t>
        <a:bodyPr/>
        <a:lstStyle/>
        <a:p>
          <a:r>
            <a:rPr lang="en-US" dirty="0" smtClean="0"/>
            <a:t>Pilot</a:t>
          </a:r>
          <a:endParaRPr lang="en-US" dirty="0"/>
        </a:p>
      </dgm:t>
    </dgm:pt>
    <dgm:pt modelId="{FAC9FB73-A3BE-46C2-A6FC-4D8DC097433D}" type="parTrans" cxnId="{5B1D738E-9573-4082-9907-38132DED13AA}">
      <dgm:prSet/>
      <dgm:spPr/>
      <dgm:t>
        <a:bodyPr/>
        <a:lstStyle/>
        <a:p>
          <a:endParaRPr lang="en-US"/>
        </a:p>
      </dgm:t>
    </dgm:pt>
    <dgm:pt modelId="{E29D8CFE-FEA9-4921-AD2C-E35C2DF58F2D}" type="sibTrans" cxnId="{5B1D738E-9573-4082-9907-38132DED13AA}">
      <dgm:prSet/>
      <dgm:spPr/>
      <dgm:t>
        <a:bodyPr/>
        <a:lstStyle/>
        <a:p>
          <a:endParaRPr lang="en-US"/>
        </a:p>
      </dgm:t>
    </dgm:pt>
    <dgm:pt modelId="{A5B0E834-D2A1-43DF-816D-C609832FDA5F}">
      <dgm:prSet phldrT="[Text]"/>
      <dgm:spPr/>
      <dgm:t>
        <a:bodyPr/>
        <a:lstStyle/>
        <a:p>
          <a:r>
            <a:rPr lang="en-US" dirty="0" smtClean="0"/>
            <a:t>Bookshelf</a:t>
          </a:r>
          <a:endParaRPr lang="en-US" dirty="0"/>
        </a:p>
      </dgm:t>
    </dgm:pt>
    <dgm:pt modelId="{06C8BCA5-34A9-4447-8F67-95A7B35808AD}" type="parTrans" cxnId="{3DF0EFDD-E603-47ED-AE05-B356918C43B2}">
      <dgm:prSet/>
      <dgm:spPr/>
      <dgm:t>
        <a:bodyPr/>
        <a:lstStyle/>
        <a:p>
          <a:endParaRPr lang="en-US"/>
        </a:p>
      </dgm:t>
    </dgm:pt>
    <dgm:pt modelId="{B5D40012-CE4F-4055-884B-179C1F2DFEB7}" type="sibTrans" cxnId="{3DF0EFDD-E603-47ED-AE05-B356918C43B2}">
      <dgm:prSet/>
      <dgm:spPr/>
      <dgm:t>
        <a:bodyPr/>
        <a:lstStyle/>
        <a:p>
          <a:endParaRPr lang="en-US"/>
        </a:p>
      </dgm:t>
    </dgm:pt>
    <dgm:pt modelId="{E1346C1A-2F13-4E2E-A9EC-B41364E0C059}">
      <dgm:prSet phldrT="[Text]"/>
      <dgm:spPr/>
      <dgm:t>
        <a:bodyPr/>
        <a:lstStyle/>
        <a:p>
          <a:r>
            <a:rPr lang="en-US" dirty="0" smtClean="0"/>
            <a:t>Sudden Cardiac Arrest</a:t>
          </a:r>
          <a:endParaRPr lang="en-US" dirty="0"/>
        </a:p>
      </dgm:t>
    </dgm:pt>
    <dgm:pt modelId="{410FFCC4-E37A-4420-8ACC-ED42C4122483}" type="parTrans" cxnId="{3C3F0CB8-2AB1-4E21-9058-9B61D3F56F55}">
      <dgm:prSet/>
      <dgm:spPr/>
      <dgm:t>
        <a:bodyPr/>
        <a:lstStyle/>
        <a:p>
          <a:endParaRPr lang="en-US"/>
        </a:p>
      </dgm:t>
    </dgm:pt>
    <dgm:pt modelId="{DE418164-08FF-4FE9-BA96-786E25FEEB9E}" type="sibTrans" cxnId="{3C3F0CB8-2AB1-4E21-9058-9B61D3F56F55}">
      <dgm:prSet/>
      <dgm:spPr/>
      <dgm:t>
        <a:bodyPr/>
        <a:lstStyle/>
        <a:p>
          <a:endParaRPr lang="en-US"/>
        </a:p>
      </dgm:t>
    </dgm:pt>
    <dgm:pt modelId="{8F6F732F-8E11-4950-9098-7327647519FC}">
      <dgm:prSet phldrT="[Text]"/>
      <dgm:spPr/>
      <dgm:t>
        <a:bodyPr/>
        <a:lstStyle/>
        <a:p>
          <a:r>
            <a:rPr lang="en-US" dirty="0" smtClean="0"/>
            <a:t>ERT</a:t>
          </a:r>
          <a:endParaRPr lang="en-US" dirty="0"/>
        </a:p>
      </dgm:t>
    </dgm:pt>
    <dgm:pt modelId="{291753F4-3CCC-451C-95D2-0AE2C9B90642}" type="parTrans" cxnId="{56A035F9-C1D4-4B7F-BEEC-66FFD7CC0CCA}">
      <dgm:prSet/>
      <dgm:spPr/>
      <dgm:t>
        <a:bodyPr/>
        <a:lstStyle/>
        <a:p>
          <a:endParaRPr lang="en-US"/>
        </a:p>
      </dgm:t>
    </dgm:pt>
    <dgm:pt modelId="{5C35988B-946B-4354-B78C-7E08BD9B44D8}" type="sibTrans" cxnId="{56A035F9-C1D4-4B7F-BEEC-66FFD7CC0CCA}">
      <dgm:prSet/>
      <dgm:spPr/>
      <dgm:t>
        <a:bodyPr/>
        <a:lstStyle/>
        <a:p>
          <a:endParaRPr lang="en-US"/>
        </a:p>
      </dgm:t>
    </dgm:pt>
    <dgm:pt modelId="{60F8309A-F461-4146-8BFA-EE2C7CCFE085}" type="pres">
      <dgm:prSet presAssocID="{C5CBD48D-30AA-44A4-95BA-7A2B0B47222A}" presName="Name0" presStyleCnt="0">
        <dgm:presLayoutVars>
          <dgm:dir/>
          <dgm:animLvl val="lvl"/>
          <dgm:resizeHandles val="exact"/>
        </dgm:presLayoutVars>
      </dgm:prSet>
      <dgm:spPr/>
      <dgm:t>
        <a:bodyPr/>
        <a:lstStyle/>
        <a:p>
          <a:endParaRPr lang="en-US"/>
        </a:p>
      </dgm:t>
    </dgm:pt>
    <dgm:pt modelId="{4F9EC18C-B31D-4239-994A-EAB11664C73E}" type="pres">
      <dgm:prSet presAssocID="{68ADA0CE-90AB-42EC-AF68-9C49A21A2907}" presName="parTxOnly" presStyleLbl="node1" presStyleIdx="0" presStyleCnt="5">
        <dgm:presLayoutVars>
          <dgm:chMax val="0"/>
          <dgm:chPref val="0"/>
          <dgm:bulletEnabled val="1"/>
        </dgm:presLayoutVars>
      </dgm:prSet>
      <dgm:spPr/>
      <dgm:t>
        <a:bodyPr/>
        <a:lstStyle/>
        <a:p>
          <a:endParaRPr lang="en-US"/>
        </a:p>
      </dgm:t>
    </dgm:pt>
    <dgm:pt modelId="{43404595-1E0C-4E7B-87D4-8589C2E5F6EE}" type="pres">
      <dgm:prSet presAssocID="{05609FA0-CB69-41DC-92EC-47265FB803AD}" presName="parTxOnlySpace" presStyleCnt="0"/>
      <dgm:spPr/>
    </dgm:pt>
    <dgm:pt modelId="{EB274F30-F780-4294-96CF-FC697A681589}" type="pres">
      <dgm:prSet presAssocID="{754A3D17-C7E3-478F-BEE9-4DDD2D77E7AC}" presName="parTxOnly" presStyleLbl="node1" presStyleIdx="1" presStyleCnt="5">
        <dgm:presLayoutVars>
          <dgm:chMax val="0"/>
          <dgm:chPref val="0"/>
          <dgm:bulletEnabled val="1"/>
        </dgm:presLayoutVars>
      </dgm:prSet>
      <dgm:spPr/>
      <dgm:t>
        <a:bodyPr/>
        <a:lstStyle/>
        <a:p>
          <a:endParaRPr lang="en-US"/>
        </a:p>
      </dgm:t>
    </dgm:pt>
    <dgm:pt modelId="{394C6A85-5099-43A1-819A-EADDCDB3503E}" type="pres">
      <dgm:prSet presAssocID="{E29D8CFE-FEA9-4921-AD2C-E35C2DF58F2D}" presName="parTxOnlySpace" presStyleCnt="0"/>
      <dgm:spPr/>
    </dgm:pt>
    <dgm:pt modelId="{2502B2E7-EBF0-4CD8-B8CE-000FE4237AF2}" type="pres">
      <dgm:prSet presAssocID="{A5B0E834-D2A1-43DF-816D-C609832FDA5F}" presName="parTxOnly" presStyleLbl="node1" presStyleIdx="2" presStyleCnt="5">
        <dgm:presLayoutVars>
          <dgm:chMax val="0"/>
          <dgm:chPref val="0"/>
          <dgm:bulletEnabled val="1"/>
        </dgm:presLayoutVars>
      </dgm:prSet>
      <dgm:spPr/>
      <dgm:t>
        <a:bodyPr/>
        <a:lstStyle/>
        <a:p>
          <a:endParaRPr lang="en-US"/>
        </a:p>
      </dgm:t>
    </dgm:pt>
    <dgm:pt modelId="{CE5F3124-BEAC-4BDB-B6F2-78C8982B058D}" type="pres">
      <dgm:prSet presAssocID="{B5D40012-CE4F-4055-884B-179C1F2DFEB7}" presName="parTxOnlySpace" presStyleCnt="0"/>
      <dgm:spPr/>
    </dgm:pt>
    <dgm:pt modelId="{1907C4D9-1E4D-431A-864F-4F5DFEE70C93}" type="pres">
      <dgm:prSet presAssocID="{E1346C1A-2F13-4E2E-A9EC-B41364E0C059}" presName="parTxOnly" presStyleLbl="node1" presStyleIdx="3" presStyleCnt="5">
        <dgm:presLayoutVars>
          <dgm:chMax val="0"/>
          <dgm:chPref val="0"/>
          <dgm:bulletEnabled val="1"/>
        </dgm:presLayoutVars>
      </dgm:prSet>
      <dgm:spPr/>
      <dgm:t>
        <a:bodyPr/>
        <a:lstStyle/>
        <a:p>
          <a:endParaRPr lang="en-US"/>
        </a:p>
      </dgm:t>
    </dgm:pt>
    <dgm:pt modelId="{7592C2A3-3326-43DC-A51C-A71532885DDC}" type="pres">
      <dgm:prSet presAssocID="{DE418164-08FF-4FE9-BA96-786E25FEEB9E}" presName="parTxOnlySpace" presStyleCnt="0"/>
      <dgm:spPr/>
    </dgm:pt>
    <dgm:pt modelId="{D3639A70-7603-4465-86F6-2459DF8A5D3B}" type="pres">
      <dgm:prSet presAssocID="{8F6F732F-8E11-4950-9098-7327647519FC}" presName="parTxOnly" presStyleLbl="node1" presStyleIdx="4" presStyleCnt="5">
        <dgm:presLayoutVars>
          <dgm:chMax val="0"/>
          <dgm:chPref val="0"/>
          <dgm:bulletEnabled val="1"/>
        </dgm:presLayoutVars>
      </dgm:prSet>
      <dgm:spPr/>
      <dgm:t>
        <a:bodyPr/>
        <a:lstStyle/>
        <a:p>
          <a:endParaRPr lang="en-US"/>
        </a:p>
      </dgm:t>
    </dgm:pt>
  </dgm:ptLst>
  <dgm:cxnLst>
    <dgm:cxn modelId="{3DF0EFDD-E603-47ED-AE05-B356918C43B2}" srcId="{C5CBD48D-30AA-44A4-95BA-7A2B0B47222A}" destId="{A5B0E834-D2A1-43DF-816D-C609832FDA5F}" srcOrd="2" destOrd="0" parTransId="{06C8BCA5-34A9-4447-8F67-95A7B35808AD}" sibTransId="{B5D40012-CE4F-4055-884B-179C1F2DFEB7}"/>
    <dgm:cxn modelId="{EE0E4F4B-A292-4F82-A660-557BBD8E3BBD}" srcId="{C5CBD48D-30AA-44A4-95BA-7A2B0B47222A}" destId="{68ADA0CE-90AB-42EC-AF68-9C49A21A2907}" srcOrd="0" destOrd="0" parTransId="{D647D705-23FC-4BDD-A643-0B234A7A5473}" sibTransId="{05609FA0-CB69-41DC-92EC-47265FB803AD}"/>
    <dgm:cxn modelId="{C788A6B6-859A-484B-B2EB-FA1AA26CD2D9}" type="presOf" srcId="{8F6F732F-8E11-4950-9098-7327647519FC}" destId="{D3639A70-7603-4465-86F6-2459DF8A5D3B}" srcOrd="0" destOrd="0" presId="urn:microsoft.com/office/officeart/2005/8/layout/chevron1"/>
    <dgm:cxn modelId="{016030F4-4EB1-474D-ADEC-CC85318AA1D9}" type="presOf" srcId="{754A3D17-C7E3-478F-BEE9-4DDD2D77E7AC}" destId="{EB274F30-F780-4294-96CF-FC697A681589}" srcOrd="0" destOrd="0" presId="urn:microsoft.com/office/officeart/2005/8/layout/chevron1"/>
    <dgm:cxn modelId="{56A035F9-C1D4-4B7F-BEEC-66FFD7CC0CCA}" srcId="{C5CBD48D-30AA-44A4-95BA-7A2B0B47222A}" destId="{8F6F732F-8E11-4950-9098-7327647519FC}" srcOrd="4" destOrd="0" parTransId="{291753F4-3CCC-451C-95D2-0AE2C9B90642}" sibTransId="{5C35988B-946B-4354-B78C-7E08BD9B44D8}"/>
    <dgm:cxn modelId="{FC5B6B79-C8E4-48A1-9A92-261D18D5CD9A}" type="presOf" srcId="{E1346C1A-2F13-4E2E-A9EC-B41364E0C059}" destId="{1907C4D9-1E4D-431A-864F-4F5DFEE70C93}" srcOrd="0" destOrd="0" presId="urn:microsoft.com/office/officeart/2005/8/layout/chevron1"/>
    <dgm:cxn modelId="{3C3F0CB8-2AB1-4E21-9058-9B61D3F56F55}" srcId="{C5CBD48D-30AA-44A4-95BA-7A2B0B47222A}" destId="{E1346C1A-2F13-4E2E-A9EC-B41364E0C059}" srcOrd="3" destOrd="0" parTransId="{410FFCC4-E37A-4420-8ACC-ED42C4122483}" sibTransId="{DE418164-08FF-4FE9-BA96-786E25FEEB9E}"/>
    <dgm:cxn modelId="{5B1D738E-9573-4082-9907-38132DED13AA}" srcId="{C5CBD48D-30AA-44A4-95BA-7A2B0B47222A}" destId="{754A3D17-C7E3-478F-BEE9-4DDD2D77E7AC}" srcOrd="1" destOrd="0" parTransId="{FAC9FB73-A3BE-46C2-A6FC-4D8DC097433D}" sibTransId="{E29D8CFE-FEA9-4921-AD2C-E35C2DF58F2D}"/>
    <dgm:cxn modelId="{C4D3C828-0639-4BF5-AF57-DA36B64BB976}" type="presOf" srcId="{A5B0E834-D2A1-43DF-816D-C609832FDA5F}" destId="{2502B2E7-EBF0-4CD8-B8CE-000FE4237AF2}" srcOrd="0" destOrd="0" presId="urn:microsoft.com/office/officeart/2005/8/layout/chevron1"/>
    <dgm:cxn modelId="{087D9445-D27F-4768-9639-8210CC2A253D}" type="presOf" srcId="{C5CBD48D-30AA-44A4-95BA-7A2B0B47222A}" destId="{60F8309A-F461-4146-8BFA-EE2C7CCFE085}" srcOrd="0" destOrd="0" presId="urn:microsoft.com/office/officeart/2005/8/layout/chevron1"/>
    <dgm:cxn modelId="{53504864-BC3C-41E8-83F6-67E626504874}" type="presOf" srcId="{68ADA0CE-90AB-42EC-AF68-9C49A21A2907}" destId="{4F9EC18C-B31D-4239-994A-EAB11664C73E}" srcOrd="0" destOrd="0" presId="urn:microsoft.com/office/officeart/2005/8/layout/chevron1"/>
    <dgm:cxn modelId="{314F5273-0772-43A3-B3CC-A8249AD52932}" type="presParOf" srcId="{60F8309A-F461-4146-8BFA-EE2C7CCFE085}" destId="{4F9EC18C-B31D-4239-994A-EAB11664C73E}" srcOrd="0" destOrd="0" presId="urn:microsoft.com/office/officeart/2005/8/layout/chevron1"/>
    <dgm:cxn modelId="{17CDE30D-7012-4BB3-B599-92F5A1699834}" type="presParOf" srcId="{60F8309A-F461-4146-8BFA-EE2C7CCFE085}" destId="{43404595-1E0C-4E7B-87D4-8589C2E5F6EE}" srcOrd="1" destOrd="0" presId="urn:microsoft.com/office/officeart/2005/8/layout/chevron1"/>
    <dgm:cxn modelId="{DAD9E8E9-E08F-4366-A67C-17D8C84F2984}" type="presParOf" srcId="{60F8309A-F461-4146-8BFA-EE2C7CCFE085}" destId="{EB274F30-F780-4294-96CF-FC697A681589}" srcOrd="2" destOrd="0" presId="urn:microsoft.com/office/officeart/2005/8/layout/chevron1"/>
    <dgm:cxn modelId="{62ACF36E-9366-462C-B7DA-2B052BDA933E}" type="presParOf" srcId="{60F8309A-F461-4146-8BFA-EE2C7CCFE085}" destId="{394C6A85-5099-43A1-819A-EADDCDB3503E}" srcOrd="3" destOrd="0" presId="urn:microsoft.com/office/officeart/2005/8/layout/chevron1"/>
    <dgm:cxn modelId="{C72CE6B7-AB5A-49A7-B4F2-83F5ED1D6B00}" type="presParOf" srcId="{60F8309A-F461-4146-8BFA-EE2C7CCFE085}" destId="{2502B2E7-EBF0-4CD8-B8CE-000FE4237AF2}" srcOrd="4" destOrd="0" presId="urn:microsoft.com/office/officeart/2005/8/layout/chevron1"/>
    <dgm:cxn modelId="{8AB08CEE-1850-4B5F-9A6A-DBDAF593A821}" type="presParOf" srcId="{60F8309A-F461-4146-8BFA-EE2C7CCFE085}" destId="{CE5F3124-BEAC-4BDB-B6F2-78C8982B058D}" srcOrd="5" destOrd="0" presId="urn:microsoft.com/office/officeart/2005/8/layout/chevron1"/>
    <dgm:cxn modelId="{5032AC93-CA8F-4234-8F86-90985C1AA25D}" type="presParOf" srcId="{60F8309A-F461-4146-8BFA-EE2C7CCFE085}" destId="{1907C4D9-1E4D-431A-864F-4F5DFEE70C93}" srcOrd="6" destOrd="0" presId="urn:microsoft.com/office/officeart/2005/8/layout/chevron1"/>
    <dgm:cxn modelId="{E19EC79E-84AA-4CCC-B064-D45A12938797}" type="presParOf" srcId="{60F8309A-F461-4146-8BFA-EE2C7CCFE085}" destId="{7592C2A3-3326-43DC-A51C-A71532885DDC}" srcOrd="7" destOrd="0" presId="urn:microsoft.com/office/officeart/2005/8/layout/chevron1"/>
    <dgm:cxn modelId="{6471240E-353C-472E-A753-2CA8AE3F881D}" type="presParOf" srcId="{60F8309A-F461-4146-8BFA-EE2C7CCFE085}" destId="{D3639A70-7603-4465-86F6-2459DF8A5D3B}"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EC18C-B31D-4239-994A-EAB11664C73E}">
      <dsp:nvSpPr>
        <dsp:cNvPr id="0" name=""/>
        <dsp:cNvSpPr/>
      </dsp:nvSpPr>
      <dsp:spPr>
        <a:xfrm>
          <a:off x="2064" y="1461231"/>
          <a:ext cx="1837841" cy="735136"/>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Idea</a:t>
          </a:r>
        </a:p>
      </dsp:txBody>
      <dsp:txXfrm>
        <a:off x="369632" y="1461231"/>
        <a:ext cx="1102705" cy="735136"/>
      </dsp:txXfrm>
    </dsp:sp>
    <dsp:sp modelId="{EB274F30-F780-4294-96CF-FC697A681589}">
      <dsp:nvSpPr>
        <dsp:cNvPr id="0" name=""/>
        <dsp:cNvSpPr/>
      </dsp:nvSpPr>
      <dsp:spPr>
        <a:xfrm>
          <a:off x="1656122" y="1461231"/>
          <a:ext cx="1837841" cy="735136"/>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Pilot</a:t>
          </a:r>
          <a:endParaRPr lang="en-US" sz="1600" kern="1200" dirty="0"/>
        </a:p>
      </dsp:txBody>
      <dsp:txXfrm>
        <a:off x="2023690" y="1461231"/>
        <a:ext cx="1102705" cy="735136"/>
      </dsp:txXfrm>
    </dsp:sp>
    <dsp:sp modelId="{2502B2E7-EBF0-4CD8-B8CE-000FE4237AF2}">
      <dsp:nvSpPr>
        <dsp:cNvPr id="0" name=""/>
        <dsp:cNvSpPr/>
      </dsp:nvSpPr>
      <dsp:spPr>
        <a:xfrm>
          <a:off x="3310179" y="1461231"/>
          <a:ext cx="1837841" cy="735136"/>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Bookshelf</a:t>
          </a:r>
          <a:endParaRPr lang="en-US" sz="1600" kern="1200" dirty="0"/>
        </a:p>
      </dsp:txBody>
      <dsp:txXfrm>
        <a:off x="3677747" y="1461231"/>
        <a:ext cx="1102705" cy="735136"/>
      </dsp:txXfrm>
    </dsp:sp>
    <dsp:sp modelId="{1907C4D9-1E4D-431A-864F-4F5DFEE70C93}">
      <dsp:nvSpPr>
        <dsp:cNvPr id="0" name=""/>
        <dsp:cNvSpPr/>
      </dsp:nvSpPr>
      <dsp:spPr>
        <a:xfrm>
          <a:off x="4964236" y="1461231"/>
          <a:ext cx="1837841" cy="735136"/>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Sudden Cardiac Arrest</a:t>
          </a:r>
          <a:endParaRPr lang="en-US" sz="1600" kern="1200" dirty="0"/>
        </a:p>
      </dsp:txBody>
      <dsp:txXfrm>
        <a:off x="5331804" y="1461231"/>
        <a:ext cx="1102705" cy="735136"/>
      </dsp:txXfrm>
    </dsp:sp>
    <dsp:sp modelId="{D3639A70-7603-4465-86F6-2459DF8A5D3B}">
      <dsp:nvSpPr>
        <dsp:cNvPr id="0" name=""/>
        <dsp:cNvSpPr/>
      </dsp:nvSpPr>
      <dsp:spPr>
        <a:xfrm>
          <a:off x="6618293" y="1461231"/>
          <a:ext cx="1837841" cy="735136"/>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ERT</a:t>
          </a:r>
          <a:endParaRPr lang="en-US" sz="1600" kern="1200" dirty="0"/>
        </a:p>
      </dsp:txBody>
      <dsp:txXfrm>
        <a:off x="6985861" y="1461231"/>
        <a:ext cx="1102705" cy="7351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5E22E8-6348-405E-8BF3-1F9BC4C54AD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5E22E8-6348-405E-8BF3-1F9BC4C54AD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5E22E8-6348-405E-8BF3-1F9BC4C54AD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12448A-5ECA-42AD-AE92-66CEF67CC69F}"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2448A-5ECA-42AD-AE92-66CEF67CC69F}"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12448A-5ECA-42AD-AE92-66CEF67CC69F}"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12448A-5ECA-42AD-AE92-66CEF67CC69F}"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12448A-5ECA-42AD-AE92-66CEF67CC69F}" type="datetimeFigureOut">
              <a:rPr lang="en-US" smtClean="0"/>
              <a:pPr/>
              <a:t>3/22/2012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12448A-5ECA-42AD-AE92-66CEF67CC69F}" type="datetimeFigureOut">
              <a:rPr lang="en-US" smtClean="0"/>
              <a:pPr/>
              <a:t>3/22/2012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2448A-5ECA-42AD-AE92-66CEF67CC69F}" type="datetimeFigureOut">
              <a:rPr lang="en-US" smtClean="0"/>
              <a:pPr/>
              <a:t>3/22/2012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2448A-5ECA-42AD-AE92-66CEF67CC69F}"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5E22E8-6348-405E-8BF3-1F9BC4C54AD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2448A-5ECA-42AD-AE92-66CEF67CC69F}"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2448A-5ECA-42AD-AE92-66CEF67CC69F}"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2448A-5ECA-42AD-AE92-66CEF67CC69F}"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788E5-5F77-4B8F-B2A3-9C08E7C010B2}"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1CF6D3-94C3-41FD-BAFC-28FBC4E3DBA9}"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CF6D3-94C3-41FD-BAFC-28FBC4E3DBA9}"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1CF6D3-94C3-41FD-BAFC-28FBC4E3DBA9}"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1CF6D3-94C3-41FD-BAFC-28FBC4E3DBA9}"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1CF6D3-94C3-41FD-BAFC-28FBC4E3DBA9}" type="datetimeFigureOut">
              <a:rPr lang="en-US" smtClean="0"/>
              <a:pPr/>
              <a:t>3/22/2012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1CF6D3-94C3-41FD-BAFC-28FBC4E3DBA9}" type="datetimeFigureOut">
              <a:rPr lang="en-US" smtClean="0"/>
              <a:pPr/>
              <a:t>3/22/2012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CF6D3-94C3-41FD-BAFC-28FBC4E3DBA9}" type="datetimeFigureOut">
              <a:rPr lang="en-US" smtClean="0"/>
              <a:pPr/>
              <a:t>3/22/2012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5E22E8-6348-405E-8BF3-1F9BC4C54AD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CF6D3-94C3-41FD-BAFC-28FBC4E3DBA9}"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CF6D3-94C3-41FD-BAFC-28FBC4E3DBA9}"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CF6D3-94C3-41FD-BAFC-28FBC4E3DBA9}"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CF6D3-94C3-41FD-BAFC-28FBC4E3DBA9}"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9BC8C-F8A4-49C5-8178-62BB3FC922B8}"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4E3A15-28D7-497B-8CDA-69321A6F2D7B}"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4E3A15-28D7-497B-8CDA-69321A6F2D7B}"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4E3A15-28D7-497B-8CDA-69321A6F2D7B}"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4E3A15-28D7-497B-8CDA-69321A6F2D7B}"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4E3A15-28D7-497B-8CDA-69321A6F2D7B}" type="datetimeFigureOut">
              <a:rPr lang="en-US" smtClean="0"/>
              <a:pPr/>
              <a:t>3/22/2012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4E3A15-28D7-497B-8CDA-69321A6F2D7B}" type="datetimeFigureOut">
              <a:rPr lang="en-US" smtClean="0"/>
              <a:pPr/>
              <a:t>3/22/2012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5E22E8-6348-405E-8BF3-1F9BC4C54AD3}"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E3A15-28D7-497B-8CDA-69321A6F2D7B}" type="datetimeFigureOut">
              <a:rPr lang="en-US" smtClean="0"/>
              <a:pPr/>
              <a:t>3/22/2012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4E3A15-28D7-497B-8CDA-69321A6F2D7B}"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4E3A15-28D7-497B-8CDA-69321A6F2D7B}"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4E3A15-28D7-497B-8CDA-69321A6F2D7B}"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4E3A15-28D7-497B-8CDA-69321A6F2D7B}"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4168-65C4-44D7-A657-01AB5C014C42}"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964FC5-FFE6-46CF-86E3-040E7CBD94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64FC5-FFE6-46CF-86E3-040E7CBD94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964FC5-FFE6-46CF-86E3-040E7CBD94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964FC5-FFE6-46CF-86E3-040E7CBD943D}"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964FC5-FFE6-46CF-86E3-040E7CBD943D}" type="datetimeFigureOut">
              <a:rPr lang="en-US" smtClean="0"/>
              <a:pPr/>
              <a:t>3/22/2012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5E22E8-6348-405E-8BF3-1F9BC4C54AD3}" type="datetimeFigureOut">
              <a:rPr lang="en-US" smtClean="0"/>
              <a:pPr/>
              <a:t>3/22/2012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964FC5-FFE6-46CF-86E3-040E7CBD943D}" type="datetimeFigureOut">
              <a:rPr lang="en-US" smtClean="0"/>
              <a:pPr/>
              <a:t>3/22/2012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64FC5-FFE6-46CF-86E3-040E7CBD943D}" type="datetimeFigureOut">
              <a:rPr lang="en-US" smtClean="0"/>
              <a:pPr/>
              <a:t>3/22/2012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964FC5-FFE6-46CF-86E3-040E7CBD943D}"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964FC5-FFE6-46CF-86E3-040E7CBD943D}"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64FC5-FFE6-46CF-86E3-040E7CBD94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64FC5-FFE6-46CF-86E3-040E7CBD94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C543A-46AC-49A0-B5A9-F77FD36A5A04}"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554021-1827-40C5-82E5-B16C7DA2E1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54021-1827-40C5-82E5-B16C7DA2E1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554021-1827-40C5-82E5-B16C7DA2E1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554021-1827-40C5-82E5-B16C7DA2E13D}"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5E22E8-6348-405E-8BF3-1F9BC4C54AD3}" type="datetimeFigureOut">
              <a:rPr lang="en-US" smtClean="0"/>
              <a:pPr/>
              <a:t>3/22/2012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554021-1827-40C5-82E5-B16C7DA2E13D}" type="datetimeFigureOut">
              <a:rPr lang="en-US" smtClean="0"/>
              <a:pPr/>
              <a:t>3/22/2012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554021-1827-40C5-82E5-B16C7DA2E13D}" type="datetimeFigureOut">
              <a:rPr lang="en-US" smtClean="0"/>
              <a:pPr/>
              <a:t>3/22/2012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54021-1827-40C5-82E5-B16C7DA2E13D}" type="datetimeFigureOut">
              <a:rPr lang="en-US" smtClean="0"/>
              <a:pPr/>
              <a:t>3/22/2012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54021-1827-40C5-82E5-B16C7DA2E13D}"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54021-1827-40C5-82E5-B16C7DA2E13D}"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54021-1827-40C5-82E5-B16C7DA2E1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54021-1827-40C5-82E5-B16C7DA2E13D}"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C7E7A-4270-4D01-82DF-68BBCD3FAF1C}"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77E936-D57B-4B3B-A092-28C2931A554C}"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7E936-D57B-4B3B-A092-28C2931A554C}"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77E936-D57B-4B3B-A092-28C2931A554C}"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E22E8-6348-405E-8BF3-1F9BC4C54AD3}" type="datetimeFigureOut">
              <a:rPr lang="en-US" smtClean="0"/>
              <a:pPr/>
              <a:t>3/22/2012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77E936-D57B-4B3B-A092-28C2931A554C}"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77E936-D57B-4B3B-A092-28C2931A554C}" type="datetimeFigureOut">
              <a:rPr lang="en-US" smtClean="0"/>
              <a:pPr/>
              <a:t>3/22/2012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77E936-D57B-4B3B-A092-28C2931A554C}" type="datetimeFigureOut">
              <a:rPr lang="en-US" smtClean="0"/>
              <a:pPr/>
              <a:t>3/22/2012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7E936-D57B-4B3B-A092-28C2931A554C}" type="datetimeFigureOut">
              <a:rPr lang="en-US" smtClean="0"/>
              <a:pPr/>
              <a:t>3/22/2012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7E936-D57B-4B3B-A092-28C2931A554C}"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7E936-D57B-4B3B-A092-28C2931A554C}"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7E936-D57B-4B3B-A092-28C2931A554C}"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7E936-D57B-4B3B-A092-28C2931A554C}"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AD2BF-AEC4-4122-A0AD-25C3A5917DD5}"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022D66-ADA6-4F42-8551-D6D3A88AB8C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22D66-ADA6-4F42-8551-D6D3A88AB8C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5E22E8-6348-405E-8BF3-1F9BC4C54AD3}"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022D66-ADA6-4F42-8551-D6D3A88AB8C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022D66-ADA6-4F42-8551-D6D3A88AB8C3}"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022D66-ADA6-4F42-8551-D6D3A88AB8C3}" type="datetimeFigureOut">
              <a:rPr lang="en-US" smtClean="0"/>
              <a:pPr/>
              <a:t>3/22/2012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022D66-ADA6-4F42-8551-D6D3A88AB8C3}" type="datetimeFigureOut">
              <a:rPr lang="en-US" smtClean="0"/>
              <a:pPr/>
              <a:t>3/22/2012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022D66-ADA6-4F42-8551-D6D3A88AB8C3}" type="datetimeFigureOut">
              <a:rPr lang="en-US" smtClean="0"/>
              <a:pPr/>
              <a:t>3/22/2012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022D66-ADA6-4F42-8551-D6D3A88AB8C3}"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022D66-ADA6-4F42-8551-D6D3A88AB8C3}"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22D66-ADA6-4F42-8551-D6D3A88AB8C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22D66-ADA6-4F42-8551-D6D3A88AB8C3}"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47D6C-948B-4FE8-96FF-336221506C0D}"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6E693D-A2A9-49B2-AF2D-E6A5B17AECC8}"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5E22E8-6348-405E-8BF3-1F9BC4C54AD3}"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4A258-5539-439F-94F4-76386791F09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6E693D-A2A9-49B2-AF2D-E6A5B17AECC8}"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E693D-A2A9-49B2-AF2D-E6A5B17AECC8}"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6E693D-A2A9-49B2-AF2D-E6A5B17AECC8}"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6E693D-A2A9-49B2-AF2D-E6A5B17AECC8}" type="datetimeFigureOut">
              <a:rPr lang="en-US" smtClean="0"/>
              <a:pPr/>
              <a:t>3/22/2012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6E693D-A2A9-49B2-AF2D-E6A5B17AECC8}" type="datetimeFigureOut">
              <a:rPr lang="en-US" smtClean="0"/>
              <a:pPr/>
              <a:t>3/22/2012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E693D-A2A9-49B2-AF2D-E6A5B17AECC8}" type="datetimeFigureOut">
              <a:rPr lang="en-US" smtClean="0"/>
              <a:pPr/>
              <a:t>3/22/2012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6E693D-A2A9-49B2-AF2D-E6A5B17AECC8}"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6E693D-A2A9-49B2-AF2D-E6A5B17AECC8}" type="datetimeFigureOut">
              <a:rPr lang="en-US" smtClean="0"/>
              <a:pPr/>
              <a:t>3/22/2012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6E693D-A2A9-49B2-AF2D-E6A5B17AECC8}"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6E693D-A2A9-49B2-AF2D-E6A5B17AECC8}" type="datetimeFigureOut">
              <a:rPr lang="en-US" smtClean="0"/>
              <a:pPr/>
              <a:t>3/22/2012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8E1E1-864F-4504-99F3-14E2FB97B43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E22E8-6348-405E-8BF3-1F9BC4C54AD3}" type="datetimeFigureOut">
              <a:rPr lang="en-US" smtClean="0"/>
              <a:pPr/>
              <a:t>3/22/2012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4A258-5539-439F-94F4-76386791F09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2448A-5ECA-42AD-AE92-66CEF67CC69F}" type="datetimeFigureOut">
              <a:rPr lang="en-US" smtClean="0"/>
              <a:pPr/>
              <a:t>3/22/2012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788E5-5F77-4B8F-B2A3-9C08E7C010B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CF6D3-94C3-41FD-BAFC-28FBC4E3DBA9}" type="datetimeFigureOut">
              <a:rPr lang="en-US" smtClean="0"/>
              <a:pPr/>
              <a:t>3/22/2012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9BC8C-F8A4-49C5-8178-62BB3FC922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E3A15-28D7-497B-8CDA-69321A6F2D7B}" type="datetimeFigureOut">
              <a:rPr lang="en-US" smtClean="0"/>
              <a:pPr/>
              <a:t>3/22/2012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4168-65C4-44D7-A657-01AB5C014C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64FC5-FFE6-46CF-86E3-040E7CBD943D}" type="datetimeFigureOut">
              <a:rPr lang="en-US" smtClean="0"/>
              <a:pPr/>
              <a:t>3/22/2012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C543A-46AC-49A0-B5A9-F77FD36A5A0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54021-1827-40C5-82E5-B16C7DA2E13D}" type="datetimeFigureOut">
              <a:rPr lang="en-US" smtClean="0"/>
              <a:pPr/>
              <a:t>3/22/2012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5C7E7A-4270-4D01-82DF-68BBCD3FAF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7E936-D57B-4B3B-A092-28C2931A554C}" type="datetimeFigureOut">
              <a:rPr lang="en-US" smtClean="0"/>
              <a:pPr/>
              <a:t>3/22/2012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AD2BF-AEC4-4122-A0AD-25C3A5917D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22D66-ADA6-4F42-8551-D6D3A88AB8C3}" type="datetimeFigureOut">
              <a:rPr lang="en-US" smtClean="0"/>
              <a:pPr/>
              <a:t>3/22/2012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47D6C-948B-4FE8-96FF-336221506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E693D-A2A9-49B2-AF2D-E6A5B17AECC8}" type="datetimeFigureOut">
              <a:rPr lang="en-US" smtClean="0"/>
              <a:pPr/>
              <a:t>3/22/2012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8E1E1-864F-4504-99F3-14E2FB97B4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hyperlink" Target="http://www.youtube.com/watch?v=NMIufgrtoCQ" TargetMode="External"/><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65225"/>
          </a:xfrm>
        </p:spPr>
        <p:txBody>
          <a:bodyPr/>
          <a:lstStyle/>
          <a:p>
            <a:r>
              <a:rPr lang="en-US" dirty="0" smtClean="0"/>
              <a:t>“911… What is Your Emergency?”</a:t>
            </a:r>
            <a:endParaRPr lang="en-US" dirty="0"/>
          </a:p>
        </p:txBody>
      </p:sp>
      <p:sp>
        <p:nvSpPr>
          <p:cNvPr id="3" name="Subtitle 2"/>
          <p:cNvSpPr>
            <a:spLocks noGrp="1"/>
          </p:cNvSpPr>
          <p:nvPr>
            <p:ph type="subTitle" idx="1"/>
          </p:nvPr>
        </p:nvSpPr>
        <p:spPr>
          <a:xfrm>
            <a:off x="304800" y="1981200"/>
            <a:ext cx="8534400" cy="3200400"/>
          </a:xfrm>
        </p:spPr>
        <p:txBody>
          <a:bodyPr>
            <a:normAutofit/>
          </a:bodyPr>
          <a:lstStyle/>
          <a:p>
            <a:r>
              <a:rPr lang="en-US" dirty="0" smtClean="0">
                <a:solidFill>
                  <a:schemeClr val="tx1"/>
                </a:solidFill>
              </a:rPr>
              <a:t>Create your own emergency response team!</a:t>
            </a:r>
          </a:p>
          <a:p>
            <a:endParaRPr lang="en-US" dirty="0" smtClean="0">
              <a:solidFill>
                <a:schemeClr val="bg1">
                  <a:lumMod val="50000"/>
                </a:schemeClr>
              </a:solidFill>
            </a:endParaRPr>
          </a:p>
          <a:p>
            <a:r>
              <a:rPr lang="en-US" sz="2400" dirty="0" smtClean="0">
                <a:solidFill>
                  <a:schemeClr val="bg1">
                    <a:lumMod val="50000"/>
                  </a:schemeClr>
                </a:solidFill>
              </a:rPr>
              <a:t>University of Wisconsin-La Crosse</a:t>
            </a:r>
          </a:p>
          <a:p>
            <a:r>
              <a:rPr lang="en-US" sz="2400" dirty="0" smtClean="0">
                <a:solidFill>
                  <a:schemeClr val="bg1">
                    <a:lumMod val="50000"/>
                  </a:schemeClr>
                </a:solidFill>
              </a:rPr>
              <a:t>University of New Hampshire</a:t>
            </a:r>
          </a:p>
          <a:p>
            <a:r>
              <a:rPr lang="en-US" sz="2400" dirty="0" smtClean="0">
                <a:solidFill>
                  <a:schemeClr val="bg1">
                    <a:lumMod val="50000"/>
                  </a:schemeClr>
                </a:solidFill>
              </a:rPr>
              <a:t>Western Carolina University</a:t>
            </a:r>
          </a:p>
          <a:p>
            <a:r>
              <a:rPr lang="en-US" sz="2400" dirty="0" smtClean="0">
                <a:solidFill>
                  <a:schemeClr val="bg1">
                    <a:lumMod val="50000"/>
                  </a:schemeClr>
                </a:solidFill>
              </a:rPr>
              <a:t>University of Florida</a:t>
            </a:r>
          </a:p>
          <a:p>
            <a:endParaRPr lang="en-US" dirty="0" smtClean="0">
              <a:solidFill>
                <a:schemeClr val="bg1">
                  <a:lumMod val="50000"/>
                </a:schemeClr>
              </a:solidFill>
            </a:endParaRPr>
          </a:p>
        </p:txBody>
      </p:sp>
      <p:pic>
        <p:nvPicPr>
          <p:cNvPr id="4" name="Louis CK 911 video #2.mp3">
            <a:hlinkClick r:id="" action="ppaction://media"/>
          </p:cNvPr>
          <p:cNvPicPr>
            <a:picLocks noChangeAspect="1"/>
          </p:cNvPicPr>
          <p:nvPr>
            <a:audioFile r:link="rId1"/>
            <p:extLst>
              <p:ext uri="{DAA4B4D4-6D71-4841-9C94-3DE7FCFB9230}">
                <p14:media xmlns:p14="http://schemas.microsoft.com/office/powerpoint/2010/main" r:embed="rId2">
                  <p14:trim st="1259.1408" end="48225.0932"/>
                </p14:media>
              </p:ext>
            </p:extLst>
          </p:nvPr>
        </p:nvPicPr>
        <p:blipFill>
          <a:blip r:embed="rId4"/>
          <a:stretch>
            <a:fillRect/>
          </a:stretch>
        </p:blipFill>
        <p:spPr>
          <a:xfrm>
            <a:off x="8229600" y="4724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What are your current procedures?</a:t>
            </a:r>
            <a:endParaRPr lang="en-US" dirty="0"/>
          </a:p>
        </p:txBody>
      </p:sp>
      <p:sp>
        <p:nvSpPr>
          <p:cNvPr id="9" name="Content Placeholder 8"/>
          <p:cNvSpPr>
            <a:spLocks noGrp="1"/>
          </p:cNvSpPr>
          <p:nvPr>
            <p:ph idx="1"/>
          </p:nvPr>
        </p:nvSpPr>
        <p:spPr>
          <a:xfrm>
            <a:off x="457200" y="1295400"/>
            <a:ext cx="8229600" cy="3962401"/>
          </a:xfrm>
        </p:spPr>
        <p:txBody>
          <a:bodyPr>
            <a:normAutofit lnSpcReduction="10000"/>
          </a:bodyPr>
          <a:lstStyle/>
          <a:p>
            <a:r>
              <a:rPr lang="en-US" dirty="0" smtClean="0"/>
              <a:t>Your demographics</a:t>
            </a:r>
          </a:p>
          <a:p>
            <a:r>
              <a:rPr lang="en-US" dirty="0" smtClean="0"/>
              <a:t>Emergency action plans</a:t>
            </a:r>
          </a:p>
          <a:p>
            <a:r>
              <a:rPr lang="en-US" dirty="0" smtClean="0"/>
              <a:t>Common practices</a:t>
            </a:r>
          </a:p>
          <a:p>
            <a:r>
              <a:rPr lang="en-US" dirty="0" smtClean="0"/>
              <a:t>Reports and documentation</a:t>
            </a:r>
          </a:p>
          <a:p>
            <a:r>
              <a:rPr lang="en-US" dirty="0" smtClean="0"/>
              <a:t>Equipment and supplies</a:t>
            </a:r>
          </a:p>
          <a:p>
            <a:r>
              <a:rPr lang="en-US" dirty="0" smtClean="0"/>
              <a:t>Certifications and training of staff</a:t>
            </a:r>
          </a:p>
          <a:p>
            <a:r>
              <a:rPr lang="en-US" dirty="0" smtClean="0"/>
              <a:t>Institutional coordination</a:t>
            </a:r>
          </a:p>
        </p:txBody>
      </p:sp>
    </p:spTree>
    <p:extLst>
      <p:ext uri="{BB962C8B-B14F-4D97-AF65-F5344CB8AC3E}">
        <p14:creationId xmlns:p14="http://schemas.microsoft.com/office/powerpoint/2010/main" val="3233136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UW-L Demographics</a:t>
            </a:r>
            <a:endParaRPr lang="en-US" dirty="0"/>
          </a:p>
        </p:txBody>
      </p:sp>
      <p:sp>
        <p:nvSpPr>
          <p:cNvPr id="3" name="Content Placeholder 2"/>
          <p:cNvSpPr>
            <a:spLocks noGrp="1"/>
          </p:cNvSpPr>
          <p:nvPr>
            <p:ph idx="1"/>
          </p:nvPr>
        </p:nvSpPr>
        <p:spPr>
          <a:xfrm>
            <a:off x="457200" y="1447800"/>
            <a:ext cx="8229600" cy="3810000"/>
          </a:xfrm>
        </p:spPr>
        <p:txBody>
          <a:bodyPr>
            <a:normAutofit fontScale="92500" lnSpcReduction="20000"/>
          </a:bodyPr>
          <a:lstStyle/>
          <a:p>
            <a:r>
              <a:rPr lang="en-US" dirty="0" smtClean="0"/>
              <a:t>Enrollment of 10,000 students</a:t>
            </a:r>
          </a:p>
          <a:p>
            <a:r>
              <a:rPr lang="en-US" dirty="0"/>
              <a:t>Recreational Eagle Center, Mitchell Hall, Sports Complex, and North Campus</a:t>
            </a:r>
          </a:p>
          <a:p>
            <a:r>
              <a:rPr lang="en-US" dirty="0" smtClean="0"/>
              <a:t>96% entered the facility at least once</a:t>
            </a:r>
          </a:p>
          <a:p>
            <a:r>
              <a:rPr lang="en-US" dirty="0" smtClean="0"/>
              <a:t>6 professional staff</a:t>
            </a:r>
          </a:p>
          <a:p>
            <a:r>
              <a:rPr lang="en-US" dirty="0" smtClean="0"/>
              <a:t>3 graduate assistants</a:t>
            </a:r>
          </a:p>
          <a:p>
            <a:r>
              <a:rPr lang="en-US" dirty="0" smtClean="0"/>
              <a:t>85 service staff</a:t>
            </a:r>
          </a:p>
          <a:p>
            <a:r>
              <a:rPr lang="en-US" dirty="0" smtClean="0"/>
              <a:t>165 additional student staff </a:t>
            </a:r>
          </a:p>
        </p:txBody>
      </p:sp>
    </p:spTree>
    <p:extLst>
      <p:ext uri="{BB962C8B-B14F-4D97-AF65-F5344CB8AC3E}">
        <p14:creationId xmlns:p14="http://schemas.microsoft.com/office/powerpoint/2010/main" val="1748868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UW-L Current Practices</a:t>
            </a:r>
            <a:endParaRPr lang="en-US" dirty="0"/>
          </a:p>
        </p:txBody>
      </p:sp>
      <p:sp>
        <p:nvSpPr>
          <p:cNvPr id="3" name="Content Placeholder 2"/>
          <p:cNvSpPr>
            <a:spLocks noGrp="1"/>
          </p:cNvSpPr>
          <p:nvPr>
            <p:ph idx="1"/>
          </p:nvPr>
        </p:nvSpPr>
        <p:spPr>
          <a:xfrm>
            <a:off x="457200" y="1371601"/>
            <a:ext cx="8229600" cy="3962400"/>
          </a:xfrm>
        </p:spPr>
        <p:txBody>
          <a:bodyPr>
            <a:normAutofit fontScale="92500" lnSpcReduction="20000"/>
          </a:bodyPr>
          <a:lstStyle/>
          <a:p>
            <a:r>
              <a:rPr lang="en-US" dirty="0" smtClean="0"/>
              <a:t>Injury </a:t>
            </a:r>
            <a:r>
              <a:rPr lang="en-US" dirty="0"/>
              <a:t>and incident reports</a:t>
            </a:r>
          </a:p>
          <a:p>
            <a:r>
              <a:rPr lang="en-US" dirty="0"/>
              <a:t>AED</a:t>
            </a:r>
          </a:p>
          <a:p>
            <a:r>
              <a:rPr lang="en-US" dirty="0" smtClean="0"/>
              <a:t>Portable first aid packs</a:t>
            </a:r>
          </a:p>
          <a:p>
            <a:r>
              <a:rPr lang="en-US" dirty="0"/>
              <a:t>Two-way radio and cell </a:t>
            </a:r>
            <a:r>
              <a:rPr lang="en-US" dirty="0" smtClean="0"/>
              <a:t>phones</a:t>
            </a:r>
          </a:p>
          <a:p>
            <a:r>
              <a:rPr lang="en-US" dirty="0"/>
              <a:t>Graduate certified athletic trainer</a:t>
            </a:r>
          </a:p>
          <a:p>
            <a:r>
              <a:rPr lang="en-US" dirty="0"/>
              <a:t>Undergraduate student athletic trainers</a:t>
            </a:r>
          </a:p>
          <a:p>
            <a:r>
              <a:rPr lang="en-US" dirty="0" smtClean="0"/>
              <a:t>All </a:t>
            </a:r>
            <a:r>
              <a:rPr lang="en-US" dirty="0"/>
              <a:t>service staff </a:t>
            </a:r>
            <a:r>
              <a:rPr lang="en-US" dirty="0" smtClean="0"/>
              <a:t>certified</a:t>
            </a:r>
            <a:endParaRPr lang="en-US" dirty="0"/>
          </a:p>
          <a:p>
            <a:r>
              <a:rPr lang="en-US" dirty="0" smtClean="0"/>
              <a:t>Relationship with University Police</a:t>
            </a:r>
          </a:p>
          <a:p>
            <a:endParaRPr lang="en-US" dirty="0"/>
          </a:p>
        </p:txBody>
      </p:sp>
    </p:spTree>
    <p:extLst>
      <p:ext uri="{BB962C8B-B14F-4D97-AF65-F5344CB8AC3E}">
        <p14:creationId xmlns:p14="http://schemas.microsoft.com/office/powerpoint/2010/main" val="2780680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28" t="10857" r="60473" b="7428"/>
          <a:stretch/>
        </p:blipFill>
        <p:spPr bwMode="auto">
          <a:xfrm>
            <a:off x="2667001" y="408372"/>
            <a:ext cx="3688404" cy="4773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180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Action Plans</a:t>
            </a:r>
            <a:endParaRPr lang="en-US" dirty="0"/>
          </a:p>
        </p:txBody>
      </p:sp>
      <p:sp>
        <p:nvSpPr>
          <p:cNvPr id="3" name="Content Placeholder 2"/>
          <p:cNvSpPr>
            <a:spLocks noGrp="1"/>
          </p:cNvSpPr>
          <p:nvPr>
            <p:ph idx="1"/>
          </p:nvPr>
        </p:nvSpPr>
        <p:spPr/>
        <p:txBody>
          <a:bodyPr/>
          <a:lstStyle/>
          <a:p>
            <a:r>
              <a:rPr lang="en-US" dirty="0" smtClean="0"/>
              <a:t>Definition:  a written </a:t>
            </a:r>
            <a:r>
              <a:rPr lang="en-US" dirty="0"/>
              <a:t>plan detailing procedures that facilitate and organize the actions taken during an emergency </a:t>
            </a:r>
            <a:r>
              <a:rPr lang="en-US" dirty="0" smtClean="0"/>
              <a:t>situation</a:t>
            </a:r>
          </a:p>
          <a:p>
            <a:pPr lvl="1"/>
            <a:r>
              <a:rPr lang="en-US" dirty="0" smtClean="0"/>
              <a:t>Medical emergencies</a:t>
            </a:r>
          </a:p>
          <a:p>
            <a:pPr lvl="1"/>
            <a:r>
              <a:rPr lang="en-US" dirty="0" smtClean="0"/>
              <a:t>Severe weather</a:t>
            </a:r>
          </a:p>
          <a:p>
            <a:pPr lvl="1"/>
            <a:r>
              <a:rPr lang="en-US" dirty="0"/>
              <a:t>C</a:t>
            </a:r>
            <a:r>
              <a:rPr lang="en-US" dirty="0" smtClean="0"/>
              <a:t>ampus threat</a:t>
            </a:r>
            <a:endParaRPr lang="en-US" dirty="0"/>
          </a:p>
        </p:txBody>
      </p:sp>
    </p:spTree>
    <p:extLst>
      <p:ext uri="{BB962C8B-B14F-4D97-AF65-F5344CB8AC3E}">
        <p14:creationId xmlns:p14="http://schemas.microsoft.com/office/powerpoint/2010/main" val="624072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9680"/>
          </a:xfrm>
        </p:spPr>
        <p:txBody>
          <a:bodyPr/>
          <a:lstStyle/>
          <a:p>
            <a:r>
              <a:rPr lang="en-US" dirty="0" smtClean="0"/>
              <a:t>Emergency Action Plans</a:t>
            </a:r>
            <a:endParaRPr lang="en-US" dirty="0"/>
          </a:p>
        </p:txBody>
      </p:sp>
      <p:sp>
        <p:nvSpPr>
          <p:cNvPr id="3" name="Content Placeholder 2"/>
          <p:cNvSpPr>
            <a:spLocks noGrp="1"/>
          </p:cNvSpPr>
          <p:nvPr>
            <p:ph idx="1"/>
          </p:nvPr>
        </p:nvSpPr>
        <p:spPr>
          <a:xfrm>
            <a:off x="381000" y="1228671"/>
            <a:ext cx="4191000" cy="4181529"/>
          </a:xfrm>
        </p:spPr>
        <p:txBody>
          <a:bodyPr>
            <a:normAutofit lnSpcReduction="10000"/>
          </a:bodyPr>
          <a:lstStyle/>
          <a:p>
            <a:r>
              <a:rPr lang="en-US" dirty="0" smtClean="0"/>
              <a:t>Bullets vs. Paragraph</a:t>
            </a:r>
          </a:p>
          <a:p>
            <a:r>
              <a:rPr lang="en-US" dirty="0"/>
              <a:t>Consistency</a:t>
            </a:r>
          </a:p>
          <a:p>
            <a:r>
              <a:rPr lang="en-US" dirty="0" smtClean="0"/>
              <a:t>Locations</a:t>
            </a:r>
          </a:p>
          <a:p>
            <a:pPr lvl="1"/>
            <a:r>
              <a:rPr lang="en-US" dirty="0" smtClean="0"/>
              <a:t>Indoor and Outdoor</a:t>
            </a:r>
          </a:p>
          <a:p>
            <a:pPr lvl="1"/>
            <a:r>
              <a:rPr lang="en-US" dirty="0" smtClean="0"/>
              <a:t>Staff Handbook</a:t>
            </a:r>
          </a:p>
          <a:p>
            <a:r>
              <a:rPr lang="en-US" dirty="0" smtClean="0"/>
              <a:t>Collaboration</a:t>
            </a:r>
          </a:p>
          <a:p>
            <a:pPr lvl="1"/>
            <a:r>
              <a:rPr lang="en-US" dirty="0" smtClean="0"/>
              <a:t>Risk Management</a:t>
            </a:r>
          </a:p>
          <a:p>
            <a:pPr lvl="1"/>
            <a:r>
              <a:rPr lang="en-US" dirty="0" smtClean="0"/>
              <a:t>University Police</a:t>
            </a:r>
          </a:p>
          <a:p>
            <a:pPr lvl="1"/>
            <a:endParaRPr lang="en-US" dirty="0" smtClean="0"/>
          </a:p>
        </p:txBody>
      </p:sp>
      <p:pic>
        <p:nvPicPr>
          <p:cNvPr id="1026" name="Picture 2" descr="\\WNGFPS01\Student Affairs\Recreational Sports\Rec Staff\ERT\Emergency Procedures\EmergencyProcedures_ScreenSh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447800"/>
            <a:ext cx="2438399" cy="370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392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lstStyle/>
          <a:p>
            <a:r>
              <a:rPr lang="en-US" dirty="0" smtClean="0"/>
              <a:t>UW-La Crosse Examples</a:t>
            </a:r>
            <a:endParaRPr lang="en-US" dirty="0"/>
          </a:p>
        </p:txBody>
      </p:sp>
      <p:sp>
        <p:nvSpPr>
          <p:cNvPr id="6" name="Text Placeholder 5"/>
          <p:cNvSpPr>
            <a:spLocks noGrp="1"/>
          </p:cNvSpPr>
          <p:nvPr>
            <p:ph type="body" idx="1"/>
          </p:nvPr>
        </p:nvSpPr>
        <p:spPr>
          <a:xfrm>
            <a:off x="528652" y="960439"/>
            <a:ext cx="3720263" cy="639762"/>
          </a:xfrm>
        </p:spPr>
        <p:txBody>
          <a:bodyPr>
            <a:normAutofit/>
          </a:bodyPr>
          <a:lstStyle/>
          <a:p>
            <a:pPr algn="ctr"/>
            <a:r>
              <a:rPr lang="en-US" dirty="0" smtClean="0"/>
              <a:t>Announcements</a:t>
            </a:r>
            <a:endParaRPr lang="en-US" dirty="0"/>
          </a:p>
        </p:txBody>
      </p:sp>
      <p:sp>
        <p:nvSpPr>
          <p:cNvPr id="8" name="Text Placeholder 7"/>
          <p:cNvSpPr>
            <a:spLocks noGrp="1"/>
          </p:cNvSpPr>
          <p:nvPr>
            <p:ph type="body" sz="quarter" idx="3"/>
          </p:nvPr>
        </p:nvSpPr>
        <p:spPr>
          <a:xfrm>
            <a:off x="4572000" y="960439"/>
            <a:ext cx="4114800" cy="639762"/>
          </a:xfrm>
        </p:spPr>
        <p:txBody>
          <a:bodyPr/>
          <a:lstStyle/>
          <a:p>
            <a:pPr algn="ctr"/>
            <a:r>
              <a:rPr lang="en-US" dirty="0" smtClean="0"/>
              <a:t>Handbook</a:t>
            </a:r>
            <a:endParaRPr lang="en-US"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419" t="33428" r="72703" b="9714"/>
          <a:stretch/>
        </p:blipFill>
        <p:spPr bwMode="auto">
          <a:xfrm>
            <a:off x="533400" y="1592339"/>
            <a:ext cx="3715515" cy="358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605" t="9218" r="11862" b="46184"/>
          <a:stretch/>
        </p:blipFill>
        <p:spPr bwMode="auto">
          <a:xfrm>
            <a:off x="4568840" y="1600201"/>
            <a:ext cx="4117960" cy="358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553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43" t="11429" r="59561" b="7428"/>
          <a:stretch/>
        </p:blipFill>
        <p:spPr bwMode="auto">
          <a:xfrm>
            <a:off x="2667000" y="398464"/>
            <a:ext cx="3688405" cy="478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180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Shirt Reviews</a:t>
            </a:r>
            <a:endParaRPr lang="en-US" dirty="0"/>
          </a:p>
        </p:txBody>
      </p:sp>
      <p:sp>
        <p:nvSpPr>
          <p:cNvPr id="3" name="Content Placeholder 2"/>
          <p:cNvSpPr>
            <a:spLocks noGrp="1"/>
          </p:cNvSpPr>
          <p:nvPr>
            <p:ph idx="1"/>
          </p:nvPr>
        </p:nvSpPr>
        <p:spPr>
          <a:xfrm>
            <a:off x="457200" y="1371601"/>
            <a:ext cx="8229600" cy="3962400"/>
          </a:xfrm>
        </p:spPr>
        <p:txBody>
          <a:bodyPr>
            <a:normAutofit lnSpcReduction="10000"/>
          </a:bodyPr>
          <a:lstStyle/>
          <a:p>
            <a:r>
              <a:rPr lang="en-US" dirty="0" smtClean="0"/>
              <a:t>Purpose:  to create a non-intimidating environment with real life situations for staff members to practice and become comfortable implementing EAP’s</a:t>
            </a:r>
          </a:p>
          <a:p>
            <a:r>
              <a:rPr lang="en-US" dirty="0" smtClean="0"/>
              <a:t>Resources</a:t>
            </a:r>
          </a:p>
          <a:p>
            <a:pPr lvl="1"/>
            <a:r>
              <a:rPr lang="en-US" dirty="0" smtClean="0"/>
              <a:t>Your institution</a:t>
            </a:r>
          </a:p>
          <a:p>
            <a:pPr lvl="1"/>
            <a:r>
              <a:rPr lang="en-US" dirty="0" smtClean="0"/>
              <a:t>Other institutions</a:t>
            </a:r>
          </a:p>
          <a:p>
            <a:pPr lvl="1"/>
            <a:r>
              <a:rPr lang="en-US" dirty="0" smtClean="0"/>
              <a:t>NIRSA Habitat</a:t>
            </a:r>
          </a:p>
          <a:p>
            <a:endParaRPr lang="en-US" dirty="0"/>
          </a:p>
        </p:txBody>
      </p:sp>
    </p:spTree>
    <p:extLst>
      <p:ext uri="{BB962C8B-B14F-4D97-AF65-F5344CB8AC3E}">
        <p14:creationId xmlns:p14="http://schemas.microsoft.com/office/powerpoint/2010/main" val="1667197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Shirt Reviews</a:t>
            </a:r>
            <a:endParaRPr lang="en-US" dirty="0"/>
          </a:p>
        </p:txBody>
      </p:sp>
      <p:sp>
        <p:nvSpPr>
          <p:cNvPr id="3" name="Text Placeholder 2"/>
          <p:cNvSpPr>
            <a:spLocks noGrp="1"/>
          </p:cNvSpPr>
          <p:nvPr>
            <p:ph type="body" idx="1"/>
          </p:nvPr>
        </p:nvSpPr>
        <p:spPr>
          <a:xfrm>
            <a:off x="457200" y="1295400"/>
            <a:ext cx="4040188" cy="636678"/>
          </a:xfrm>
        </p:spPr>
        <p:txBody>
          <a:bodyPr/>
          <a:lstStyle/>
          <a:p>
            <a:r>
              <a:rPr lang="en-US" dirty="0" smtClean="0">
                <a:solidFill>
                  <a:srgbClr val="FF0000"/>
                </a:solidFill>
              </a:rPr>
              <a:t>Red Level</a:t>
            </a:r>
            <a:endParaRPr lang="en-US" dirty="0">
              <a:solidFill>
                <a:srgbClr val="FF0000"/>
              </a:solidFill>
            </a:endParaRPr>
          </a:p>
        </p:txBody>
      </p:sp>
      <p:sp>
        <p:nvSpPr>
          <p:cNvPr id="4" name="Content Placeholder 3"/>
          <p:cNvSpPr>
            <a:spLocks noGrp="1"/>
          </p:cNvSpPr>
          <p:nvPr>
            <p:ph sz="half" idx="2"/>
          </p:nvPr>
        </p:nvSpPr>
        <p:spPr>
          <a:xfrm>
            <a:off x="457200" y="1935162"/>
            <a:ext cx="4040188" cy="3017838"/>
          </a:xfrm>
        </p:spPr>
        <p:txBody>
          <a:bodyPr/>
          <a:lstStyle/>
          <a:p>
            <a:r>
              <a:rPr lang="en-US" dirty="0" smtClean="0"/>
              <a:t>Life-threatening</a:t>
            </a:r>
          </a:p>
          <a:p>
            <a:r>
              <a:rPr lang="en-US" dirty="0" smtClean="0"/>
              <a:t>911 and University Police</a:t>
            </a:r>
          </a:p>
          <a:p>
            <a:r>
              <a:rPr lang="en-US" dirty="0"/>
              <a:t>F</a:t>
            </a:r>
            <a:r>
              <a:rPr lang="en-US" dirty="0" smtClean="0"/>
              <a:t>actors above training level</a:t>
            </a:r>
          </a:p>
          <a:p>
            <a:r>
              <a:rPr lang="en-US" dirty="0" smtClean="0"/>
              <a:t>May include first aid treatment</a:t>
            </a:r>
          </a:p>
          <a:p>
            <a:r>
              <a:rPr lang="en-US" dirty="0" smtClean="0"/>
              <a:t>May include shock</a:t>
            </a:r>
            <a:endParaRPr lang="en-US" dirty="0"/>
          </a:p>
        </p:txBody>
      </p:sp>
      <p:sp>
        <p:nvSpPr>
          <p:cNvPr id="5" name="Text Placeholder 4"/>
          <p:cNvSpPr>
            <a:spLocks noGrp="1"/>
          </p:cNvSpPr>
          <p:nvPr>
            <p:ph type="body" sz="quarter" idx="3"/>
          </p:nvPr>
        </p:nvSpPr>
        <p:spPr>
          <a:xfrm>
            <a:off x="4645025" y="1295400"/>
            <a:ext cx="4041775" cy="636678"/>
          </a:xfrm>
        </p:spPr>
        <p:txBody>
          <a:bodyPr/>
          <a:lstStyle/>
          <a:p>
            <a:r>
              <a:rPr lang="en-US" dirty="0" smtClean="0">
                <a:solidFill>
                  <a:srgbClr val="00B050"/>
                </a:solidFill>
              </a:rPr>
              <a:t>Green Level</a:t>
            </a:r>
            <a:endParaRPr lang="en-US" dirty="0">
              <a:solidFill>
                <a:srgbClr val="00B050"/>
              </a:solidFill>
            </a:endParaRPr>
          </a:p>
        </p:txBody>
      </p:sp>
      <p:sp>
        <p:nvSpPr>
          <p:cNvPr id="6" name="Content Placeholder 5"/>
          <p:cNvSpPr>
            <a:spLocks noGrp="1"/>
          </p:cNvSpPr>
          <p:nvPr>
            <p:ph sz="quarter" idx="4"/>
          </p:nvPr>
        </p:nvSpPr>
        <p:spPr>
          <a:xfrm>
            <a:off x="4645025" y="1935162"/>
            <a:ext cx="4041775" cy="3017838"/>
          </a:xfrm>
        </p:spPr>
        <p:txBody>
          <a:bodyPr/>
          <a:lstStyle/>
          <a:p>
            <a:r>
              <a:rPr lang="en-US" dirty="0" smtClean="0"/>
              <a:t>Non-life-threatening</a:t>
            </a:r>
          </a:p>
          <a:p>
            <a:r>
              <a:rPr lang="en-US" dirty="0" smtClean="0"/>
              <a:t>Within training level</a:t>
            </a:r>
          </a:p>
          <a:p>
            <a:r>
              <a:rPr lang="en-US" dirty="0" smtClean="0"/>
              <a:t>May include some first aid treatment</a:t>
            </a:r>
          </a:p>
          <a:p>
            <a:r>
              <a:rPr lang="en-US" dirty="0" smtClean="0"/>
              <a:t>Does not include 911, University Police, or shock</a:t>
            </a:r>
            <a:endParaRPr lang="en-US" dirty="0"/>
          </a:p>
        </p:txBody>
      </p:sp>
    </p:spTree>
    <p:extLst>
      <p:ext uri="{BB962C8B-B14F-4D97-AF65-F5344CB8AC3E}">
        <p14:creationId xmlns:p14="http://schemas.microsoft.com/office/powerpoint/2010/main" val="4127407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p>
            <a:pPr algn="l"/>
            <a:r>
              <a:rPr lang="en-US" sz="3600" dirty="0" smtClean="0"/>
              <a:t>Sudden Cardiac Arrest</a:t>
            </a:r>
            <a:endParaRPr lang="en-US" sz="3600" dirty="0"/>
          </a:p>
        </p:txBody>
      </p:sp>
      <p:sp>
        <p:nvSpPr>
          <p:cNvPr id="3" name="Content Placeholder 2"/>
          <p:cNvSpPr>
            <a:spLocks noGrp="1"/>
          </p:cNvSpPr>
          <p:nvPr>
            <p:ph idx="1"/>
          </p:nvPr>
        </p:nvSpPr>
        <p:spPr>
          <a:xfrm>
            <a:off x="3429000" y="273051"/>
            <a:ext cx="5410200" cy="5060950"/>
          </a:xfrm>
        </p:spPr>
        <p:txBody>
          <a:bodyPr>
            <a:noAutofit/>
          </a:bodyPr>
          <a:lstStyle/>
          <a:p>
            <a:r>
              <a:rPr lang="en-US" sz="2300" dirty="0" smtClean="0"/>
              <a:t>21:24:13 - call received by 911</a:t>
            </a:r>
          </a:p>
          <a:p>
            <a:r>
              <a:rPr lang="en-US" sz="2300" dirty="0" smtClean="0"/>
              <a:t>21:25:11 - call dispatched to station</a:t>
            </a:r>
          </a:p>
          <a:p>
            <a:r>
              <a:rPr lang="en-US" sz="2300" dirty="0" smtClean="0"/>
              <a:t>21:26:12 - University Police informed</a:t>
            </a:r>
          </a:p>
          <a:p>
            <a:r>
              <a:rPr lang="en-US" sz="2300" dirty="0" smtClean="0"/>
              <a:t>21:26:20 - call to Mo</a:t>
            </a:r>
          </a:p>
          <a:p>
            <a:r>
              <a:rPr lang="en-US" sz="2300" dirty="0" smtClean="0"/>
              <a:t>21:26:21 - paramedics in route</a:t>
            </a:r>
          </a:p>
          <a:p>
            <a:r>
              <a:rPr lang="en-US" sz="2300" dirty="0" smtClean="0"/>
              <a:t>21:26:46 - face is blue</a:t>
            </a:r>
          </a:p>
          <a:p>
            <a:r>
              <a:rPr lang="en-US" sz="2300" dirty="0" smtClean="0"/>
              <a:t>21:28:40 - AED </a:t>
            </a:r>
            <a:r>
              <a:rPr lang="en-US" sz="2300" dirty="0"/>
              <a:t>in use</a:t>
            </a:r>
            <a:endParaRPr lang="en-US" sz="2300" dirty="0" smtClean="0"/>
          </a:p>
          <a:p>
            <a:r>
              <a:rPr lang="en-US" sz="2300" dirty="0" smtClean="0"/>
              <a:t>21:29:00 - University Police arrive </a:t>
            </a:r>
          </a:p>
          <a:p>
            <a:r>
              <a:rPr lang="en-US" sz="2300" dirty="0" smtClean="0"/>
              <a:t>21:30:50 - paramedics on scene</a:t>
            </a:r>
          </a:p>
          <a:p>
            <a:r>
              <a:rPr lang="en-US" sz="2300" dirty="0" smtClean="0"/>
              <a:t>21:31:09 - code in progress</a:t>
            </a:r>
          </a:p>
          <a:p>
            <a:r>
              <a:rPr lang="en-US" sz="2300" dirty="0" smtClean="0"/>
              <a:t>21:49:30 - ambulance departs to hospital</a:t>
            </a:r>
          </a:p>
          <a:p>
            <a:r>
              <a:rPr lang="en-US" sz="2300" dirty="0" smtClean="0"/>
              <a:t>21:57:42 - ambulance arrives at hospital</a:t>
            </a:r>
            <a:endParaRPr lang="en-US" sz="2300" dirty="0"/>
          </a:p>
        </p:txBody>
      </p:sp>
      <p:sp>
        <p:nvSpPr>
          <p:cNvPr id="4" name="Text Placeholder 3"/>
          <p:cNvSpPr>
            <a:spLocks noGrp="1"/>
          </p:cNvSpPr>
          <p:nvPr>
            <p:ph type="body" sz="half" idx="2"/>
          </p:nvPr>
        </p:nvSpPr>
        <p:spPr>
          <a:xfrm>
            <a:off x="457200" y="1752601"/>
            <a:ext cx="3008313" cy="3124200"/>
          </a:xfrm>
        </p:spPr>
        <p:txBody>
          <a:bodyPr>
            <a:normAutofit/>
          </a:bodyPr>
          <a:lstStyle/>
          <a:p>
            <a:r>
              <a:rPr lang="en-US" sz="2400" dirty="0" smtClean="0"/>
              <a:t>January 27, 2010</a:t>
            </a:r>
          </a:p>
          <a:p>
            <a:r>
              <a:rPr lang="en-US" sz="2400" dirty="0"/>
              <a:t>9:24 PM</a:t>
            </a:r>
          </a:p>
          <a:p>
            <a:r>
              <a:rPr lang="en-US" sz="2400" dirty="0" smtClean="0"/>
              <a:t>20 year old female</a:t>
            </a:r>
          </a:p>
          <a:p>
            <a:r>
              <a:rPr lang="en-US" sz="2400" dirty="0" smtClean="0"/>
              <a:t>Group X class</a:t>
            </a:r>
          </a:p>
        </p:txBody>
      </p:sp>
    </p:spTree>
    <p:extLst>
      <p:ext uri="{BB962C8B-B14F-4D97-AF65-F5344CB8AC3E}">
        <p14:creationId xmlns:p14="http://schemas.microsoft.com/office/powerpoint/2010/main" val="2029595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NGFPS01\Student Affairs\Recreational Sports\Rec Staff\ERT\Red Shirt Reviews\Situations\NB\RSR_CPR_reportedN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715" y="457201"/>
            <a:ext cx="3650673"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NGFPS01\Student Affairs\Recreational Sports\Rec Staff\ERT\Red Shirt Reviews\Situations\NB\RSR_green_cutN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8315" y="492126"/>
            <a:ext cx="3623685" cy="468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261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Shirt Reviews</a:t>
            </a:r>
            <a:endParaRPr lang="en-US" dirty="0"/>
          </a:p>
        </p:txBody>
      </p:sp>
      <p:sp>
        <p:nvSpPr>
          <p:cNvPr id="3" name="Content Placeholder 2"/>
          <p:cNvSpPr>
            <a:spLocks noGrp="1"/>
          </p:cNvSpPr>
          <p:nvPr>
            <p:ph sz="half" idx="1"/>
          </p:nvPr>
        </p:nvSpPr>
        <p:spPr>
          <a:xfrm>
            <a:off x="533400" y="1219200"/>
            <a:ext cx="4038600" cy="4000500"/>
          </a:xfrm>
        </p:spPr>
        <p:txBody>
          <a:bodyPr/>
          <a:lstStyle/>
          <a:p>
            <a:r>
              <a:rPr lang="en-US" dirty="0" smtClean="0"/>
              <a:t>Checklists</a:t>
            </a:r>
          </a:p>
          <a:p>
            <a:pPr lvl="1"/>
            <a:r>
              <a:rPr lang="en-US" dirty="0" smtClean="0"/>
              <a:t>Scenarios</a:t>
            </a:r>
          </a:p>
          <a:p>
            <a:pPr lvl="1"/>
            <a:r>
              <a:rPr lang="en-US" dirty="0" smtClean="0"/>
              <a:t>Front Desk</a:t>
            </a:r>
          </a:p>
          <a:p>
            <a:r>
              <a:rPr lang="en-US" dirty="0" smtClean="0"/>
              <a:t>Logistics</a:t>
            </a:r>
          </a:p>
          <a:p>
            <a:pPr lvl="1"/>
            <a:r>
              <a:rPr lang="en-US" dirty="0" smtClean="0"/>
              <a:t>Training ERT members</a:t>
            </a:r>
          </a:p>
          <a:p>
            <a:pPr lvl="1"/>
            <a:r>
              <a:rPr lang="en-US" dirty="0" smtClean="0"/>
              <a:t>Scheduling</a:t>
            </a:r>
          </a:p>
          <a:p>
            <a:pPr lvl="1"/>
            <a:r>
              <a:rPr lang="en-US" dirty="0" smtClean="0"/>
              <a:t>Planning coverage</a:t>
            </a:r>
          </a:p>
          <a:p>
            <a:pPr lvl="1"/>
            <a:r>
              <a:rPr lang="en-US" dirty="0" smtClean="0"/>
              <a:t>Props</a:t>
            </a:r>
          </a:p>
          <a:p>
            <a:endParaRPr lang="en-US" dirty="0" smtClean="0"/>
          </a:p>
        </p:txBody>
      </p:sp>
      <p:pic>
        <p:nvPicPr>
          <p:cNvPr id="9" name="Picture 2" descr="Q:\Pictures 2010-11\Staff Training\IMG_17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40" r="16406"/>
          <a:stretch/>
        </p:blipFill>
        <p:spPr bwMode="auto">
          <a:xfrm>
            <a:off x="4739060" y="1219200"/>
            <a:ext cx="4002486"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219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3376" r="4674"/>
          <a:stretch/>
        </p:blipFill>
        <p:spPr>
          <a:xfrm>
            <a:off x="4114800" y="380999"/>
            <a:ext cx="4554245" cy="4886985"/>
          </a:xfrm>
          <a:prstGeom prst="rect">
            <a:avLst/>
          </a:prstGeom>
        </p:spPr>
      </p:pic>
      <p:pic>
        <p:nvPicPr>
          <p:cNvPr id="5123" name="Picture 3" descr="Q:\Pictures 2011-12\ERT\Cu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24" b="1057"/>
          <a:stretch/>
        </p:blipFill>
        <p:spPr bwMode="auto">
          <a:xfrm>
            <a:off x="457200" y="380999"/>
            <a:ext cx="3438296" cy="488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82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Mock Red Shirt Review</a:t>
            </a:r>
            <a:endParaRPr lang="en-US" dirty="0"/>
          </a:p>
        </p:txBody>
      </p:sp>
    </p:spTree>
    <p:extLst>
      <p:ext uri="{BB962C8B-B14F-4D97-AF65-F5344CB8AC3E}">
        <p14:creationId xmlns:p14="http://schemas.microsoft.com/office/powerpoint/2010/main" val="1616232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4382108" cy="1143000"/>
          </a:xfrm>
        </p:spPr>
        <p:txBody>
          <a:bodyPr/>
          <a:lstStyle/>
          <a:p>
            <a:r>
              <a:rPr lang="en-US" dirty="0" smtClean="0"/>
              <a:t>Red Shirt Reviews</a:t>
            </a:r>
            <a:endParaRPr lang="en-US" dirty="0"/>
          </a:p>
        </p:txBody>
      </p:sp>
      <p:sp>
        <p:nvSpPr>
          <p:cNvPr id="3" name="Content Placeholder 2"/>
          <p:cNvSpPr>
            <a:spLocks noGrp="1"/>
          </p:cNvSpPr>
          <p:nvPr>
            <p:ph sz="half" idx="1"/>
          </p:nvPr>
        </p:nvSpPr>
        <p:spPr/>
        <p:txBody>
          <a:bodyPr/>
          <a:lstStyle/>
          <a:p>
            <a:r>
              <a:rPr lang="en-US" dirty="0" smtClean="0"/>
              <a:t>Debriefing</a:t>
            </a:r>
          </a:p>
          <a:p>
            <a:pPr lvl="1"/>
            <a:r>
              <a:rPr lang="en-US" dirty="0" smtClean="0"/>
              <a:t>Review entire scenario with staff on duty</a:t>
            </a:r>
          </a:p>
          <a:p>
            <a:r>
              <a:rPr lang="en-US" dirty="0" smtClean="0"/>
              <a:t>Paperwork</a:t>
            </a:r>
          </a:p>
          <a:p>
            <a:pPr lvl="1"/>
            <a:r>
              <a:rPr lang="en-US" dirty="0" smtClean="0"/>
              <a:t>Injury Report</a:t>
            </a:r>
          </a:p>
          <a:p>
            <a:pPr lvl="1"/>
            <a:r>
              <a:rPr lang="en-US" dirty="0" smtClean="0"/>
              <a:t>Incident Report</a:t>
            </a:r>
          </a:p>
          <a:p>
            <a:pPr lvl="1"/>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02" t="12508" r="61283" b="10570"/>
          <a:stretch/>
        </p:blipFill>
        <p:spPr bwMode="auto">
          <a:xfrm>
            <a:off x="4724401" y="381000"/>
            <a:ext cx="4061034" cy="487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338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55" t="11714" r="58547" b="7715"/>
          <a:stretch/>
        </p:blipFill>
        <p:spPr bwMode="auto">
          <a:xfrm>
            <a:off x="2667001" y="381000"/>
            <a:ext cx="3688404" cy="472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180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Staff Comfort Level</a:t>
            </a:r>
            <a:endParaRPr lang="en-US" dirty="0"/>
          </a:p>
        </p:txBody>
      </p:sp>
      <p:sp>
        <p:nvSpPr>
          <p:cNvPr id="5" name="Content Placeholder 4"/>
          <p:cNvSpPr>
            <a:spLocks noGrp="1"/>
          </p:cNvSpPr>
          <p:nvPr>
            <p:ph idx="1"/>
          </p:nvPr>
        </p:nvSpPr>
        <p:spPr/>
        <p:txBody>
          <a:bodyPr/>
          <a:lstStyle/>
          <a:p>
            <a:r>
              <a:rPr lang="en-US" dirty="0" smtClean="0"/>
              <a:t>Survey tool and results</a:t>
            </a:r>
          </a:p>
          <a:p>
            <a:r>
              <a:rPr lang="en-US" dirty="0" smtClean="0"/>
              <a:t>Daily implementation</a:t>
            </a:r>
          </a:p>
          <a:p>
            <a:r>
              <a:rPr lang="en-US" dirty="0"/>
              <a:t>Positive comments from University Police</a:t>
            </a:r>
          </a:p>
          <a:p>
            <a:r>
              <a:rPr lang="en-US" dirty="0" smtClean="0"/>
              <a:t>Increased level of care in real situations</a:t>
            </a:r>
            <a:endParaRPr lang="en-US" dirty="0"/>
          </a:p>
        </p:txBody>
      </p:sp>
    </p:spTree>
    <p:extLst>
      <p:ext uri="{BB962C8B-B14F-4D97-AF65-F5344CB8AC3E}">
        <p14:creationId xmlns:p14="http://schemas.microsoft.com/office/powerpoint/2010/main" val="3440766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Training</a:t>
            </a:r>
            <a:endParaRPr lang="en-US" dirty="0"/>
          </a:p>
        </p:txBody>
      </p:sp>
      <p:sp>
        <p:nvSpPr>
          <p:cNvPr id="3" name="Text Placeholder 2"/>
          <p:cNvSpPr>
            <a:spLocks noGrp="1"/>
          </p:cNvSpPr>
          <p:nvPr>
            <p:ph type="body" idx="1"/>
          </p:nvPr>
        </p:nvSpPr>
        <p:spPr>
          <a:xfrm>
            <a:off x="457200" y="1295400"/>
            <a:ext cx="4040188" cy="639762"/>
          </a:xfrm>
        </p:spPr>
        <p:txBody>
          <a:bodyPr>
            <a:normAutofit/>
          </a:bodyPr>
          <a:lstStyle/>
          <a:p>
            <a:r>
              <a:rPr lang="en-US" dirty="0" smtClean="0"/>
              <a:t>Fall (prior to academic year)</a:t>
            </a:r>
            <a:endParaRPr lang="en-US" dirty="0"/>
          </a:p>
        </p:txBody>
      </p:sp>
      <p:sp>
        <p:nvSpPr>
          <p:cNvPr id="4" name="Content Placeholder 3"/>
          <p:cNvSpPr>
            <a:spLocks noGrp="1"/>
          </p:cNvSpPr>
          <p:nvPr>
            <p:ph sz="half" idx="2"/>
          </p:nvPr>
        </p:nvSpPr>
        <p:spPr>
          <a:xfrm>
            <a:off x="457200" y="1935162"/>
            <a:ext cx="4040188" cy="3951288"/>
          </a:xfrm>
        </p:spPr>
        <p:txBody>
          <a:bodyPr/>
          <a:lstStyle/>
          <a:p>
            <a:r>
              <a:rPr lang="en-US" dirty="0"/>
              <a:t>Emergency procedures and </a:t>
            </a:r>
            <a:r>
              <a:rPr lang="en-US" dirty="0" smtClean="0"/>
              <a:t>action plans</a:t>
            </a:r>
            <a:endParaRPr lang="en-US" dirty="0"/>
          </a:p>
          <a:p>
            <a:r>
              <a:rPr lang="en-US" dirty="0"/>
              <a:t>Mini-red shirt reviews</a:t>
            </a:r>
          </a:p>
          <a:p>
            <a:r>
              <a:rPr lang="en-US" dirty="0"/>
              <a:t>Large group debriefings</a:t>
            </a:r>
          </a:p>
          <a:p>
            <a:r>
              <a:rPr lang="en-US" dirty="0"/>
              <a:t>Facility </a:t>
            </a:r>
            <a:r>
              <a:rPr lang="en-US" dirty="0" smtClean="0"/>
              <a:t>tours</a:t>
            </a:r>
          </a:p>
          <a:p>
            <a:r>
              <a:rPr lang="en-US" dirty="0" smtClean="0"/>
              <a:t>Introduction to emergency equipment and location</a:t>
            </a:r>
            <a:endParaRPr lang="en-US" dirty="0"/>
          </a:p>
          <a:p>
            <a:endParaRPr lang="en-US" dirty="0"/>
          </a:p>
        </p:txBody>
      </p:sp>
      <p:sp>
        <p:nvSpPr>
          <p:cNvPr id="5" name="Text Placeholder 4"/>
          <p:cNvSpPr>
            <a:spLocks noGrp="1"/>
          </p:cNvSpPr>
          <p:nvPr>
            <p:ph type="body" sz="quarter" idx="3"/>
          </p:nvPr>
        </p:nvSpPr>
        <p:spPr>
          <a:xfrm>
            <a:off x="4645025" y="1295400"/>
            <a:ext cx="4041775" cy="639762"/>
          </a:xfrm>
        </p:spPr>
        <p:txBody>
          <a:bodyPr>
            <a:normAutofit fontScale="92500"/>
          </a:bodyPr>
          <a:lstStyle/>
          <a:p>
            <a:r>
              <a:rPr lang="en-US" dirty="0" smtClean="0"/>
              <a:t>Spring (first week of semester)</a:t>
            </a:r>
            <a:endParaRPr lang="en-US" dirty="0"/>
          </a:p>
        </p:txBody>
      </p:sp>
      <p:sp>
        <p:nvSpPr>
          <p:cNvPr id="6" name="Content Placeholder 5"/>
          <p:cNvSpPr>
            <a:spLocks noGrp="1"/>
          </p:cNvSpPr>
          <p:nvPr>
            <p:ph sz="quarter" idx="4"/>
          </p:nvPr>
        </p:nvSpPr>
        <p:spPr>
          <a:xfrm>
            <a:off x="4645025" y="1935162"/>
            <a:ext cx="4041775" cy="3951288"/>
          </a:xfrm>
        </p:spPr>
        <p:txBody>
          <a:bodyPr/>
          <a:lstStyle/>
          <a:p>
            <a:r>
              <a:rPr lang="en-US" dirty="0" smtClean="0"/>
              <a:t>Updates on emergency procedures and action plans</a:t>
            </a:r>
          </a:p>
          <a:p>
            <a:r>
              <a:rPr lang="en-US" dirty="0" smtClean="0"/>
              <a:t>Hands on CPR and AED review</a:t>
            </a:r>
          </a:p>
          <a:p>
            <a:r>
              <a:rPr lang="en-US" dirty="0" smtClean="0"/>
              <a:t>First aid presentations by student athletic trainers</a:t>
            </a:r>
            <a:endParaRPr lang="en-US" dirty="0"/>
          </a:p>
        </p:txBody>
      </p:sp>
    </p:spTree>
    <p:extLst>
      <p:ext uri="{BB962C8B-B14F-4D97-AF65-F5344CB8AC3E}">
        <p14:creationId xmlns:p14="http://schemas.microsoft.com/office/powerpoint/2010/main" val="3263730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Staff Training</a:t>
            </a:r>
            <a:endParaRPr lang="en-US" dirty="0"/>
          </a:p>
        </p:txBody>
      </p:sp>
      <p:sp>
        <p:nvSpPr>
          <p:cNvPr id="5" name="Content Placeholder 4"/>
          <p:cNvSpPr>
            <a:spLocks noGrp="1"/>
          </p:cNvSpPr>
          <p:nvPr>
            <p:ph idx="1"/>
          </p:nvPr>
        </p:nvSpPr>
        <p:spPr>
          <a:xfrm>
            <a:off x="457200" y="1295400"/>
            <a:ext cx="8229600" cy="4830763"/>
          </a:xfrm>
        </p:spPr>
        <p:txBody>
          <a:bodyPr/>
          <a:lstStyle/>
          <a:p>
            <a:r>
              <a:rPr lang="en-US" dirty="0" smtClean="0"/>
              <a:t>Certifications</a:t>
            </a:r>
          </a:p>
          <a:p>
            <a:pPr lvl="1"/>
            <a:r>
              <a:rPr lang="en-US" dirty="0" smtClean="0"/>
              <a:t>CPR, AED, and first aid</a:t>
            </a:r>
          </a:p>
          <a:p>
            <a:r>
              <a:rPr lang="en-US" dirty="0" smtClean="0"/>
              <a:t>Weekly Staff Meetings</a:t>
            </a:r>
          </a:p>
          <a:p>
            <a:pPr lvl="1"/>
            <a:r>
              <a:rPr lang="en-US" dirty="0" smtClean="0"/>
              <a:t>ERT updates from committee members</a:t>
            </a:r>
          </a:p>
          <a:p>
            <a:pPr lvl="1"/>
            <a:r>
              <a:rPr lang="en-US" dirty="0" smtClean="0"/>
              <a:t>Debriefings regarding recent incidents</a:t>
            </a:r>
            <a:endParaRPr lang="en-US" dirty="0"/>
          </a:p>
          <a:p>
            <a:r>
              <a:rPr lang="en-US" dirty="0" smtClean="0"/>
              <a:t>Situational Debriefings</a:t>
            </a:r>
          </a:p>
          <a:p>
            <a:pPr lvl="1"/>
            <a:r>
              <a:rPr lang="en-US" dirty="0" smtClean="0"/>
              <a:t>Review with staff involved</a:t>
            </a:r>
          </a:p>
        </p:txBody>
      </p:sp>
    </p:spTree>
    <p:extLst>
      <p:ext uri="{BB962C8B-B14F-4D97-AF65-F5344CB8AC3E}">
        <p14:creationId xmlns:p14="http://schemas.microsoft.com/office/powerpoint/2010/main" val="1012561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Make it Happen!</a:t>
            </a:r>
            <a:endParaRPr lang="en-US" dirty="0"/>
          </a:p>
        </p:txBody>
      </p:sp>
      <p:sp>
        <p:nvSpPr>
          <p:cNvPr id="6" name="TextBox 5"/>
          <p:cNvSpPr txBox="1"/>
          <p:nvPr/>
        </p:nvSpPr>
        <p:spPr>
          <a:xfrm>
            <a:off x="2438400" y="1957626"/>
            <a:ext cx="4343400" cy="861774"/>
          </a:xfrm>
          <a:prstGeom prst="rect">
            <a:avLst/>
          </a:prstGeom>
          <a:noFill/>
        </p:spPr>
        <p:txBody>
          <a:bodyPr wrap="square" rtlCol="0">
            <a:spAutoFit/>
          </a:bodyPr>
          <a:lstStyle/>
          <a:p>
            <a:pPr algn="ctr"/>
            <a:r>
              <a:rPr lang="en-US" sz="3200" dirty="0" smtClean="0">
                <a:hlinkClick r:id="rId2"/>
              </a:rPr>
              <a:t>Thank You Video</a:t>
            </a:r>
            <a:endParaRPr lang="en-US" sz="3200" dirty="0"/>
          </a:p>
          <a:p>
            <a:pPr algn="ctr"/>
            <a:endParaRPr lang="en-US" dirty="0"/>
          </a:p>
        </p:txBody>
      </p:sp>
      <p:sp>
        <p:nvSpPr>
          <p:cNvPr id="2" name="TextBox 1"/>
          <p:cNvSpPr txBox="1"/>
          <p:nvPr/>
        </p:nvSpPr>
        <p:spPr>
          <a:xfrm>
            <a:off x="228600" y="4874553"/>
            <a:ext cx="8686800" cy="461665"/>
          </a:xfrm>
          <a:prstGeom prst="rect">
            <a:avLst/>
          </a:prstGeom>
          <a:noFill/>
        </p:spPr>
        <p:txBody>
          <a:bodyPr wrap="square" rtlCol="0">
            <a:spAutoFit/>
          </a:bodyPr>
          <a:lstStyle/>
          <a:p>
            <a:pPr algn="ctr"/>
            <a:r>
              <a:rPr lang="en-US" sz="2400" dirty="0" smtClean="0"/>
              <a:t>www.uwlax.edu/recsports/ert.htm</a:t>
            </a:r>
            <a:endParaRPr lang="en-US" sz="2400" dirty="0"/>
          </a:p>
        </p:txBody>
      </p:sp>
    </p:spTree>
    <p:extLst>
      <p:ext uri="{BB962C8B-B14F-4D97-AF65-F5344CB8AC3E}">
        <p14:creationId xmlns:p14="http://schemas.microsoft.com/office/powerpoint/2010/main" val="1977491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a:normAutofit/>
          </a:bodyPr>
          <a:lstStyle/>
          <a:p>
            <a:r>
              <a:rPr lang="en-US" dirty="0" smtClean="0"/>
              <a:t>UW-L Collaboration</a:t>
            </a:r>
            <a:endParaRPr lang="en-US" dirty="0"/>
          </a:p>
        </p:txBody>
      </p:sp>
      <p:sp>
        <p:nvSpPr>
          <p:cNvPr id="5" name="Content Placeholder 4"/>
          <p:cNvSpPr>
            <a:spLocks noGrp="1"/>
          </p:cNvSpPr>
          <p:nvPr>
            <p:ph sz="half" idx="1"/>
          </p:nvPr>
        </p:nvSpPr>
        <p:spPr>
          <a:xfrm>
            <a:off x="457200" y="1295401"/>
            <a:ext cx="5029200" cy="3810000"/>
          </a:xfrm>
        </p:spPr>
        <p:txBody>
          <a:bodyPr anchor="ctr">
            <a:normAutofit/>
          </a:bodyPr>
          <a:lstStyle/>
          <a:p>
            <a:r>
              <a:rPr lang="en-US" dirty="0" smtClean="0"/>
              <a:t>Recreational Sports</a:t>
            </a:r>
          </a:p>
          <a:p>
            <a:r>
              <a:rPr lang="en-US" dirty="0"/>
              <a:t>Training with Exercise and Sports Science Department</a:t>
            </a:r>
          </a:p>
          <a:p>
            <a:r>
              <a:rPr lang="en-US" dirty="0" smtClean="0"/>
              <a:t>University Police</a:t>
            </a:r>
          </a:p>
          <a:p>
            <a:r>
              <a:rPr lang="en-US" dirty="0" smtClean="0"/>
              <a:t>Student Life Office</a:t>
            </a:r>
          </a:p>
          <a:p>
            <a:r>
              <a:rPr lang="en-US" dirty="0" smtClean="0"/>
              <a:t>Counseling &amp; Testing Department</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0" y="1828800"/>
            <a:ext cx="3252537" cy="3089910"/>
          </a:xfrm>
        </p:spPr>
      </p:pic>
    </p:spTree>
    <p:extLst>
      <p:ext uri="{BB962C8B-B14F-4D97-AF65-F5344CB8AC3E}">
        <p14:creationId xmlns:p14="http://schemas.microsoft.com/office/powerpoint/2010/main" val="763471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Improvements</a:t>
            </a:r>
            <a:endParaRPr lang="en-US" dirty="0"/>
          </a:p>
        </p:txBody>
      </p:sp>
      <p:sp>
        <p:nvSpPr>
          <p:cNvPr id="2" name="Content Placeholder 1"/>
          <p:cNvSpPr>
            <a:spLocks noGrp="1"/>
          </p:cNvSpPr>
          <p:nvPr>
            <p:ph idx="1"/>
          </p:nvPr>
        </p:nvSpPr>
        <p:spPr/>
        <p:txBody>
          <a:bodyPr/>
          <a:lstStyle/>
          <a:p>
            <a:r>
              <a:rPr lang="en-US" dirty="0" smtClean="0"/>
              <a:t>Verbiage on 911 phone calls</a:t>
            </a:r>
          </a:p>
          <a:p>
            <a:r>
              <a:rPr lang="en-US" dirty="0" smtClean="0"/>
              <a:t>Building Manager cell phones</a:t>
            </a:r>
          </a:p>
          <a:p>
            <a:r>
              <a:rPr lang="en-US" dirty="0" smtClean="0"/>
              <a:t>CPR masks for entire facility and employees</a:t>
            </a:r>
          </a:p>
          <a:p>
            <a:r>
              <a:rPr lang="en-US" dirty="0" smtClean="0"/>
              <a:t>Red Cross reference cards</a:t>
            </a:r>
          </a:p>
          <a:p>
            <a:r>
              <a:rPr lang="en-US" dirty="0" smtClean="0"/>
              <a:t>Semester CPR reviews with staff</a:t>
            </a:r>
          </a:p>
          <a:p>
            <a:r>
              <a:rPr lang="en-US" dirty="0" smtClean="0"/>
              <a:t>Bystander awareness</a:t>
            </a:r>
          </a:p>
          <a:p>
            <a:endParaRPr lang="en-US" dirty="0"/>
          </a:p>
        </p:txBody>
      </p:sp>
    </p:spTree>
    <p:extLst>
      <p:ext uri="{BB962C8B-B14F-4D97-AF65-F5344CB8AC3E}">
        <p14:creationId xmlns:p14="http://schemas.microsoft.com/office/powerpoint/2010/main" val="2927005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03" t="11428" r="62635" b="7619"/>
          <a:stretch/>
        </p:blipFill>
        <p:spPr bwMode="auto">
          <a:xfrm>
            <a:off x="2667000" y="419100"/>
            <a:ext cx="3675529"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309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25562"/>
          </a:xfrm>
        </p:spPr>
        <p:txBody>
          <a:bodyPr>
            <a:normAutofit fontScale="90000"/>
          </a:bodyPr>
          <a:lstStyle/>
          <a:p>
            <a:r>
              <a:rPr lang="en-US" dirty="0" smtClean="0"/>
              <a:t>Evolution of Emergency </a:t>
            </a:r>
            <a:br>
              <a:rPr lang="en-US" dirty="0" smtClean="0"/>
            </a:br>
            <a:r>
              <a:rPr lang="en-US" dirty="0" smtClean="0"/>
              <a:t>Response Team (ERT)</a:t>
            </a:r>
            <a:endParaRPr lang="en-US" dirty="0"/>
          </a:p>
        </p:txBody>
      </p:sp>
      <p:graphicFrame>
        <p:nvGraphicFramePr>
          <p:cNvPr id="28" name="Diagram 27"/>
          <p:cNvGraphicFramePr/>
          <p:nvPr>
            <p:extLst>
              <p:ext uri="{D42A27DB-BD31-4B8C-83A1-F6EECF244321}">
                <p14:modId xmlns:p14="http://schemas.microsoft.com/office/powerpoint/2010/main" val="3889438044"/>
              </p:ext>
            </p:extLst>
          </p:nvPr>
        </p:nvGraphicFramePr>
        <p:xfrm>
          <a:off x="381000" y="1676400"/>
          <a:ext cx="84582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7378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sz="half" idx="1"/>
          </p:nvPr>
        </p:nvSpPr>
        <p:spPr>
          <a:xfrm>
            <a:off x="457200" y="1295400"/>
            <a:ext cx="8305800" cy="1371600"/>
          </a:xfrm>
        </p:spPr>
        <p:txBody>
          <a:bodyPr>
            <a:normAutofit fontScale="70000" lnSpcReduction="20000"/>
          </a:bodyPr>
          <a:lstStyle/>
          <a:p>
            <a:pPr marL="0" indent="0" algn="ctr">
              <a:buNone/>
            </a:pPr>
            <a:r>
              <a:rPr lang="en-US" sz="2800" i="1" dirty="0"/>
              <a:t>As a preparatory unit of the Recreational Sports student staff, the Emergency Response Team (ERT) will ensure the readiness of the Recreational Sports Department for any potential emergency, review emergency action plans, and strive for efficiency in upholding accident, incident, and injury protocol.</a:t>
            </a:r>
          </a:p>
        </p:txBody>
      </p:sp>
      <p:pic>
        <p:nvPicPr>
          <p:cNvPr id="4" name="Content Placeholder 3"/>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34438" b="10460"/>
          <a:stretch/>
        </p:blipFill>
        <p:spPr>
          <a:xfrm>
            <a:off x="1219200" y="2436865"/>
            <a:ext cx="7010400" cy="2897135"/>
          </a:xfrm>
        </p:spPr>
      </p:pic>
    </p:spTree>
    <p:extLst>
      <p:ext uri="{BB962C8B-B14F-4D97-AF65-F5344CB8AC3E}">
        <p14:creationId xmlns:p14="http://schemas.microsoft.com/office/powerpoint/2010/main" val="222446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Structure</a:t>
            </a:r>
            <a:endParaRPr lang="en-US" dirty="0"/>
          </a:p>
        </p:txBody>
      </p:sp>
      <p:sp>
        <p:nvSpPr>
          <p:cNvPr id="4" name="Content Placeholder 3"/>
          <p:cNvSpPr>
            <a:spLocks noGrp="1"/>
          </p:cNvSpPr>
          <p:nvPr>
            <p:ph sz="half" idx="1"/>
          </p:nvPr>
        </p:nvSpPr>
        <p:spPr>
          <a:xfrm>
            <a:off x="304800" y="1752600"/>
            <a:ext cx="4419600" cy="2971800"/>
          </a:xfrm>
        </p:spPr>
        <p:txBody>
          <a:bodyPr>
            <a:normAutofit/>
          </a:bodyPr>
          <a:lstStyle/>
          <a:p>
            <a:r>
              <a:rPr lang="en-US" dirty="0" smtClean="0"/>
              <a:t>Advisor: </a:t>
            </a:r>
          </a:p>
          <a:p>
            <a:pPr lvl="1"/>
            <a:r>
              <a:rPr lang="en-US" dirty="0" smtClean="0"/>
              <a:t>Associate Director</a:t>
            </a:r>
          </a:p>
          <a:p>
            <a:r>
              <a:rPr lang="en-US" dirty="0" smtClean="0"/>
              <a:t>Chair: </a:t>
            </a:r>
          </a:p>
          <a:p>
            <a:pPr lvl="1"/>
            <a:r>
              <a:rPr lang="en-US" dirty="0" smtClean="0"/>
              <a:t>Student staff member</a:t>
            </a:r>
          </a:p>
          <a:p>
            <a:r>
              <a:rPr lang="en-US" dirty="0" smtClean="0"/>
              <a:t>Representatives: </a:t>
            </a:r>
          </a:p>
          <a:p>
            <a:pPr lvl="1"/>
            <a:r>
              <a:rPr lang="en-US" dirty="0" smtClean="0"/>
              <a:t>1 from each position area</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52600"/>
            <a:ext cx="4038600" cy="3007752"/>
          </a:xfrm>
        </p:spPr>
      </p:pic>
    </p:spTree>
    <p:extLst>
      <p:ext uri="{BB962C8B-B14F-4D97-AF65-F5344CB8AC3E}">
        <p14:creationId xmlns:p14="http://schemas.microsoft.com/office/powerpoint/2010/main" val="1363323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49" t="11429" r="61554" b="7428"/>
          <a:stretch/>
        </p:blipFill>
        <p:spPr bwMode="auto">
          <a:xfrm>
            <a:off x="2667000" y="381000"/>
            <a:ext cx="3688405" cy="478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180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NIRSA Conference 2012 (1)</Template>
  <TotalTime>1140</TotalTime>
  <Words>609</Words>
  <Application>Microsoft Office PowerPoint</Application>
  <PresentationFormat>On-screen Show (4:3)</PresentationFormat>
  <Paragraphs>155</Paragraphs>
  <Slides>29</Slides>
  <Notes>0</Notes>
  <HiddenSlides>0</HiddenSlides>
  <MMClips>1</MMClips>
  <ScaleCrop>false</ScaleCrop>
  <HeadingPairs>
    <vt:vector size="4" baseType="variant">
      <vt:variant>
        <vt:lpstr>Theme</vt:lpstr>
      </vt:variant>
      <vt:variant>
        <vt:i4>9</vt:i4>
      </vt:variant>
      <vt:variant>
        <vt:lpstr>Slide Titles</vt:lpstr>
      </vt:variant>
      <vt:variant>
        <vt:i4>29</vt:i4>
      </vt:variant>
    </vt:vector>
  </HeadingPairs>
  <TitlesOfParts>
    <vt:vector size="38" baseType="lpstr">
      <vt:lpstr>3_Custom Design</vt:lpstr>
      <vt:lpstr>4_Custom Design</vt:lpstr>
      <vt:lpstr>5_Custom Design</vt:lpstr>
      <vt:lpstr>6_Custom Design</vt:lpstr>
      <vt:lpstr>7_Custom Design</vt:lpstr>
      <vt:lpstr>8_Custom Design</vt:lpstr>
      <vt:lpstr>Custom Design</vt:lpstr>
      <vt:lpstr>1_Custom Design</vt:lpstr>
      <vt:lpstr>2_Custom Design</vt:lpstr>
      <vt:lpstr>“911… What is Your Emergency?”</vt:lpstr>
      <vt:lpstr>Sudden Cardiac Arrest</vt:lpstr>
      <vt:lpstr>UW-L Collaboration</vt:lpstr>
      <vt:lpstr>Improvements</vt:lpstr>
      <vt:lpstr>PowerPoint Presentation</vt:lpstr>
      <vt:lpstr>Evolution of Emergency  Response Team (ERT)</vt:lpstr>
      <vt:lpstr>Mission</vt:lpstr>
      <vt:lpstr>Current Structure</vt:lpstr>
      <vt:lpstr>PowerPoint Presentation</vt:lpstr>
      <vt:lpstr>What are your current procedures?</vt:lpstr>
      <vt:lpstr>UW-L Demographics</vt:lpstr>
      <vt:lpstr>UW-L Current Practices</vt:lpstr>
      <vt:lpstr>PowerPoint Presentation</vt:lpstr>
      <vt:lpstr>Emergency Action Plans</vt:lpstr>
      <vt:lpstr>Emergency Action Plans</vt:lpstr>
      <vt:lpstr>UW-La Crosse Examples</vt:lpstr>
      <vt:lpstr>PowerPoint Presentation</vt:lpstr>
      <vt:lpstr>Red Shirt Reviews</vt:lpstr>
      <vt:lpstr>Red Shirt Reviews</vt:lpstr>
      <vt:lpstr>PowerPoint Presentation</vt:lpstr>
      <vt:lpstr>Red Shirt Reviews</vt:lpstr>
      <vt:lpstr>PowerPoint Presentation</vt:lpstr>
      <vt:lpstr>Mock Red Shirt Review</vt:lpstr>
      <vt:lpstr>Red Shirt Reviews</vt:lpstr>
      <vt:lpstr>PowerPoint Presentation</vt:lpstr>
      <vt:lpstr>Staff Comfort Level</vt:lpstr>
      <vt:lpstr>Staff Training</vt:lpstr>
      <vt:lpstr>Staff Training</vt:lpstr>
      <vt:lpstr>Make it Happen!</vt:lpstr>
    </vt:vector>
  </TitlesOfParts>
  <Company>NIRSA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NIRSA Intern</dc:creator>
  <cp:lastModifiedBy>Rec-Office</cp:lastModifiedBy>
  <cp:revision>54</cp:revision>
  <dcterms:created xsi:type="dcterms:W3CDTF">2011-12-29T19:12:20Z</dcterms:created>
  <dcterms:modified xsi:type="dcterms:W3CDTF">2012-03-22T17:48:53Z</dcterms:modified>
</cp:coreProperties>
</file>