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sldIdLst>
    <p:sldId id="256" r:id="rId2"/>
    <p:sldId id="327" r:id="rId3"/>
    <p:sldId id="328" r:id="rId4"/>
    <p:sldId id="296" r:id="rId5"/>
    <p:sldId id="337" r:id="rId6"/>
    <p:sldId id="286" r:id="rId7"/>
    <p:sldId id="339" r:id="rId8"/>
    <p:sldId id="299" r:id="rId9"/>
    <p:sldId id="300" r:id="rId10"/>
    <p:sldId id="301" r:id="rId11"/>
    <p:sldId id="302" r:id="rId12"/>
    <p:sldId id="333" r:id="rId13"/>
    <p:sldId id="334" r:id="rId14"/>
    <p:sldId id="304" r:id="rId15"/>
    <p:sldId id="336" r:id="rId16"/>
    <p:sldId id="285" r:id="rId17"/>
    <p:sldId id="307" r:id="rId18"/>
    <p:sldId id="321" r:id="rId19"/>
    <p:sldId id="338" r:id="rId20"/>
    <p:sldId id="263" r:id="rId21"/>
    <p:sldId id="314" r:id="rId22"/>
    <p:sldId id="331" r:id="rId23"/>
    <p:sldId id="330" r:id="rId24"/>
    <p:sldId id="313" r:id="rId25"/>
    <p:sldId id="322" r:id="rId26"/>
    <p:sldId id="315" r:id="rId27"/>
    <p:sldId id="323" r:id="rId28"/>
    <p:sldId id="316" r:id="rId29"/>
    <p:sldId id="317" r:id="rId30"/>
    <p:sldId id="318" r:id="rId31"/>
    <p:sldId id="293" r:id="rId32"/>
    <p:sldId id="320" r:id="rId33"/>
    <p:sldId id="335" r:id="rId34"/>
    <p:sldId id="308" r:id="rId35"/>
    <p:sldId id="309" r:id="rId36"/>
    <p:sldId id="269" r:id="rId37"/>
    <p:sldId id="332" r:id="rId38"/>
    <p:sldId id="272" r:id="rId39"/>
    <p:sldId id="271" r:id="rId40"/>
    <p:sldId id="295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Mikat" initials="R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900"/>
    <a:srgbClr val="800000"/>
    <a:srgbClr val="00FF00"/>
    <a:srgbClr val="808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/>
    <p:restoredTop sz="94607"/>
  </p:normalViewPr>
  <p:slideViewPr>
    <p:cSldViewPr>
      <p:cViewPr varScale="1">
        <p:scale>
          <a:sx n="124" d="100"/>
          <a:sy n="124" d="100"/>
        </p:scale>
        <p:origin x="2112" y="168"/>
      </p:cViewPr>
      <p:guideLst>
        <p:guide orient="horz" pos="21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348666942947914"/>
          <c:y val="0.10280373831775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Fitness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3-9549-9DE6-20C75114C440}"/>
              </c:ext>
            </c:extLst>
          </c:dPt>
          <c:dPt>
            <c:idx val="1"/>
            <c:bubble3D val="0"/>
            <c:spPr>
              <a:solidFill>
                <a:srgbClr val="00C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4C3-9549-9DE6-20C75114C440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3-9549-9DE6-20C75114C4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Application</c:v>
                </c:pt>
                <c:pt idx="1">
                  <c:v>GPA</c:v>
                </c:pt>
                <c:pt idx="2">
                  <c:v>Narrative Statement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3-9549-9DE6-20C75114C44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595017728047152"/>
          <c:y val="0.11214953271028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Pre-professional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36-8147-8938-19CE99A77421}"/>
              </c:ext>
            </c:extLst>
          </c:dPt>
          <c:dPt>
            <c:idx val="1"/>
            <c:bubble3D val="0"/>
            <c:spPr>
              <a:solidFill>
                <a:srgbClr val="00C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36-8147-8938-19CE99A77421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36-8147-8938-19CE99A774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Application</c:v>
                </c:pt>
                <c:pt idx="1">
                  <c:v>GPA</c:v>
                </c:pt>
                <c:pt idx="2">
                  <c:v>Narrative Statement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12.5</c:v>
                </c:pt>
                <c:pt idx="1">
                  <c:v>75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36-8147-8938-19CE99A7742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27286-410E-7645-8FCE-7FE0A0247B5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6DE41-1F70-3340-A3F5-31F97074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5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A1FAA4-F6E3-CB4F-BCD5-AFD1E325B92D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90563"/>
            <a:ext cx="4562475" cy="342106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591896-7463-4A46-937A-6B9188E3001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90563"/>
            <a:ext cx="4562475" cy="342106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591896-7463-4A46-937A-6B9188E30013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90563"/>
            <a:ext cx="4562475" cy="342106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9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CCEA13-A159-A441-A66D-819DF8A8E578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90563"/>
            <a:ext cx="4562475" cy="342106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C604E0-E9EA-9E49-B613-18865A2C6055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90563"/>
            <a:ext cx="4562475" cy="342106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85800" y="2070100"/>
            <a:ext cx="7391400" cy="33528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  <a:ea typeface="+mn-ea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>
            <a:off x="0" y="1384300"/>
            <a:ext cx="8991600" cy="1828800"/>
          </a:xfrm>
          <a:custGeom>
            <a:avLst/>
            <a:gdLst>
              <a:gd name="G0" fmla="+- 1000 0 0"/>
              <a:gd name="G1" fmla="+- 1000 0 0"/>
              <a:gd name="G2" fmla="+- G0 0 G1"/>
              <a:gd name="G3" fmla="*/ G1 1 2"/>
              <a:gd name="G4" fmla="+- G0 0 G3"/>
              <a:gd name="T0" fmla="*/ 0 w 1000"/>
              <a:gd name="T1" fmla="*/ 0 h 1000"/>
              <a:gd name="T2" fmla="*/ G4 w 1000"/>
              <a:gd name="T3" fmla="*/ G1 h 1000"/>
            </a:gdLst>
            <a:ahLst/>
            <a:cxnLst>
              <a:cxn ang="0">
                <a:pos x="0" y="0"/>
              </a:cxn>
              <a:cxn ang="0">
                <a:pos x="4416" y="0"/>
              </a:cxn>
              <a:cxn ang="0">
                <a:pos x="4917" y="500"/>
              </a:cxn>
              <a:cxn ang="0">
                <a:pos x="4417" y="1000"/>
              </a:cxn>
              <a:cxn ang="0">
                <a:pos x="0" y="1000"/>
              </a:cxn>
            </a:cxnLst>
            <a:rect l="T0" t="T1" r="T2" b="T3"/>
            <a:pathLst>
              <a:path w="4917" h="1000">
                <a:moveTo>
                  <a:pt x="0" y="0"/>
                </a:moveTo>
                <a:lnTo>
                  <a:pt x="4416" y="0"/>
                </a:lnTo>
                <a:cubicBezTo>
                  <a:pt x="4693" y="0"/>
                  <a:pt x="4917" y="223"/>
                  <a:pt x="4917" y="500"/>
                </a:cubicBezTo>
                <a:cubicBezTo>
                  <a:pt x="4917" y="776"/>
                  <a:pt x="4693" y="999"/>
                  <a:pt x="4417" y="1000"/>
                </a:cubicBezTo>
                <a:lnTo>
                  <a:pt x="0" y="100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  <a:ea typeface="+mn-ea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3060700"/>
            <a:ext cx="8305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036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80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1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213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13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505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91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39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97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78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90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AutoShape 3"/>
          <p:cNvSpPr>
            <a:spLocks noChangeArrowheads="1"/>
          </p:cNvSpPr>
          <p:nvPr/>
        </p:nvSpPr>
        <p:spPr bwMode="auto">
          <a:xfrm>
            <a:off x="419100" y="571500"/>
            <a:ext cx="8305800" cy="5905500"/>
          </a:xfrm>
          <a:prstGeom prst="roundRect">
            <a:avLst>
              <a:gd name="adj" fmla="val 13727"/>
            </a:avLst>
          </a:prstGeom>
          <a:noFill/>
          <a:ln w="508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  <a:ea typeface="+mn-ea"/>
            </a:endParaRP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blackWhite">
          <a:xfrm>
            <a:off x="0" y="152400"/>
            <a:ext cx="8534400" cy="1219200"/>
          </a:xfrm>
          <a:custGeom>
            <a:avLst/>
            <a:gdLst>
              <a:gd name="G0" fmla="+- 1000 0 0"/>
              <a:gd name="G1" fmla="+- 1000 0 0"/>
              <a:gd name="G2" fmla="+- G0 0 G1"/>
              <a:gd name="G3" fmla="*/ G1 1 2"/>
              <a:gd name="G4" fmla="+- G0 0 G3"/>
              <a:gd name="T0" fmla="*/ 0 w 1000"/>
              <a:gd name="T1" fmla="*/ 0 h 1000"/>
              <a:gd name="T2" fmla="*/ G4 w 1000"/>
              <a:gd name="T3" fmla="*/ G1 h 1000"/>
            </a:gdLst>
            <a:ahLst/>
            <a:cxnLst>
              <a:cxn ang="0">
                <a:pos x="0" y="0"/>
              </a:cxn>
              <a:cxn ang="0">
                <a:pos x="6499" y="0"/>
              </a:cxn>
              <a:cxn ang="0">
                <a:pos x="7000" y="500"/>
              </a:cxn>
              <a:cxn ang="0">
                <a:pos x="6500" y="1000"/>
              </a:cxn>
              <a:cxn ang="0">
                <a:pos x="0" y="1000"/>
              </a:cxn>
            </a:cxnLst>
            <a:rect l="T0" t="T1" r="T2" b="T3"/>
            <a:pathLst>
              <a:path w="7000" h="1000">
                <a:moveTo>
                  <a:pt x="0" y="0"/>
                </a:moveTo>
                <a:lnTo>
                  <a:pt x="6499" y="0"/>
                </a:lnTo>
                <a:cubicBezTo>
                  <a:pt x="6776" y="0"/>
                  <a:pt x="7000" y="223"/>
                  <a:pt x="7000" y="500"/>
                </a:cubicBezTo>
                <a:cubicBezTo>
                  <a:pt x="7000" y="776"/>
                  <a:pt x="6776" y="999"/>
                  <a:pt x="6500" y="1000"/>
                </a:cubicBezTo>
                <a:lnTo>
                  <a:pt x="0" y="100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  <a:ea typeface="+mn-ea"/>
            </a:endParaRPr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tiff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tif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97025"/>
            <a:ext cx="8077200" cy="1252538"/>
          </a:xfrm>
        </p:spPr>
        <p:txBody>
          <a:bodyPr/>
          <a:lstStyle/>
          <a:p>
            <a:pPr eaLnBrk="1" hangingPunct="1"/>
            <a:r>
              <a:rPr lang="en-US" sz="4400">
                <a:latin typeface="Arial" charset="0"/>
              </a:rPr>
              <a:t>ESS-Exercise Science Program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600" dirty="0">
                <a:latin typeface="Arial" charset="0"/>
              </a:rPr>
              <a:t>Mass Advising Meeting</a:t>
            </a:r>
          </a:p>
          <a:p>
            <a:pPr eaLnBrk="1" hangingPunct="1"/>
            <a:r>
              <a:rPr lang="en-US" sz="2400" dirty="0" err="1">
                <a:latin typeface="Arial" charset="0"/>
              </a:rPr>
              <a:t>www.uwlax.edu</a:t>
            </a:r>
            <a:r>
              <a:rPr lang="en-US" sz="2400" dirty="0">
                <a:latin typeface="Arial" charset="0"/>
              </a:rPr>
              <a:t>/exercise-sport-science/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undergraduate-</a:t>
            </a:r>
            <a:r>
              <a:rPr lang="en-US" sz="2400" dirty="0" err="1">
                <a:latin typeface="Arial" charset="0"/>
              </a:rPr>
              <a:t>majorsminors</a:t>
            </a:r>
            <a:r>
              <a:rPr lang="en-US" sz="2400" dirty="0">
                <a:latin typeface="Arial" charset="0"/>
              </a:rPr>
              <a:t>/exercise-science/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E350AB-C685-1D49-AE79-7863BB474F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447800"/>
            <a:ext cx="7315200" cy="4742147"/>
          </a:xfrm>
          <a:prstGeom prst="rect">
            <a:avLst/>
          </a:prstGeom>
        </p:spPr>
      </p:pic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Fitness Track (47 Cr.)</a:t>
            </a:r>
          </a:p>
        </p:txBody>
      </p:sp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762000" y="6169025"/>
            <a:ext cx="762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* BIO 312 and 313 may be taken in place of the ESS 205 and 206 series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85217" y="4572000"/>
            <a:ext cx="11430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02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D34D5-C254-4B4E-8F23-3536EEEC53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369" y="1473234"/>
            <a:ext cx="6275262" cy="4114800"/>
          </a:xfrm>
          <a:prstGeom prst="rect">
            <a:avLst/>
          </a:prstGeom>
        </p:spPr>
      </p:pic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Pre-professional Track (53 Cr.)</a:t>
            </a:r>
          </a:p>
        </p:txBody>
      </p:sp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434369" y="5586413"/>
            <a:ext cx="62752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/>
              <a:t>Minor, Second Major, or Additional Credits</a:t>
            </a:r>
            <a:endParaRPr lang="en-US" sz="1400" dirty="0"/>
          </a:p>
          <a:p>
            <a:r>
              <a:rPr lang="en-US" sz="1400" dirty="0"/>
              <a:t>Students must complete a 2</a:t>
            </a:r>
            <a:r>
              <a:rPr lang="en-US" sz="1400" baseline="30000" dirty="0"/>
              <a:t>nd</a:t>
            </a:r>
            <a:r>
              <a:rPr lang="en-US" sz="1400" dirty="0"/>
              <a:t> major or a minor outside the major or an 18 credit “individualized option”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219200" y="39624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3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Individualized Option (18 Cr.)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At least 12 cr. outside of ESS at the 300(+) level</a:t>
            </a:r>
          </a:p>
          <a:p>
            <a:pPr>
              <a:lnSpc>
                <a:spcPct val="120000"/>
              </a:lnSpc>
            </a:pPr>
            <a:r>
              <a:rPr lang="en-US" dirty="0"/>
              <a:t>Six remaining credits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100(+) level courses outside ESS (GE okay if not used to fulfill a GE requirement)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300(+) level courses in ESS that are not used to fulfill major requirements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82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8600" y="1310565"/>
            <a:ext cx="8534399" cy="3566234"/>
            <a:chOff x="228600" y="1310565"/>
            <a:chExt cx="8534399" cy="3566234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1310565"/>
              <a:ext cx="1752600" cy="18288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28600" y="1797291"/>
              <a:ext cx="3581400" cy="18288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28600" y="1949691"/>
              <a:ext cx="3581400" cy="18288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95800" y="1493445"/>
              <a:ext cx="2209800" cy="18288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522176" y="2071611"/>
              <a:ext cx="4240823" cy="30575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522176" y="3138266"/>
              <a:ext cx="1421424" cy="18288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43254" y="3038252"/>
              <a:ext cx="3410712" cy="18288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75492" y="4582512"/>
              <a:ext cx="3991708" cy="29428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33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488740"/>
              </p:ext>
            </p:extLst>
          </p:nvPr>
        </p:nvGraphicFramePr>
        <p:xfrm>
          <a:off x="76200" y="900113"/>
          <a:ext cx="8991600" cy="529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" r:id="rId3" imgW="8610600" imgH="5067300" progId="Word.Document.12">
                  <p:embed/>
                </p:oleObj>
              </mc:Choice>
              <mc:Fallback>
                <p:oleObj name="Document" r:id="rId3" imgW="8610600" imgH="50673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00113"/>
                        <a:ext cx="8991600" cy="529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45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4267200"/>
            <a:ext cx="2743200" cy="168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5800" y="3962400"/>
            <a:ext cx="2743200" cy="1936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Curved Connector 3"/>
          <p:cNvCxnSpPr/>
          <p:nvPr/>
        </p:nvCxnSpPr>
        <p:spPr bwMode="auto">
          <a:xfrm flipV="1">
            <a:off x="3048000" y="4038600"/>
            <a:ext cx="1371600" cy="304800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aphicFrame>
        <p:nvGraphicFramePr>
          <p:cNvPr id="13317" name="Object 1"/>
          <p:cNvGraphicFramePr>
            <a:graphicFrameLocks noChangeAspect="1"/>
          </p:cNvGraphicFramePr>
          <p:nvPr/>
        </p:nvGraphicFramePr>
        <p:xfrm>
          <a:off x="76200" y="900113"/>
          <a:ext cx="8991600" cy="529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Document" r:id="rId3" imgW="8610600" imgH="5067300" progId="Word.Document.12">
                  <p:embed/>
                </p:oleObj>
              </mc:Choice>
              <mc:Fallback>
                <p:oleObj name="Document" r:id="rId3" imgW="8610600" imgH="50673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00113"/>
                        <a:ext cx="8991600" cy="529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38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8600" y="4572000"/>
            <a:ext cx="7010400" cy="1412875"/>
            <a:chOff x="228600" y="4572000"/>
            <a:chExt cx="7010400" cy="141287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495800" y="4572000"/>
              <a:ext cx="2743200" cy="1936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8600" y="5791200"/>
              <a:ext cx="2743200" cy="1936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495800" y="5785338"/>
              <a:ext cx="2743200" cy="1936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3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605781"/>
              </p:ext>
            </p:extLst>
          </p:nvPr>
        </p:nvGraphicFramePr>
        <p:xfrm>
          <a:off x="76200" y="900113"/>
          <a:ext cx="8991600" cy="529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Document" r:id="rId3" imgW="8610600" imgH="5067300" progId="Word.Document.12">
                  <p:embed/>
                </p:oleObj>
              </mc:Choice>
              <mc:Fallback>
                <p:oleObj name="Document" r:id="rId3" imgW="8610600" imgH="50673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00113"/>
                        <a:ext cx="8991600" cy="529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18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General Scheduling Advice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en-US" sz="2800" dirty="0">
                <a:latin typeface="Arial" charset="0"/>
              </a:rPr>
              <a:t>Use the UWL Course Timetable along with your 4-year plan to create a schedule for your remaining semesters</a:t>
            </a:r>
          </a:p>
          <a:p>
            <a:pPr>
              <a:lnSpc>
                <a:spcPts val="2800"/>
              </a:lnSpc>
            </a:pPr>
            <a:r>
              <a:rPr lang="en-US" sz="2800" dirty="0">
                <a:latin typeface="Arial" charset="0"/>
              </a:rPr>
              <a:t>Carefully review prerequisites</a:t>
            </a:r>
          </a:p>
          <a:p>
            <a:pPr>
              <a:lnSpc>
                <a:spcPts val="2800"/>
              </a:lnSpc>
            </a:pPr>
            <a:r>
              <a:rPr lang="en-US" sz="2800" dirty="0">
                <a:latin typeface="Arial" charset="0"/>
              </a:rPr>
              <a:t>Generate a registration back-up plan for difficult classes</a:t>
            </a:r>
          </a:p>
          <a:p>
            <a:pPr>
              <a:lnSpc>
                <a:spcPts val="2800"/>
              </a:lnSpc>
            </a:pPr>
            <a:r>
              <a:rPr lang="en-US" sz="2800" dirty="0">
                <a:latin typeface="Arial" charset="0"/>
              </a:rPr>
              <a:t>After being admitted, count on </a:t>
            </a:r>
            <a:r>
              <a:rPr lang="en-US" sz="2800" b="1" i="1" dirty="0">
                <a:solidFill>
                  <a:srgbClr val="800000"/>
                </a:solidFill>
                <a:latin typeface="Arial" charset="0"/>
              </a:rPr>
              <a:t>at least three semesters</a:t>
            </a:r>
            <a:r>
              <a:rPr lang="en-US" sz="2800" dirty="0">
                <a:latin typeface="Arial" charset="0"/>
              </a:rPr>
              <a:t> of coursework (plus an internship for Fitness Track students) to graduate</a:t>
            </a:r>
          </a:p>
          <a:p>
            <a:pPr>
              <a:lnSpc>
                <a:spcPts val="2800"/>
              </a:lnSpc>
            </a:pPr>
            <a:r>
              <a:rPr lang="en-US" sz="2800" dirty="0">
                <a:latin typeface="Arial" charset="0"/>
              </a:rPr>
              <a:t>Look online to see admission prerequisites for graduate school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Admission Stats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Percentage of applicants admitted: ~75%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charset="0"/>
              </a:rPr>
              <a:t>Average GPA of admitted students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Fitness Track: ~3.3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Pre-professional Track: ~3.55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Typical application contents (resume items)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Shadows &amp; clinical observations: 2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Research: 1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</a:rPr>
              <a:t>Memberships: 1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Certifications: 3 (Red Cross)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</a:rPr>
              <a:t>Volunteer and professional experiences: ???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40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Application for Admission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First you must qualify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Arial" charset="0"/>
              </a:rPr>
              <a:t>Officially d</a:t>
            </a:r>
            <a:r>
              <a:rPr lang="en-US" dirty="0">
                <a:latin typeface="Arial" charset="0"/>
                <a:ea typeface="ＭＳ Ｐゴシック" charset="0"/>
              </a:rPr>
              <a:t>eclare Ex. Sci. with track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Complete at least 30 college credits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UW-L overall GPA (Cum GPA) of at least 2.75 for Fitness or 3.0 for Pre-professional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“C” or better in BIO 100 or 103 or 105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“C” or better in HPR 105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Pass fitness test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Arial" charset="0"/>
              </a:rPr>
              <a:t>Application Workshop with Career Services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69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262937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Career Services Workshops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Will replace resume check beginning in spring, 2019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charset="0"/>
                <a:cs typeface="ＭＳ Ｐゴシック" charset="0"/>
              </a:rPr>
              <a:t>Three dates before spring application deadline (February 1, 2019)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charset="0"/>
                <a:cs typeface="ＭＳ Ｐゴシック" charset="0"/>
              </a:rPr>
              <a:t>Tues., Nov. 13</a:t>
            </a:r>
            <a:r>
              <a:rPr lang="en-US" baseline="30000" dirty="0">
                <a:latin typeface="Arial" charset="0"/>
                <a:cs typeface="ＭＳ Ｐゴシック" charset="0"/>
              </a:rPr>
              <a:t>th</a:t>
            </a:r>
            <a:r>
              <a:rPr lang="en-US" dirty="0">
                <a:latin typeface="Arial" charset="0"/>
                <a:cs typeface="ＭＳ Ｐゴシック" charset="0"/>
              </a:rPr>
              <a:t> 7-8pm Centennial Hall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charset="0"/>
                <a:cs typeface="ＭＳ Ｐゴシック" charset="0"/>
              </a:rPr>
              <a:t>Wed., Jan. 23</a:t>
            </a:r>
            <a:r>
              <a:rPr lang="en-US" baseline="30000" dirty="0">
                <a:latin typeface="Arial" charset="0"/>
                <a:cs typeface="ＭＳ Ｐゴシック" charset="0"/>
              </a:rPr>
              <a:t>rd</a:t>
            </a:r>
            <a:r>
              <a:rPr lang="en-US" dirty="0">
                <a:latin typeface="Arial" charset="0"/>
                <a:cs typeface="ＭＳ Ｐゴシック" charset="0"/>
              </a:rPr>
              <a:t> 7-8pm Centennial Hall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charset="0"/>
                <a:cs typeface="ＭＳ Ｐゴシック" charset="0"/>
              </a:rPr>
              <a:t>Tues., Jan. 29</a:t>
            </a:r>
            <a:r>
              <a:rPr lang="en-US" baseline="30000" dirty="0">
                <a:latin typeface="Arial" charset="0"/>
                <a:cs typeface="ＭＳ Ｐゴシック" charset="0"/>
              </a:rPr>
              <a:t>th</a:t>
            </a:r>
            <a:r>
              <a:rPr lang="en-US" dirty="0">
                <a:latin typeface="Arial" charset="0"/>
                <a:cs typeface="ＭＳ Ｐゴシック" charset="0"/>
              </a:rPr>
              <a:t> 7-8pm Centennial Hall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58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Reasons For This Meeting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Arial" charset="0"/>
              </a:rPr>
              <a:t>Learn about the people who can help you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Arial" charset="0"/>
              </a:rPr>
              <a:t>Learn more about the program (including recent changes)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Arial" charset="0"/>
              </a:rPr>
              <a:t>Get help with your class schedule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Arial" charset="0"/>
              </a:rPr>
              <a:t>Get help with application for admission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Arial" charset="0"/>
              </a:rPr>
              <a:t>Prepare for graduation &amp; beyond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Arial" charset="0"/>
              </a:rPr>
              <a:t>Get answers to questions (yours and others)</a:t>
            </a:r>
          </a:p>
        </p:txBody>
      </p:sp>
    </p:spTree>
    <p:extLst>
      <p:ext uri="{BB962C8B-B14F-4D97-AF65-F5344CB8AC3E}">
        <p14:creationId xmlns:p14="http://schemas.microsoft.com/office/powerpoint/2010/main" val="12895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Application for Admission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800000"/>
                </a:solidFill>
                <a:latin typeface="Arial" charset="0"/>
              </a:rPr>
              <a:t>Application Check Sheet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800000"/>
                </a:solidFill>
                <a:latin typeface="Arial" charset="0"/>
              </a:rPr>
              <a:t>Online Application Form</a:t>
            </a:r>
          </a:p>
          <a:p>
            <a:pPr marL="0" indent="0">
              <a:lnSpc>
                <a:spcPct val="130000"/>
              </a:lnSpc>
              <a:buNone/>
            </a:pPr>
            <a:endParaRPr lang="en-US" b="1" dirty="0">
              <a:solidFill>
                <a:srgbClr val="800000"/>
              </a:solidFill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en-US" dirty="0">
                <a:latin typeface="Arial" charset="0"/>
              </a:rPr>
              <a:t>Deadlines are Oct. 1 and Feb. 1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rial" charset="0"/>
              </a:rPr>
              <a:t>Forms and detailed instructions on the Exercise Science Program website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2176A-48AB-5E4B-B85A-B9144F3000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548" y="229552"/>
            <a:ext cx="4946904" cy="63988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4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CA1C92-1E1F-FA45-A68A-CE8FAAFA01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0" y="228495"/>
            <a:ext cx="4937760" cy="6401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7475">
            <a:off x="2552700" y="1971148"/>
            <a:ext cx="4038600" cy="3028950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8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93" y="3492026"/>
            <a:ext cx="3342090" cy="33420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6250"/>
            <a:ext cx="3562350" cy="333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2743200"/>
            <a:ext cx="48768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407841"/>
            <a:ext cx="2564205" cy="2047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90998" y="758632"/>
            <a:ext cx="3657601" cy="16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8106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51EC9-2502-3946-8942-762CC90B34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58" y="381000"/>
            <a:ext cx="3816042" cy="4953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572B6B-D359-474D-9DE8-6866847A89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15" y="1524000"/>
            <a:ext cx="3816042" cy="4953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AC2C9-8FF4-6F4E-AA01-BC945C66C3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541" y="959082"/>
            <a:ext cx="3829674" cy="49560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5054992" y="2971800"/>
            <a:ext cx="1974877" cy="19490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BIO           105    General Biology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96338" y="2245871"/>
            <a:ext cx="1974877" cy="16696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HPR         105    </a:t>
            </a:r>
            <a:r>
              <a:rPr kumimoji="0" lang="en-US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Hlthy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Actv</a:t>
            </a:r>
            <a:r>
              <a:rPr kumimoji="0" 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Lifstyl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17364" y="4800600"/>
            <a:ext cx="1250135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/>
              <a:t>Cum GPA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Trans</a:t>
            </a:r>
            <a:r>
              <a:rPr kumimoji="0" lang="en-US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Cum GPA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863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Sheet to 129 Mitchell Hall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CF48F-5D4F-1743-AD1A-E151F9F63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2054087"/>
            <a:ext cx="7367451" cy="37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41E6-6278-B148-8248-2F085387CC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58" y="838200"/>
            <a:ext cx="4224042" cy="548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1C2610-558F-CA4A-BCC1-864079F95D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838200"/>
            <a:ext cx="4216941" cy="548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6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30773-7CD6-4342-B0B2-CED33372C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C6841-B708-5749-8D81-C5F8CD079B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58" y="685800"/>
            <a:ext cx="4224042" cy="548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BA1934-E193-334B-82AD-35A96E8958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685800"/>
            <a:ext cx="4214332" cy="548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6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9C606A-05D0-FB43-AF5C-52AFDB6935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68" y="685800"/>
            <a:ext cx="4218432" cy="548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BFCE49-37ED-974B-8AFF-F382CCE411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685800"/>
            <a:ext cx="4218065" cy="548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8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Your ESS Academic Advisors</a:t>
            </a:r>
          </a:p>
        </p:txBody>
      </p:sp>
      <p:sp>
        <p:nvSpPr>
          <p:cNvPr id="4111" name="TextBox 13"/>
          <p:cNvSpPr txBox="1">
            <a:spLocks noChangeArrowheads="1"/>
          </p:cNvSpPr>
          <p:nvPr/>
        </p:nvSpPr>
        <p:spPr bwMode="auto">
          <a:xfrm>
            <a:off x="4631765" y="5905957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Rick</a:t>
            </a:r>
          </a:p>
          <a:p>
            <a:pPr algn="ctr"/>
            <a:r>
              <a:rPr lang="en-US" sz="1400" dirty="0"/>
              <a:t>Mikat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1335637" y="5900711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Attila</a:t>
            </a:r>
          </a:p>
          <a:p>
            <a:pPr algn="ctr"/>
            <a:r>
              <a:rPr lang="en-US" sz="1400" dirty="0"/>
              <a:t>Kovacs</a:t>
            </a: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5700519" y="4274309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Teri</a:t>
            </a:r>
          </a:p>
          <a:p>
            <a:pPr algn="ctr"/>
            <a:r>
              <a:rPr lang="en-US" sz="1400" dirty="0" err="1"/>
              <a:t>Hepler</a:t>
            </a:r>
            <a:endParaRPr lang="en-US" sz="1400" dirty="0"/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1384917" y="2607653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Naoko</a:t>
            </a:r>
          </a:p>
          <a:p>
            <a:pPr algn="ctr"/>
            <a:r>
              <a:rPr lang="en-US" sz="1400" dirty="0" err="1"/>
              <a:t>Aminaka</a:t>
            </a:r>
            <a:endParaRPr lang="en-US" sz="1400" dirty="0"/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4572000" y="2606454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Kasey</a:t>
            </a:r>
          </a:p>
          <a:p>
            <a:pPr algn="ctr"/>
            <a:r>
              <a:rPr lang="en-US" sz="1400" dirty="0"/>
              <a:t>Crawford</a:t>
            </a:r>
          </a:p>
        </p:txBody>
      </p: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4586248" y="4274309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Melanie</a:t>
            </a:r>
          </a:p>
          <a:p>
            <a:pPr algn="ctr"/>
            <a:r>
              <a:rPr lang="en-US" sz="1400" dirty="0"/>
              <a:t>Healy</a:t>
            </a:r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3534404" y="5905957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Andrew</a:t>
            </a:r>
          </a:p>
          <a:p>
            <a:pPr algn="ctr"/>
            <a:r>
              <a:rPr lang="en-US" sz="1400" dirty="0" err="1"/>
              <a:t>McGlenn</a:t>
            </a:r>
            <a:endParaRPr lang="en-US" sz="1400" dirty="0"/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2457106" y="5905957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David</a:t>
            </a:r>
          </a:p>
          <a:p>
            <a:pPr algn="ctr"/>
            <a:r>
              <a:rPr lang="en-US" sz="1400" dirty="0" err="1"/>
              <a:t>Malecek</a:t>
            </a:r>
            <a:endParaRPr lang="en-US" sz="1400" dirty="0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467317" y="2606454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Susan</a:t>
            </a:r>
          </a:p>
          <a:p>
            <a:pPr algn="ctr"/>
            <a:r>
              <a:rPr lang="en-US" sz="1400" dirty="0" err="1"/>
              <a:t>Bramwell</a:t>
            </a:r>
            <a:endParaRPr lang="en-US" sz="1400" dirty="0"/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5725296" y="5904995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Kim</a:t>
            </a:r>
          </a:p>
          <a:p>
            <a:pPr algn="ctr"/>
            <a:r>
              <a:rPr lang="en-US" sz="1400" dirty="0" err="1"/>
              <a:t>Radtke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471" y="4795460"/>
            <a:ext cx="9144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058" y="4812479"/>
            <a:ext cx="9144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277" y="4827718"/>
            <a:ext cx="914400" cy="114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041" y="1523452"/>
            <a:ext cx="914400" cy="1143000"/>
          </a:xfrm>
          <a:prstGeom prst="rect">
            <a:avLst/>
          </a:prstGeom>
        </p:spPr>
      </p:pic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1219200" y="4274309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 err="1"/>
              <a:t>Naghmeh</a:t>
            </a:r>
            <a:endParaRPr lang="en-US" sz="1400" dirty="0"/>
          </a:p>
          <a:p>
            <a:pPr algn="ctr"/>
            <a:r>
              <a:rPr lang="en-US" sz="1400" dirty="0" err="1"/>
              <a:t>Gheidi</a:t>
            </a:r>
            <a:endParaRPr lang="en-US" sz="1400" dirty="0"/>
          </a:p>
        </p:txBody>
      </p:sp>
      <p:pic>
        <p:nvPicPr>
          <p:cNvPr id="49" name="Picture 11" descr="Mika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152" y="4812479"/>
            <a:ext cx="857250" cy="11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6629401" y="4289259"/>
            <a:ext cx="1219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Salvador</a:t>
            </a:r>
          </a:p>
          <a:p>
            <a:pPr algn="ctr"/>
            <a:r>
              <a:rPr lang="en-US" sz="1400" dirty="0"/>
              <a:t>(Cha) Jaime</a:t>
            </a:r>
          </a:p>
        </p:txBody>
      </p:sp>
      <p:sp>
        <p:nvSpPr>
          <p:cNvPr id="47" name="TextBox 12"/>
          <p:cNvSpPr txBox="1">
            <a:spLocks noChangeArrowheads="1"/>
          </p:cNvSpPr>
          <p:nvPr/>
        </p:nvSpPr>
        <p:spPr bwMode="auto">
          <a:xfrm>
            <a:off x="3428767" y="427738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Randy</a:t>
            </a:r>
          </a:p>
          <a:p>
            <a:pPr algn="ctr"/>
            <a:r>
              <a:rPr lang="en-US" sz="1400" dirty="0" err="1"/>
              <a:t>Gretebeck</a:t>
            </a:r>
            <a:endParaRPr lang="en-US" sz="1400" dirty="0"/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5631117" y="2613166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Scott</a:t>
            </a:r>
          </a:p>
          <a:p>
            <a:pPr algn="ctr"/>
            <a:r>
              <a:rPr lang="en-US" sz="1400" dirty="0" err="1"/>
              <a:t>Doberstein</a:t>
            </a:r>
            <a:endParaRPr lang="en-US" sz="1400" dirty="0"/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6705600" y="2613166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Amber</a:t>
            </a:r>
          </a:p>
          <a:p>
            <a:pPr algn="ctr"/>
            <a:r>
              <a:rPr lang="en-US" sz="1400" dirty="0"/>
              <a:t>Dunn</a:t>
            </a:r>
          </a:p>
        </p:txBody>
      </p:sp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3276600" y="2605419"/>
            <a:ext cx="1447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Kari Butterfield </a:t>
            </a:r>
            <a:r>
              <a:rPr lang="en-US" sz="1400" dirty="0" err="1"/>
              <a:t>Emineth</a:t>
            </a:r>
            <a:endParaRPr lang="en-US" sz="1400" dirty="0"/>
          </a:p>
        </p:txBody>
      </p:sp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2344912" y="4264334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Cordial</a:t>
            </a:r>
          </a:p>
          <a:p>
            <a:pPr algn="ctr"/>
            <a:r>
              <a:rPr lang="en-US" sz="1400" dirty="0"/>
              <a:t>Gillette</a:t>
            </a:r>
          </a:p>
        </p:txBody>
      </p:sp>
      <p:sp>
        <p:nvSpPr>
          <p:cNvPr id="52" name="TextBox 12"/>
          <p:cNvSpPr txBox="1">
            <a:spLocks noChangeArrowheads="1"/>
          </p:cNvSpPr>
          <p:nvPr/>
        </p:nvSpPr>
        <p:spPr bwMode="auto">
          <a:xfrm>
            <a:off x="6724779" y="5904995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Sheldon</a:t>
            </a:r>
          </a:p>
          <a:p>
            <a:pPr algn="ctr"/>
            <a:r>
              <a:rPr lang="en-US" sz="1400" dirty="0"/>
              <a:t>Wagner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0BD2AA-0B3C-734A-8BD4-3D7D67FBFB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205" y="3189272"/>
            <a:ext cx="914400" cy="114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98759D-4BC1-5D42-A38A-9D39E0E5FC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372" y="1518716"/>
            <a:ext cx="914400" cy="1143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1AAF3D-EA52-9D4E-AAAD-1A0DB28C55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496" y="1528177"/>
            <a:ext cx="915214" cy="114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BFE9FD-6E33-0A4C-AAB9-7213E1A1209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598" y="1537907"/>
            <a:ext cx="914400" cy="11419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EB2314-7B03-4C48-9E50-109A9B0B0B7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957" y="4794880"/>
            <a:ext cx="915214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E6AE3B-86E2-C242-9BB8-0E6AB5345AF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623" y="1528177"/>
            <a:ext cx="914400" cy="114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6EFDBC-02EC-BD47-8365-D7B6E8629A8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917" y="1518716"/>
            <a:ext cx="914400" cy="1143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D2B38D-1EC9-6942-9CD6-0078C47C1FA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142" y="3189272"/>
            <a:ext cx="914400" cy="1143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5B6306-60A6-0A4A-8802-6A249597600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014" y="3199247"/>
            <a:ext cx="914400" cy="1143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A9A674C-96ED-EF45-8FFD-2FAF39518B4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172" y="3208105"/>
            <a:ext cx="914400" cy="1143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543E54F-AF4F-2B46-B2AA-B62C12E1E43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519" y="3194225"/>
            <a:ext cx="914400" cy="1143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F329FA8-1B2E-954E-AE83-99EF63C7E23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681" y="3199247"/>
            <a:ext cx="945931" cy="1143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FB5B77-3F9B-304B-92B0-97DB2618752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462" y="4812479"/>
            <a:ext cx="914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8704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2931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4E3C6D-EF87-9D43-8A4B-CD125D4741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685800"/>
            <a:ext cx="4224528" cy="54913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BA84A-A3DE-1344-99FC-9B4430CEF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96" y="685800"/>
            <a:ext cx="4221804" cy="5486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8FBB517-B43F-5146-A990-DAE82F7E9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147488"/>
              </p:ext>
            </p:extLst>
          </p:nvPr>
        </p:nvGraphicFramePr>
        <p:xfrm>
          <a:off x="3581400" y="2844800"/>
          <a:ext cx="4343400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D8CE213-0E81-594D-8CDE-6B327C0BA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90832"/>
              </p:ext>
            </p:extLst>
          </p:nvPr>
        </p:nvGraphicFramePr>
        <p:xfrm>
          <a:off x="5562600" y="2844800"/>
          <a:ext cx="4343400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94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Application Tips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rial" charset="0"/>
              </a:rPr>
              <a:t>DON’T WAIT UNTIL THE LAST MINUTE!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rial" charset="0"/>
              </a:rPr>
              <a:t>Job shadows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rial" charset="0"/>
              </a:rPr>
              <a:t>Fitness test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rial" charset="0"/>
              </a:rPr>
              <a:t>Resume &amp; narrative statements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rial" charset="0"/>
              </a:rPr>
              <a:t>Application building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rial" charset="0"/>
              </a:rPr>
              <a:t>Check sheet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charset="0"/>
              </a:rPr>
              <a:t>Practice your application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charset="0"/>
              </a:rPr>
              <a:t>Why do we recommend Sophomore year?</a:t>
            </a:r>
          </a:p>
        </p:txBody>
      </p:sp>
    </p:spTree>
    <p:extLst>
      <p:ext uri="{BB962C8B-B14F-4D97-AF65-F5344CB8AC3E}">
        <p14:creationId xmlns:p14="http://schemas.microsoft.com/office/powerpoint/2010/main" val="14177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Consider This Scenario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Arial" charset="0"/>
              </a:rPr>
              <a:t>Senior not yet in the program</a:t>
            </a:r>
          </a:p>
          <a:p>
            <a:pPr>
              <a:lnSpc>
                <a:spcPct val="114000"/>
              </a:lnSpc>
            </a:pPr>
            <a:r>
              <a:rPr lang="en-US" sz="2800" dirty="0">
                <a:latin typeface="Arial" charset="0"/>
              </a:rPr>
              <a:t>Applies for admission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latin typeface="Arial" charset="0"/>
              </a:rPr>
              <a:t>Isn’t admitted</a:t>
            </a:r>
          </a:p>
          <a:p>
            <a:pPr>
              <a:lnSpc>
                <a:spcPct val="114000"/>
              </a:lnSpc>
            </a:pPr>
            <a:r>
              <a:rPr lang="en-US" sz="2800" dirty="0">
                <a:latin typeface="Arial" charset="0"/>
              </a:rPr>
              <a:t>Applies again next semester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latin typeface="Arial" charset="0"/>
              </a:rPr>
              <a:t>Isn’t admitted</a:t>
            </a:r>
          </a:p>
          <a:p>
            <a:pPr>
              <a:lnSpc>
                <a:spcPct val="114000"/>
              </a:lnSpc>
            </a:pPr>
            <a:r>
              <a:rPr lang="en-US" sz="2800" dirty="0">
                <a:latin typeface="Arial" charset="0"/>
              </a:rPr>
              <a:t>Can’t finish degree and only 2-3 classes left</a:t>
            </a:r>
          </a:p>
          <a:p>
            <a:pPr>
              <a:lnSpc>
                <a:spcPct val="114000"/>
              </a:lnSpc>
            </a:pPr>
            <a:r>
              <a:rPr lang="en-US" sz="2800" dirty="0">
                <a:latin typeface="Arial" charset="0"/>
              </a:rPr>
              <a:t>Change track/major/campus</a:t>
            </a:r>
          </a:p>
          <a:p>
            <a:pPr>
              <a:lnSpc>
                <a:spcPct val="114000"/>
              </a:lnSpc>
            </a:pPr>
            <a:r>
              <a:rPr lang="en-US" sz="2800" dirty="0">
                <a:latin typeface="Arial" charset="0"/>
              </a:rPr>
              <a:t>Probably two more years to finish</a:t>
            </a:r>
          </a:p>
          <a:p>
            <a:pPr>
              <a:lnSpc>
                <a:spcPct val="114000"/>
              </a:lnSpc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2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Policy in CSH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Students must be admitted in a major by 60 credit hours (end of sophomore year)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800000"/>
                </a:solidFill>
              </a:rPr>
              <a:t>Option A: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Double-major (Exercise Science and plan B) until admitted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800000"/>
                </a:solidFill>
              </a:rPr>
              <a:t>Option B: </a:t>
            </a:r>
            <a:r>
              <a:rPr lang="en-US" dirty="0"/>
              <a:t>Receive special permission from a Dean’s Office advisor in order to register for next semester classes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If I Don’t Get In?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Arial" charset="0"/>
                <a:cs typeface="ＭＳ Ｐゴシック" charset="0"/>
              </a:rPr>
              <a:t>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wo tries allowed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charset="0"/>
                <a:cs typeface="ＭＳ Ｐゴシック" charset="0"/>
              </a:rPr>
              <a:t>See Dr. Mikat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charset="0"/>
                <a:cs typeface="ＭＳ Ｐゴシック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mprove credentials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charset="0"/>
                <a:cs typeface="ＭＳ Ｐゴシック" charset="0"/>
              </a:rPr>
              <a:t>Apply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again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Change track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Change major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Change campus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ABE2D-0644-9345-85C1-753D3499F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549400"/>
            <a:ext cx="439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67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If I </a:t>
            </a:r>
            <a:r>
              <a:rPr lang="en-US" b="1" u="sng">
                <a:latin typeface="Arial" charset="0"/>
                <a:ea typeface="ＭＳ Ｐゴシック" charset="0"/>
                <a:cs typeface="ＭＳ Ｐゴシック" charset="0"/>
              </a:rPr>
              <a:t>DO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Get In?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Pre-professional Track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97% go on to graduate school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100% of remaining employed in their field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Fitness Track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18% go on to graduate school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100% of remaining employed in their field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Internships: About 75% get job offers</a:t>
            </a:r>
          </a:p>
        </p:txBody>
      </p:sp>
    </p:spTree>
    <p:extLst>
      <p:ext uri="{BB962C8B-B14F-4D97-AF65-F5344CB8AC3E}">
        <p14:creationId xmlns:p14="http://schemas.microsoft.com/office/powerpoint/2010/main" val="26919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Continue to Build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3962400" cy="4648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" charset="0"/>
              </a:rPr>
              <a:t>ESS 320 – Field Experience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Arial" charset="0"/>
              </a:rPr>
              <a:t>ESS 450 – Internship (Fitness Track Only)</a:t>
            </a:r>
          </a:p>
          <a:p>
            <a:pPr>
              <a:lnSpc>
                <a:spcPct val="130000"/>
              </a:lnSpc>
            </a:pPr>
            <a:r>
              <a:rPr lang="en-US" sz="2400" dirty="0" err="1">
                <a:latin typeface="Arial" charset="0"/>
              </a:rPr>
              <a:t>Clinicals</a:t>
            </a:r>
            <a:r>
              <a:rPr lang="en-US" sz="2400" dirty="0">
                <a:latin typeface="Arial" charset="0"/>
              </a:rPr>
              <a:t> and labs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Arial" charset="0"/>
              </a:rPr>
              <a:t>Research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Arial" charset="0"/>
              </a:rPr>
              <a:t>Volunteering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Arial" charset="0"/>
              </a:rPr>
              <a:t>Employment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2E8AD-F982-8A42-8691-DFDB63B15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14730" y="2233670"/>
            <a:ext cx="4572000" cy="330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507CF-9151-2043-BF11-7AC278F2AD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Forms You May Want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>
                <a:latin typeface="Arial" charset="0"/>
              </a:rPr>
              <a:t>Course Substitution – Dean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s Office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Arial" charset="0"/>
              </a:rPr>
              <a:t>Course Override (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BLUE</a:t>
            </a:r>
            <a:r>
              <a:rPr lang="en-US" dirty="0">
                <a:latin typeface="Arial" charset="0"/>
              </a:rPr>
              <a:t>) – ESS Office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Arial" charset="0"/>
              </a:rPr>
              <a:t>Time Conflict (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BLUE</a:t>
            </a:r>
            <a:r>
              <a:rPr lang="en-US" dirty="0">
                <a:latin typeface="Arial" charset="0"/>
              </a:rPr>
              <a:t>) – ESS Office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Arial" charset="0"/>
              </a:rPr>
              <a:t>Drop/Add Slip – ESS Office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Arial" charset="0"/>
              </a:rPr>
              <a:t>Change of Program (</a:t>
            </a:r>
            <a:r>
              <a:rPr lang="en-US" b="1" dirty="0">
                <a:solidFill>
                  <a:srgbClr val="008000"/>
                </a:solidFill>
                <a:latin typeface="Arial" charset="0"/>
              </a:rPr>
              <a:t>GREEN</a:t>
            </a:r>
            <a:r>
              <a:rPr lang="en-US" dirty="0">
                <a:latin typeface="Arial" charset="0"/>
              </a:rPr>
              <a:t>) – Dean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s Office  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Arial" charset="0"/>
              </a:rPr>
              <a:t>Intent to Graduate – WINGS</a:t>
            </a:r>
          </a:p>
          <a:p>
            <a:pPr>
              <a:lnSpc>
                <a:spcPct val="95000"/>
              </a:lnSpc>
            </a:pPr>
            <a:r>
              <a:rPr lang="en-US" dirty="0">
                <a:latin typeface="Arial" charset="0"/>
              </a:rPr>
              <a:t>Transcript Request – WINGS</a:t>
            </a:r>
          </a:p>
          <a:p>
            <a:pPr lvl="1">
              <a:lnSpc>
                <a:spcPct val="95000"/>
              </a:lnSpc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Graduation Requirements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See WINGS to indicate your </a:t>
            </a:r>
            <a:r>
              <a:rPr lang="en-US" b="1" i="1" dirty="0">
                <a:latin typeface="Arial" charset="0"/>
              </a:rPr>
              <a:t>Intent to graduate</a:t>
            </a:r>
            <a:r>
              <a:rPr lang="en-US" dirty="0">
                <a:latin typeface="Arial" charset="0"/>
              </a:rPr>
              <a:t> - gets you on important lists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See web for commencement information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See Mr. </a:t>
            </a:r>
            <a:r>
              <a:rPr lang="en-US" dirty="0" err="1">
                <a:latin typeface="Arial" charset="0"/>
              </a:rPr>
              <a:t>Herling</a:t>
            </a:r>
            <a:r>
              <a:rPr lang="en-US" dirty="0">
                <a:latin typeface="Arial" charset="0"/>
              </a:rPr>
              <a:t> in 205 Graff Main Hall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Credit Check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(Optional) Petition </a:t>
            </a:r>
            <a:r>
              <a:rPr lang="en-US" dirty="0">
                <a:latin typeface="Arial" charset="0"/>
              </a:rPr>
              <a:t>for Early Commencement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</a:rPr>
              <a:t>Meet all other graduation requirements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</a:rPr>
              <a:t>Outside tri-state region (beyond Chicago)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</a:rPr>
              <a:t>(Optional) go to117 Graff Main Hall to get your name on the program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College and Department Office</a:t>
            </a:r>
          </a:p>
        </p:txBody>
      </p:sp>
      <p:sp>
        <p:nvSpPr>
          <p:cNvPr id="4113" name="TextBox 15"/>
          <p:cNvSpPr txBox="1">
            <a:spLocks noChangeArrowheads="1"/>
          </p:cNvSpPr>
          <p:nvPr/>
        </p:nvSpPr>
        <p:spPr bwMode="auto">
          <a:xfrm>
            <a:off x="5181600" y="2928369"/>
            <a:ext cx="1828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Guy</a:t>
            </a:r>
          </a:p>
          <a:p>
            <a:pPr algn="ctr"/>
            <a:r>
              <a:rPr lang="en-US" sz="1400" dirty="0" err="1"/>
              <a:t>Herling</a:t>
            </a:r>
            <a:endParaRPr lang="en-US" sz="1400" dirty="0"/>
          </a:p>
          <a:p>
            <a:pPr algn="ctr"/>
            <a:r>
              <a:rPr lang="en-US" sz="1200" dirty="0"/>
              <a:t>CSH Academic Services Director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1295400" y="5462684"/>
            <a:ext cx="1828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Chia-Chen Yu</a:t>
            </a:r>
          </a:p>
          <a:p>
            <a:pPr algn="ctr"/>
            <a:r>
              <a:rPr lang="en-US" sz="1200" dirty="0"/>
              <a:t>ESS Department Chair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94129" y="5462684"/>
            <a:ext cx="1828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Chris Dodge</a:t>
            </a:r>
          </a:p>
          <a:p>
            <a:pPr algn="ctr"/>
            <a:r>
              <a:rPr lang="en-US" sz="1200" dirty="0"/>
              <a:t>ESS HP Lab Manager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4427886" y="5465345"/>
            <a:ext cx="1828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Jeanne Voss</a:t>
            </a:r>
          </a:p>
          <a:p>
            <a:pPr algn="ctr"/>
            <a:r>
              <a:rPr lang="en-US" sz="1200" dirty="0"/>
              <a:t>ESS ADA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15357" y="2925708"/>
            <a:ext cx="1828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Carla</a:t>
            </a:r>
          </a:p>
          <a:p>
            <a:pPr algn="ctr"/>
            <a:r>
              <a:rPr lang="en-US" sz="1400" dirty="0"/>
              <a:t>Burkhart</a:t>
            </a:r>
          </a:p>
          <a:p>
            <a:pPr algn="ctr"/>
            <a:r>
              <a:rPr lang="en-US" sz="1200" dirty="0"/>
              <a:t>CSH Academic Services Director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99814" y="2922990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Mark</a:t>
            </a:r>
          </a:p>
          <a:p>
            <a:pPr algn="ctr"/>
            <a:r>
              <a:rPr lang="en-US" sz="1400" dirty="0" err="1"/>
              <a:t>Sandheinrich</a:t>
            </a:r>
            <a:endParaRPr lang="en-US" sz="1400" dirty="0"/>
          </a:p>
          <a:p>
            <a:pPr algn="ctr"/>
            <a:r>
              <a:rPr lang="en-US" sz="1200" dirty="0"/>
              <a:t>CSH Dean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408" y="1593528"/>
            <a:ext cx="109728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812" y="1593528"/>
            <a:ext cx="1097280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C4C72-CA16-5D47-A6EE-2EAC8D9E1E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360" y="1593528"/>
            <a:ext cx="1097280" cy="1371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742F8C-5FBA-B546-8DDB-7CC30B6E9F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160" y="4072713"/>
            <a:ext cx="109728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6DFE1F-A9B7-2D4A-BDF0-9A8158298A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646" y="4064697"/>
            <a:ext cx="1097280" cy="1371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6078AB-4A76-8A44-8F88-F20D55EA3A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889" y="4072713"/>
            <a:ext cx="1097280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CB35D-B1F9-DE42-B4F3-27A4281A6E2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403" y="4072713"/>
            <a:ext cx="1097280" cy="1371600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83E86760-2D72-5243-B846-5886250C0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643" y="5460491"/>
            <a:ext cx="1828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Mark Gibson</a:t>
            </a:r>
          </a:p>
          <a:p>
            <a:pPr algn="ctr"/>
            <a:r>
              <a:rPr lang="en-US" sz="1200" dirty="0"/>
              <a:t>Assistant ESS Department Chair</a:t>
            </a:r>
          </a:p>
        </p:txBody>
      </p:sp>
    </p:spTree>
    <p:extLst>
      <p:ext uri="{BB962C8B-B14F-4D97-AF65-F5344CB8AC3E}">
        <p14:creationId xmlns:p14="http://schemas.microsoft.com/office/powerpoint/2010/main" val="2415889199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Thank You!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>
                <a:latin typeface="Arial" charset="0"/>
              </a:rPr>
              <a:t>Career Services and Academic Advising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77240" y="3074914"/>
            <a:ext cx="1828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Stacy</a:t>
            </a:r>
          </a:p>
          <a:p>
            <a:pPr algn="ctr"/>
            <a:r>
              <a:rPr lang="en-US" sz="1400" dirty="0" err="1"/>
              <a:t>Narcotta-Welp</a:t>
            </a:r>
            <a:endParaRPr lang="en-US" sz="1400" dirty="0"/>
          </a:p>
          <a:p>
            <a:pPr algn="ctr"/>
            <a:r>
              <a:rPr lang="en-US" sz="1200" dirty="0"/>
              <a:t>Student Services Coordinator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729027"/>
            <a:ext cx="1097280" cy="1371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C04E3A-48CF-7540-83BD-DBFFA8354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100627"/>
            <a:ext cx="1828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Joshua Bench</a:t>
            </a:r>
          </a:p>
          <a:p>
            <a:pPr algn="ctr"/>
            <a:r>
              <a:rPr lang="en-US" sz="1200" dirty="0"/>
              <a:t>Pre-health Student Resource Coordinator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6899DA-AE5C-374D-AD21-FDA6121C8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160" y="3074914"/>
            <a:ext cx="1828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Karolyn Bald</a:t>
            </a:r>
          </a:p>
          <a:p>
            <a:pPr algn="ctr"/>
            <a:r>
              <a:rPr lang="en-US" sz="1200" dirty="0"/>
              <a:t>Assistant Director of Academic Advising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4C2FE4-6460-7145-B3E6-4BD48874F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386626"/>
            <a:ext cx="1828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Jamie Schweiger</a:t>
            </a:r>
          </a:p>
          <a:p>
            <a:pPr algn="ctr"/>
            <a:r>
              <a:rPr lang="en-US" sz="1200" dirty="0"/>
              <a:t>Senior Advisor – Academic Advising Center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BF7222-953F-6D45-AF2F-30DBC47D5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86627"/>
            <a:ext cx="1828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Katy Morrison</a:t>
            </a:r>
          </a:p>
          <a:p>
            <a:pPr algn="ctr"/>
            <a:r>
              <a:rPr lang="en-US" sz="1200" dirty="0"/>
              <a:t>Advisor – Academic Advising Center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04CD8A-08AD-D448-89AB-148EF22DA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120" y="3062213"/>
            <a:ext cx="1828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Becky </a:t>
            </a:r>
            <a:r>
              <a:rPr lang="en-US" sz="1400" dirty="0" err="1"/>
              <a:t>Vianden</a:t>
            </a:r>
            <a:endParaRPr lang="en-US" sz="1400" dirty="0"/>
          </a:p>
          <a:p>
            <a:pPr algn="ctr"/>
            <a:r>
              <a:rPr lang="en-US" sz="1200" dirty="0"/>
              <a:t>Director of Academic Advising &amp; Career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C1BB7-4429-1349-A5AD-FA4B22ADBB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80" y="1708594"/>
            <a:ext cx="109728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734B9C-959F-C641-890F-177C4602C5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920" y="1703314"/>
            <a:ext cx="10972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0CEAD8-FBE1-5B41-9AE5-B22E75AFF1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960" y="1729027"/>
            <a:ext cx="1092200" cy="137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1FC8C1-B9A9-6F4D-BAFD-81868AFDF6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00" y="4015026"/>
            <a:ext cx="1092200" cy="1371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8CAE3C-ED8C-1C49-82E8-1A4AD794169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500" y="4015026"/>
            <a:ext cx="1097280" cy="1371600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C6262B5A-8C84-A244-993D-D314A0F3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386626"/>
            <a:ext cx="1828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Chris </a:t>
            </a:r>
            <a:r>
              <a:rPr lang="en-US" sz="1400" dirty="0" err="1"/>
              <a:t>Stindt</a:t>
            </a:r>
            <a:endParaRPr lang="en-US" sz="1400" dirty="0"/>
          </a:p>
          <a:p>
            <a:pPr algn="ctr"/>
            <a:r>
              <a:rPr lang="en-US" sz="1200" dirty="0"/>
              <a:t>CSH Pre-health Academic Advisor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78C05-3965-6A4E-AF14-0904D7EB90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890" y="4015026"/>
            <a:ext cx="1092200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9FC89E-E4EE-DD44-80D8-BA66628502D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620" y="4015026"/>
            <a:ext cx="1092200" cy="1371600"/>
          </a:xfrm>
          <a:prstGeom prst="rect">
            <a:avLst/>
          </a:prstGeom>
        </p:spPr>
      </p:pic>
      <p:sp>
        <p:nvSpPr>
          <p:cNvPr id="19" name="TextBox 15">
            <a:extLst>
              <a:ext uri="{FF2B5EF4-FFF2-40B4-BE49-F238E27FC236}">
                <a16:creationId xmlns:a16="http://schemas.microsoft.com/office/drawing/2014/main" id="{5C9511CB-F7B7-A74A-B0F3-4285C16DB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320" y="5386626"/>
            <a:ext cx="1828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/>
              <a:t>Shari </a:t>
            </a:r>
            <a:r>
              <a:rPr lang="en-US" sz="1400" dirty="0" err="1"/>
              <a:t>Schoohs</a:t>
            </a:r>
            <a:endParaRPr lang="en-US" sz="1400" dirty="0"/>
          </a:p>
          <a:p>
            <a:pPr algn="ctr"/>
            <a:r>
              <a:rPr lang="en-US" sz="1200" dirty="0"/>
              <a:t>Advisor – Academic Advising Center</a:t>
            </a:r>
          </a:p>
        </p:txBody>
      </p:sp>
    </p:spTree>
    <p:extLst>
      <p:ext uri="{BB962C8B-B14F-4D97-AF65-F5344CB8AC3E}">
        <p14:creationId xmlns:p14="http://schemas.microsoft.com/office/powerpoint/2010/main" val="4193406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Athletic Training at UWL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6F9C5-6A60-454A-A54F-B58BAEEED6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447800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Science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800000"/>
                </a:solidFill>
              </a:rPr>
              <a:t>Major:</a:t>
            </a:r>
            <a:r>
              <a:rPr lang="en-US" dirty="0"/>
              <a:t> Exercise and Sport Science</a:t>
            </a:r>
          </a:p>
          <a:p>
            <a:r>
              <a:rPr lang="en-US" b="1" dirty="0">
                <a:solidFill>
                  <a:srgbClr val="800000"/>
                </a:solidFill>
              </a:rPr>
              <a:t>Emphasis: </a:t>
            </a:r>
            <a:r>
              <a:rPr lang="en-US" dirty="0"/>
              <a:t>Exercise Science</a:t>
            </a:r>
          </a:p>
          <a:p>
            <a:r>
              <a:rPr lang="en-US" b="1" dirty="0">
                <a:solidFill>
                  <a:srgbClr val="800000"/>
                </a:solidFill>
              </a:rPr>
              <a:t>Track:</a:t>
            </a:r>
            <a:r>
              <a:rPr lang="en-US" dirty="0"/>
              <a:t> Fitness or Pre-professional</a:t>
            </a:r>
          </a:p>
          <a:p>
            <a:r>
              <a:rPr lang="en-US" b="1" dirty="0">
                <a:solidFill>
                  <a:srgbClr val="800000"/>
                </a:solidFill>
                <a:latin typeface="Arial" charset="0"/>
                <a:cs typeface="ＭＳ Ｐゴシック" charset="0"/>
              </a:rPr>
              <a:t>Requirements</a:t>
            </a:r>
          </a:p>
          <a:p>
            <a:pPr lvl="1"/>
            <a:r>
              <a:rPr lang="en-US" dirty="0">
                <a:latin typeface="Arial" charset="0"/>
                <a:cs typeface="ＭＳ Ｐゴシック" charset="0"/>
              </a:rPr>
              <a:t>General Education (48 cr.)</a:t>
            </a:r>
          </a:p>
          <a:p>
            <a:pPr lvl="1"/>
            <a:r>
              <a:rPr lang="en-US" dirty="0">
                <a:latin typeface="Arial" charset="0"/>
                <a:cs typeface="ＭＳ Ｐゴシック" charset="0"/>
              </a:rPr>
              <a:t>ESS Core (33 cr.)</a:t>
            </a:r>
          </a:p>
          <a:p>
            <a:pPr lvl="1"/>
            <a:r>
              <a:rPr lang="en-US" dirty="0">
                <a:latin typeface="Arial" charset="0"/>
                <a:cs typeface="ＭＳ Ｐゴシック" charset="0"/>
              </a:rPr>
              <a:t>Additional required courses focus on track-specific goals (47-53 cr.)</a:t>
            </a:r>
          </a:p>
        </p:txBody>
      </p:sp>
    </p:spTree>
    <p:extLst>
      <p:ext uri="{BB962C8B-B14F-4D97-AF65-F5344CB8AC3E}">
        <p14:creationId xmlns:p14="http://schemas.microsoft.com/office/powerpoint/2010/main" val="3411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Tracks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71800" y="2057400"/>
            <a:ext cx="52578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10200" y="3962400"/>
            <a:ext cx="29718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438"/>
              </a:lnSpc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Fitness: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…for students interested in pursuing a career in the fitness industry - such as strength and conditioning coach, fitness or wellness center manager, etc.</a:t>
            </a:r>
          </a:p>
          <a:p>
            <a:pPr>
              <a:lnSpc>
                <a:spcPts val="3438"/>
              </a:lnSpc>
            </a:pPr>
            <a:r>
              <a:rPr lang="en-US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Pre-professional: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…for students interested in going on to graduate school for a career that uses the clinical application of exercise or activity - such as physical and occupational therapy, athletic training, cardiac rehab, etc.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" name="Up-Down Arrow 5"/>
          <p:cNvSpPr/>
          <p:nvPr/>
        </p:nvSpPr>
        <p:spPr bwMode="auto">
          <a:xfrm>
            <a:off x="6248400" y="2514600"/>
            <a:ext cx="685800" cy="1447800"/>
          </a:xfrm>
          <a:prstGeom prst="upDown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4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BB1A0B0-0F59-D94A-B4D4-2CAB3502AC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28" y="1844040"/>
            <a:ext cx="8051172" cy="4069080"/>
          </a:xfrm>
          <a:prstGeom prst="rect">
            <a:avLst/>
          </a:prstGeom>
        </p:spPr>
      </p:pic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ESS Core Courses (33 Cr.)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548079" y="4991100"/>
            <a:ext cx="13716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35832" y="4114800"/>
            <a:ext cx="13716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43200" y="4114800"/>
            <a:ext cx="3810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943600" y="5029200"/>
            <a:ext cx="1905000" cy="3048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5832" y="2392996"/>
            <a:ext cx="13716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0200" y="2118518"/>
            <a:ext cx="6858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82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3747</TotalTime>
  <Words>1082</Words>
  <Application>Microsoft Macintosh PowerPoint</Application>
  <PresentationFormat>On-screen Show (4:3)</PresentationFormat>
  <Paragraphs>219</Paragraphs>
  <Slides>40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Times New Roman</vt:lpstr>
      <vt:lpstr>Wingdings</vt:lpstr>
      <vt:lpstr>Radial</vt:lpstr>
      <vt:lpstr>Document</vt:lpstr>
      <vt:lpstr>ESS-Exercise Science Program</vt:lpstr>
      <vt:lpstr>Reasons For This Meeting</vt:lpstr>
      <vt:lpstr>Your ESS Academic Advisors</vt:lpstr>
      <vt:lpstr>College and Department Office</vt:lpstr>
      <vt:lpstr>Career Services and Academic Advising</vt:lpstr>
      <vt:lpstr>Athletic Training at UWL</vt:lpstr>
      <vt:lpstr>Exercise Science Program</vt:lpstr>
      <vt:lpstr>Two Tracks</vt:lpstr>
      <vt:lpstr>ESS Core Courses (33 Cr.)</vt:lpstr>
      <vt:lpstr>Fitness Track (47 Cr.)</vt:lpstr>
      <vt:lpstr>Pre-professional Track (53 Cr.)</vt:lpstr>
      <vt:lpstr>Individualized Option (18 Cr.)</vt:lpstr>
      <vt:lpstr>PowerPoint Presentation</vt:lpstr>
      <vt:lpstr>PowerPoint Presentation</vt:lpstr>
      <vt:lpstr>PowerPoint Presentation</vt:lpstr>
      <vt:lpstr>General Scheduling Advice</vt:lpstr>
      <vt:lpstr>Admission Stats</vt:lpstr>
      <vt:lpstr>Application for Admission</vt:lpstr>
      <vt:lpstr>Career Services Workshops</vt:lpstr>
      <vt:lpstr>Application for Admission</vt:lpstr>
      <vt:lpstr>PowerPoint Presentation</vt:lpstr>
      <vt:lpstr>PowerPoint Presentation</vt:lpstr>
      <vt:lpstr>PowerPoint Presentation</vt:lpstr>
      <vt:lpstr>PowerPoint Presentation</vt:lpstr>
      <vt:lpstr>Check Sheet to 129 Mitchell Hall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Tips</vt:lpstr>
      <vt:lpstr>Consider This Scenario</vt:lpstr>
      <vt:lpstr>New Policy in CSH</vt:lpstr>
      <vt:lpstr>What If I Don’t Get In?</vt:lpstr>
      <vt:lpstr>What If I DO Get In?</vt:lpstr>
      <vt:lpstr>Continue to Build</vt:lpstr>
      <vt:lpstr>PowerPoint Presentation</vt:lpstr>
      <vt:lpstr>Forms You May Want</vt:lpstr>
      <vt:lpstr>Graduation Requirements</vt:lpstr>
      <vt:lpstr>Thank You!</vt:lpstr>
    </vt:vector>
  </TitlesOfParts>
  <Company>UW-L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EFN 735 - Statistics</dc:title>
  <dc:creator>Richard P. Mikat, Ph.D.</dc:creator>
  <cp:lastModifiedBy>Richard Mikat</cp:lastModifiedBy>
  <cp:revision>249</cp:revision>
  <dcterms:created xsi:type="dcterms:W3CDTF">2001-01-23T23:02:53Z</dcterms:created>
  <dcterms:modified xsi:type="dcterms:W3CDTF">2018-09-25T15:25:14Z</dcterms:modified>
</cp:coreProperties>
</file>