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8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0587514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36462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772411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10958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63463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21090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Bands may move up to once a week.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Shared beliefs help keep group together and working toward common goal.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Men - hunt for largest game animal available, Women - care for children, prepare/preserve animal, and gather important plants.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38860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Microbands know where other members of macroband are.</a:t>
            </a:r>
          </a:p>
        </p:txBody>
      </p:sp>
    </p:spTree>
    <p:extLst>
      <p:ext uri="{BB962C8B-B14F-4D97-AF65-F5344CB8AC3E}">
        <p14:creationId xmlns:p14="http://schemas.microsoft.com/office/powerpoint/2010/main" xmlns="" val="163737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808632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2451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48366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Chiefdom allows there to be a class of people who are specialized warriors.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2871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Shape 60"/>
          <p:cNvGrpSpPr/>
          <p:nvPr/>
        </p:nvGrpSpPr>
        <p:grpSpPr>
          <a:xfrm>
            <a:off x="-11" y="1000670"/>
            <a:ext cx="7314320" cy="3087224"/>
            <a:chOff x="-11" y="1378676"/>
            <a:chExt cx="7314320" cy="4116299"/>
          </a:xfrm>
        </p:grpSpPr>
        <p:sp>
          <p:nvSpPr>
            <p:cNvPr id="61" name="Shape 61"/>
            <p:cNvSpPr/>
            <p:nvPr/>
          </p:nvSpPr>
          <p:spPr>
            <a:xfrm flipH="1">
              <a:off x="-11" y="1378676"/>
              <a:ext cx="187800" cy="4116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 flipH="1">
              <a:off x="187809" y="1378676"/>
              <a:ext cx="7126499" cy="4116299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800" y="2700338"/>
            <a:ext cx="6400799" cy="67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Shape 66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67" name="Shape 67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6245" y="1278513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648200" y="1278513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grpSp>
        <p:nvGrpSpPr>
          <p:cNvPr id="74" name="Shape 74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75" name="Shape 75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Shape 79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80" name="Shape 80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 flipH="1">
            <a:off x="8964665" y="4623760"/>
            <a:ext cx="187800" cy="521400"/>
          </a:xfrm>
          <a:prstGeom prst="rect">
            <a:avLst/>
          </a:prstGeom>
          <a:solidFill>
            <a:srgbClr val="AB01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/>
          <p:nvPr/>
        </p:nvSpPr>
        <p:spPr>
          <a:xfrm flipH="1">
            <a:off x="3866777" y="4623760"/>
            <a:ext cx="5097900" cy="5214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866812" y="4623760"/>
            <a:ext cx="5097900" cy="52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14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33867" y="-70"/>
            <a:ext cx="3409812" cy="2107677"/>
            <a:chOff x="0" y="1493"/>
            <a:chExt cx="3409812" cy="2810236"/>
          </a:xfrm>
        </p:grpSpPr>
        <p:cxnSp>
          <p:nvCxnSpPr>
            <p:cNvPr id="6" name="Shape 6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Shape 7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2pPr>
            <a:lvl3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33" name="Shape 33"/>
          <p:cNvGrpSpPr/>
          <p:nvPr/>
        </p:nvGrpSpPr>
        <p:grpSpPr>
          <a:xfrm rot="10800000">
            <a:off x="5734187" y="3035893"/>
            <a:ext cx="3409812" cy="2107677"/>
            <a:chOff x="0" y="1493"/>
            <a:chExt cx="3409812" cy="2810236"/>
          </a:xfrm>
        </p:grpSpPr>
        <p:cxnSp>
          <p:nvCxnSpPr>
            <p:cNvPr id="34" name="Shape 34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Shape 35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Shape 36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Shape 45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353050" y="1450700"/>
            <a:ext cx="6922499" cy="1000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Band, Tribe, or Chiefdom?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429200" y="2700350"/>
            <a:ext cx="6657299" cy="67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/>
              <a:t>I can explain the differences between a band, tribe, and chiefdom.</a:t>
            </a:r>
          </a:p>
          <a:p>
            <a:pPr>
              <a:spcBef>
                <a:spcPts val="0"/>
              </a:spcBef>
              <a:buNone/>
            </a:pPr>
            <a:r>
              <a:rPr lang="en" sz="1800"/>
              <a:t>I can identify examples of bands, tribes, and chiefdoms.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15675" y="1860025"/>
            <a:ext cx="2249699" cy="2432099"/>
          </a:xfrm>
          <a:prstGeom prst="rect">
            <a:avLst/>
          </a:prstGeom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/>
              <a:t>Bands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2"/>
          </p:nvPr>
        </p:nvSpPr>
        <p:spPr>
          <a:xfrm>
            <a:off x="5891150" y="1860025"/>
            <a:ext cx="2532600" cy="2432099"/>
          </a:xfrm>
          <a:prstGeom prst="rect">
            <a:avLst/>
          </a:prstGeom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/>
              <a:t>Chiefdoms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3"/>
          </p:nvPr>
        </p:nvSpPr>
        <p:spPr>
          <a:xfrm>
            <a:off x="2751725" y="1860025"/>
            <a:ext cx="2532600" cy="2432099"/>
          </a:xfrm>
          <a:prstGeom prst="rect">
            <a:avLst/>
          </a:prstGeom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/>
              <a:t>Tribes</a:t>
            </a:r>
          </a:p>
        </p:txBody>
      </p:sp>
      <p:cxnSp>
        <p:nvCxnSpPr>
          <p:cNvPr id="154" name="Shape 154"/>
          <p:cNvCxnSpPr/>
          <p:nvPr/>
        </p:nvCxnSpPr>
        <p:spPr>
          <a:xfrm>
            <a:off x="609200" y="4354325"/>
            <a:ext cx="7746299" cy="6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55" name="Shape 155"/>
          <p:cNvSpPr txBox="1"/>
          <p:nvPr/>
        </p:nvSpPr>
        <p:spPr>
          <a:xfrm>
            <a:off x="3803975" y="4354325"/>
            <a:ext cx="4676099" cy="498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Increasing Complexity and Population</a:t>
            </a:r>
          </a:p>
        </p:txBody>
      </p:sp>
      <p:cxnSp>
        <p:nvCxnSpPr>
          <p:cNvPr id="156" name="Shape 156"/>
          <p:cNvCxnSpPr/>
          <p:nvPr/>
        </p:nvCxnSpPr>
        <p:spPr>
          <a:xfrm>
            <a:off x="5577387" y="1377600"/>
            <a:ext cx="20699" cy="28658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57" name="Shape 157"/>
          <p:cNvSpPr txBox="1"/>
          <p:nvPr/>
        </p:nvSpPr>
        <p:spPr>
          <a:xfrm>
            <a:off x="1827575" y="1377600"/>
            <a:ext cx="2249699" cy="27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Unstratified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6583400" y="1426050"/>
            <a:ext cx="1806899" cy="24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Stratified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Activity Directions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 your groups: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Read through the description of each culture as a group.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Decide collectively if the culture described best fits into the band, tribe, or chiefdom level.</a:t>
            </a:r>
          </a:p>
          <a:p>
            <a:pPr marL="1371600" lvl="2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/>
              <a:t>Highlight or circle information that helped you decide.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Make sure that each person in your group can explain why you placed each culture in the category your group decided.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2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There are several ways that cultures organize themselves.</a:t>
            </a:r>
          </a:p>
          <a:p>
            <a:pPr marL="457200" lvl="0" indent="-342900" rtl="0">
              <a:lnSpc>
                <a:spcPct val="2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Over the course of human history, several cultures have moved towards more complex forms of social organization.</a:t>
            </a:r>
          </a:p>
          <a:p>
            <a:pPr marL="914400" lvl="1" indent="-342900" rtl="0">
              <a:lnSpc>
                <a:spcPct val="2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More complex societies tend to have higher populations.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Social Organization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15675" y="1860025"/>
            <a:ext cx="2249699" cy="2432099"/>
          </a:xfrm>
          <a:prstGeom prst="rect">
            <a:avLst/>
          </a:prstGeom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b="1"/>
              <a:t>Bands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5891150" y="1860025"/>
            <a:ext cx="2532600" cy="2432099"/>
          </a:xfrm>
          <a:prstGeom prst="rect">
            <a:avLst/>
          </a:prstGeom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b="1"/>
              <a:t>Chiefdoms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3"/>
          </p:nvPr>
        </p:nvSpPr>
        <p:spPr>
          <a:xfrm>
            <a:off x="2751725" y="1860025"/>
            <a:ext cx="2532600" cy="2432099"/>
          </a:xfrm>
          <a:prstGeom prst="rect">
            <a:avLst/>
          </a:prstGeom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/>
              <a:t>Tribes</a:t>
            </a:r>
          </a:p>
        </p:txBody>
      </p:sp>
      <p:cxnSp>
        <p:nvCxnSpPr>
          <p:cNvPr id="105" name="Shape 105"/>
          <p:cNvCxnSpPr/>
          <p:nvPr/>
        </p:nvCxnSpPr>
        <p:spPr>
          <a:xfrm>
            <a:off x="609200" y="4354325"/>
            <a:ext cx="7746299" cy="6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06" name="Shape 106"/>
          <p:cNvSpPr txBox="1"/>
          <p:nvPr/>
        </p:nvSpPr>
        <p:spPr>
          <a:xfrm>
            <a:off x="3803975" y="4354325"/>
            <a:ext cx="3381600" cy="27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Increasing Complexity and Population</a:t>
            </a:r>
          </a:p>
        </p:txBody>
      </p:sp>
      <p:cxnSp>
        <p:nvCxnSpPr>
          <p:cNvPr id="107" name="Shape 107"/>
          <p:cNvCxnSpPr/>
          <p:nvPr/>
        </p:nvCxnSpPr>
        <p:spPr>
          <a:xfrm>
            <a:off x="5577387" y="1377600"/>
            <a:ext cx="20699" cy="28658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08" name="Shape 108"/>
          <p:cNvSpPr txBox="1"/>
          <p:nvPr/>
        </p:nvSpPr>
        <p:spPr>
          <a:xfrm>
            <a:off x="1827575" y="1377600"/>
            <a:ext cx="2249699" cy="27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Unstratified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6583400" y="1426050"/>
            <a:ext cx="1806899" cy="24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Stratified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Small groups of no more than a few dozen people.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Hunters and gatherers</a:t>
            </a:r>
          </a:p>
          <a:p>
            <a:pPr marL="9144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Do NOT wander around</a:t>
            </a:r>
          </a:p>
          <a:p>
            <a:pPr marL="9144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Plan to be in certain areas at certain times of the year.</a:t>
            </a:r>
          </a:p>
          <a:p>
            <a:pPr marL="1371600" marR="0" lvl="2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/>
              <a:t>This ensures that resources are used efficiently.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Egalitarian society</a:t>
            </a:r>
          </a:p>
          <a:p>
            <a:pPr marL="914400" marR="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Only differences in jobs are based on gender and age.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Generally do not create permanent structures.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Band members have important traditions, rituals, and beliefs.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Bands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8359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Microbands and Macrobands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For most of the year, bands are far away from each other.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Ensures that each group can find enough food to survive.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Once a year, bands gather together and form a </a:t>
            </a:r>
            <a:r>
              <a:rPr lang="en" b="1"/>
              <a:t>macroband.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Conduct ceremonies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Trade with other groups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Find partners</a:t>
            </a:r>
          </a:p>
          <a:p>
            <a:pPr marL="914400" lvl="1" indent="-34290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Leave/join a new band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Tribe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Can support hundreds of people.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Generally agricultural or pastoral subsistence pattern.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Egalitarian society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Tribes do have leaders, but they are chosen by the tribe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Leadership changes frequently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Tribe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Agriculture and animals allow for a more settled lifestyle.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Build more permanent structures like houses, storage structures, and irrigation systems.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Perform more complex ceremonies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Often involve animal/plant fertility and ancestor worship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Tribe often owns land collectively, but individuals can claim it for temporary use.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Chiefdom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Can support thousands of people.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Rely on agriculture for food.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STRATIFIED society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People born into specific social classes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Each class responsible for a certain job or task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Includes a “chiefdom class” - leader must be born into this class.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Higher classes received better goods and more resources.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Chiefdom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Chief often a religious leader as well.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Often considered divine or in touch with spiritual world.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Chief responsible for protecting other classes from being attacked.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Other classes support the chiefdom in order to receive this protection.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People stop doing every job, so they can become an expert at just one job.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esson-plan">
  <a:themeElements>
    <a:clrScheme name="Custom 501">
      <a:dk1>
        <a:srgbClr val="000000"/>
      </a:dk1>
      <a:lt1>
        <a:srgbClr val="EFEDE2"/>
      </a:lt1>
      <a:dk2>
        <a:srgbClr val="1F497D"/>
      </a:dk2>
      <a:lt2>
        <a:srgbClr val="FDFFFF"/>
      </a:lt2>
      <a:accent1>
        <a:srgbClr val="4F81BD"/>
      </a:accent1>
      <a:accent2>
        <a:srgbClr val="AB0101"/>
      </a:accent2>
      <a:accent3>
        <a:srgbClr val="86B060"/>
      </a:accent3>
      <a:accent4>
        <a:srgbClr val="7760A0"/>
      </a:accent4>
      <a:accent5>
        <a:srgbClr val="739395"/>
      </a:accent5>
      <a:accent6>
        <a:srgbClr val="968B52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On-screen Show (16:9)</PresentationFormat>
  <Paragraphs>76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lesson-plan</vt:lpstr>
      <vt:lpstr>Band, Tribe, or Chiefdom?</vt:lpstr>
      <vt:lpstr>Social Organization</vt:lpstr>
      <vt:lpstr>Overview</vt:lpstr>
      <vt:lpstr>Bands</vt:lpstr>
      <vt:lpstr>Microbands and Macrobands</vt:lpstr>
      <vt:lpstr>Tribe</vt:lpstr>
      <vt:lpstr>Tribe</vt:lpstr>
      <vt:lpstr>Chiefdom</vt:lpstr>
      <vt:lpstr>Chiefdom</vt:lpstr>
      <vt:lpstr>Overview</vt:lpstr>
      <vt:lpstr>Activity Directions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Band, Tribe, or Chiefdom?</dc:title>
  <dc:creator>neh.cbaumgartner</dc:creator>
  <cp:lastModifiedBy>User</cp:lastModifiedBy>
  <cp:revision>1</cp:revision>
  <dcterms:modified xsi:type="dcterms:W3CDTF">2014-11-18T23:44:20Z</dcterms:modified>
</cp:coreProperties>
</file>