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4BF4A-E2C7-4033-98F7-F07A675AEBB8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3740-CC9B-4323-8C36-869F456B8E6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4BF4A-E2C7-4033-98F7-F07A675AEBB8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3740-CC9B-4323-8C36-869F456B8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4BF4A-E2C7-4033-98F7-F07A675AEBB8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3740-CC9B-4323-8C36-869F456B8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4BF4A-E2C7-4033-98F7-F07A675AEBB8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3740-CC9B-4323-8C36-869F456B8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4BF4A-E2C7-4033-98F7-F07A675AEBB8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3740-CC9B-4323-8C36-869F456B8E6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4BF4A-E2C7-4033-98F7-F07A675AEBB8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3740-CC9B-4323-8C36-869F456B8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4BF4A-E2C7-4033-98F7-F07A675AEBB8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3740-CC9B-4323-8C36-869F456B8E6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4BF4A-E2C7-4033-98F7-F07A675AEBB8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3740-CC9B-4323-8C36-869F456B8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4BF4A-E2C7-4033-98F7-F07A675AEBB8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3740-CC9B-4323-8C36-869F456B8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4BF4A-E2C7-4033-98F7-F07A675AEBB8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3740-CC9B-4323-8C36-869F456B8E6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4BF4A-E2C7-4033-98F7-F07A675AEBB8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3740-CC9B-4323-8C36-869F456B8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2D4BF4A-E2C7-4033-98F7-F07A675AEBB8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2283740-CC9B-4323-8C36-869F456B8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Newton’s Laws of motion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28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levers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First class = force – pivot – resistance </a:t>
            </a:r>
          </a:p>
          <a:p>
            <a:pPr lvl="1"/>
            <a:r>
              <a:rPr lang="en-US" dirty="0" smtClean="0"/>
              <a:t>The force has MA if it is farther from the pivot </a:t>
            </a:r>
            <a:r>
              <a:rPr lang="en-US" dirty="0" smtClean="0"/>
              <a:t>                                </a:t>
            </a:r>
            <a:r>
              <a:rPr lang="en-US" dirty="0" smtClean="0"/>
              <a:t>than the </a:t>
            </a:r>
            <a:r>
              <a:rPr lang="en-US" dirty="0" smtClean="0"/>
              <a:t>resistance.</a:t>
            </a:r>
            <a:endParaRPr lang="en-US" dirty="0" smtClean="0"/>
          </a:p>
          <a:p>
            <a:pPr lvl="1"/>
            <a:r>
              <a:rPr lang="en-US" dirty="0" smtClean="0"/>
              <a:t>Examples: seesaw, crowbar</a:t>
            </a:r>
          </a:p>
          <a:p>
            <a:r>
              <a:rPr lang="en-US" dirty="0" smtClean="0"/>
              <a:t>Second class = pivot – resistance – force </a:t>
            </a:r>
          </a:p>
          <a:p>
            <a:pPr lvl="1"/>
            <a:r>
              <a:rPr lang="en-US" dirty="0" smtClean="0"/>
              <a:t>The force always has MA because by definition it has to be further from the pivot than the </a:t>
            </a:r>
            <a:r>
              <a:rPr lang="en-US" dirty="0" smtClean="0"/>
              <a:t>resistance.</a:t>
            </a:r>
            <a:endParaRPr lang="en-US" dirty="0" smtClean="0"/>
          </a:p>
          <a:p>
            <a:pPr lvl="1"/>
            <a:r>
              <a:rPr lang="en-US" dirty="0" smtClean="0"/>
              <a:t>Examples: opening a door, using a stapler</a:t>
            </a:r>
          </a:p>
          <a:p>
            <a:r>
              <a:rPr lang="en-US" dirty="0" smtClean="0"/>
              <a:t>Third class = pivot – force – resistance </a:t>
            </a:r>
          </a:p>
          <a:p>
            <a:pPr lvl="1"/>
            <a:r>
              <a:rPr lang="en-US" dirty="0" smtClean="0"/>
              <a:t>The force never has MA because by definition it is closer to the pivot than the </a:t>
            </a:r>
            <a:r>
              <a:rPr lang="en-US" dirty="0" smtClean="0"/>
              <a:t>resistance.</a:t>
            </a:r>
            <a:endParaRPr lang="en-US" dirty="0" smtClean="0"/>
          </a:p>
          <a:p>
            <a:pPr lvl="1"/>
            <a:r>
              <a:rPr lang="en-US" dirty="0" smtClean="0"/>
              <a:t>The lack of MA is compensated for by the fact that you get a greater range of motion for the resistance with little motion by the </a:t>
            </a:r>
            <a:r>
              <a:rPr lang="en-US" dirty="0" smtClean="0"/>
              <a:t>force.</a:t>
            </a:r>
            <a:endParaRPr lang="en-US" dirty="0" smtClean="0"/>
          </a:p>
          <a:p>
            <a:pPr lvl="1"/>
            <a:r>
              <a:rPr lang="en-US" dirty="0" smtClean="0"/>
              <a:t>Examples: opening a door if you push on the wrong side, a catapult</a:t>
            </a:r>
          </a:p>
        </p:txBody>
      </p:sp>
    </p:spTree>
    <p:extLst>
      <p:ext uri="{BB962C8B-B14F-4D97-AF65-F5344CB8AC3E}">
        <p14:creationId xmlns:p14="http://schemas.microsoft.com/office/powerpoint/2010/main" val="1373898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Atlatls are a third class lever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extension of the forearm (the forward throwing motion) uses the elbow as the pivot point; the triceps muscle is the force and it is attached to the forearm a short distance further on the forearm; the resistance is the object held in the hand furthest out from the </a:t>
            </a:r>
            <a:r>
              <a:rPr lang="en-US" dirty="0" smtClean="0"/>
              <a:t>pivot.</a:t>
            </a:r>
            <a:endParaRPr lang="en-US" dirty="0" smtClean="0"/>
          </a:p>
          <a:p>
            <a:r>
              <a:rPr lang="en-US" dirty="0" smtClean="0"/>
              <a:t>The flick of the wrist at the end of the throwing motion is also a third class lever </a:t>
            </a:r>
            <a:r>
              <a:rPr lang="en-US" dirty="0" smtClean="0"/>
              <a:t>system.</a:t>
            </a:r>
            <a:endParaRPr lang="en-US" dirty="0" smtClean="0"/>
          </a:p>
          <a:p>
            <a:r>
              <a:rPr lang="en-US" dirty="0" smtClean="0"/>
              <a:t>The triceps produces the force with very little motion and the end of the atlatl moves over a great distance thrusting the spear forward with </a:t>
            </a:r>
            <a:r>
              <a:rPr lang="en-US" smtClean="0"/>
              <a:t>great </a:t>
            </a:r>
            <a:r>
              <a:rPr lang="en-US" smtClean="0"/>
              <a:t>momentum.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929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Newton’s first law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6640742"/>
              </p:ext>
            </p:extLst>
          </p:nvPr>
        </p:nvGraphicFramePr>
        <p:xfrm>
          <a:off x="1143000" y="2057400"/>
          <a:ext cx="7315200" cy="4309110"/>
        </p:xfrm>
        <a:graphic>
          <a:graphicData uri="http://schemas.openxmlformats.org/drawingml/2006/table">
            <a:tbl>
              <a:tblPr/>
              <a:tblGrid>
                <a:gridCol w="7315200"/>
              </a:tblGrid>
              <a:tr h="3505199">
                <a:tc>
                  <a:txBody>
                    <a:bodyPr/>
                    <a:lstStyle/>
                    <a:p>
                      <a:r>
                        <a:rPr lang="en-US" sz="4400" b="1" dirty="0">
                          <a:latin typeface="helvetica,geneva,arial"/>
                        </a:rPr>
                        <a:t>Every object in </a:t>
                      </a:r>
                      <a:r>
                        <a:rPr lang="en-US" sz="4400" b="1" dirty="0" smtClean="0">
                          <a:latin typeface="helvetica,geneva,arial"/>
                        </a:rPr>
                        <a:t>motion </a:t>
                      </a:r>
                      <a:r>
                        <a:rPr lang="en-US" sz="4400" b="1" dirty="0">
                          <a:latin typeface="helvetica,geneva,arial"/>
                        </a:rPr>
                        <a:t>tends to remain in </a:t>
                      </a:r>
                      <a:r>
                        <a:rPr lang="en-US" sz="4400" b="1" dirty="0" smtClean="0">
                          <a:latin typeface="helvetica,geneva,arial"/>
                        </a:rPr>
                        <a:t>motion </a:t>
                      </a:r>
                      <a:r>
                        <a:rPr lang="en-US" sz="4400" b="1" dirty="0">
                          <a:latin typeface="helvetica,geneva,arial"/>
                        </a:rPr>
                        <a:t>unless an external force is applied to </a:t>
                      </a:r>
                      <a:r>
                        <a:rPr lang="en-US" sz="4400" b="1" dirty="0" smtClean="0">
                          <a:latin typeface="helvetica,geneva,arial"/>
                        </a:rPr>
                        <a:t>it. The same applies</a:t>
                      </a:r>
                      <a:r>
                        <a:rPr lang="en-US" sz="4400" b="1" baseline="0" dirty="0" smtClean="0">
                          <a:latin typeface="helvetica,geneva,arial"/>
                        </a:rPr>
                        <a:t> to an object at rest.</a:t>
                      </a:r>
                      <a:endParaRPr lang="en-US" sz="4400" dirty="0"/>
                    </a:p>
                  </a:txBody>
                  <a:tcPr marL="142875" marR="142875" marT="142875" marB="142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428875" y="33464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4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does this mean?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object at rest will remain at rest and an object in motion will remain in motion unless something happens to them.</a:t>
            </a:r>
          </a:p>
          <a:p>
            <a:r>
              <a:rPr lang="en-US" dirty="0" smtClean="0"/>
              <a:t>On earth the something that happens is often friction or air </a:t>
            </a:r>
            <a:r>
              <a:rPr lang="en-US" dirty="0" smtClean="0"/>
              <a:t>resistance.</a:t>
            </a:r>
            <a:endParaRPr lang="en-US" dirty="0" smtClean="0"/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Chairs </a:t>
            </a:r>
            <a:r>
              <a:rPr lang="en-US" dirty="0" smtClean="0"/>
              <a:t>and tables don’t move on their own. </a:t>
            </a:r>
          </a:p>
          <a:p>
            <a:pPr lvl="1"/>
            <a:r>
              <a:rPr lang="en-US" dirty="0" smtClean="0"/>
              <a:t>A ball rolled across the floor will eventually stop because of friction caused by its contact with the floor.</a:t>
            </a:r>
          </a:p>
          <a:p>
            <a:pPr lvl="1"/>
            <a:r>
              <a:rPr lang="en-US" dirty="0" smtClean="0"/>
              <a:t>Satellites in space keep going without propulsion because of the lack of particles to cause friction in space</a:t>
            </a:r>
          </a:p>
          <a:p>
            <a:pPr lvl="1"/>
            <a:r>
              <a:rPr lang="en-US" dirty="0" smtClean="0"/>
              <a:t>When playing pool you hit balls in particular places to cause them to move in specific directions.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529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Newton’s second law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32509"/>
              </p:ext>
            </p:extLst>
          </p:nvPr>
        </p:nvGraphicFramePr>
        <p:xfrm>
          <a:off x="381000" y="1600200"/>
          <a:ext cx="8382000" cy="4648200"/>
        </p:xfrm>
        <a:graphic>
          <a:graphicData uri="http://schemas.openxmlformats.org/drawingml/2006/table">
            <a:tbl>
              <a:tblPr/>
              <a:tblGrid>
                <a:gridCol w="8382000"/>
              </a:tblGrid>
              <a:tr h="4648200">
                <a:tc>
                  <a:txBody>
                    <a:bodyPr/>
                    <a:lstStyle/>
                    <a:p>
                      <a:r>
                        <a:rPr lang="en-US" sz="4000" b="1" i="1" dirty="0" smtClean="0">
                          <a:latin typeface="helvetica,geneva,arial"/>
                        </a:rPr>
                        <a:t>F = ma: </a:t>
                      </a:r>
                      <a:r>
                        <a:rPr lang="en-US" sz="4000" b="1" i="0" dirty="0" smtClean="0">
                          <a:latin typeface="helvetica,geneva,arial"/>
                        </a:rPr>
                        <a:t>This is the </a:t>
                      </a:r>
                      <a:r>
                        <a:rPr lang="en-US" sz="4000" b="1" dirty="0">
                          <a:latin typeface="helvetica,geneva,arial"/>
                        </a:rPr>
                        <a:t>relationship between an object's mass </a:t>
                      </a:r>
                      <a:r>
                        <a:rPr lang="en-US" sz="4000" b="1" i="1" dirty="0">
                          <a:latin typeface="helvetica,geneva,arial"/>
                        </a:rPr>
                        <a:t>m</a:t>
                      </a:r>
                      <a:r>
                        <a:rPr lang="en-US" sz="4000" b="1" dirty="0">
                          <a:latin typeface="helvetica,geneva,arial"/>
                        </a:rPr>
                        <a:t>, its acceleration a, and the </a:t>
                      </a:r>
                      <a:r>
                        <a:rPr lang="en-US" sz="4000" b="1" dirty="0" smtClean="0">
                          <a:latin typeface="helvetica,geneva,arial"/>
                        </a:rPr>
                        <a:t>force applied to it,</a:t>
                      </a:r>
                      <a:r>
                        <a:rPr lang="en-US" sz="4000" b="1" dirty="0">
                          <a:latin typeface="helvetica,geneva,arial"/>
                        </a:rPr>
                        <a:t> </a:t>
                      </a:r>
                      <a:r>
                        <a:rPr lang="en-US" sz="4000" b="1" i="1" dirty="0">
                          <a:latin typeface="helvetica,geneva,arial"/>
                        </a:rPr>
                        <a:t>F</a:t>
                      </a:r>
                      <a:r>
                        <a:rPr lang="en-US" sz="4000" b="1" dirty="0">
                          <a:latin typeface="helvetica,geneva,arial"/>
                        </a:rPr>
                        <a:t> </a:t>
                      </a:r>
                      <a:r>
                        <a:rPr lang="en-US" sz="4000" b="1" dirty="0" smtClean="0">
                          <a:latin typeface="helvetica,geneva,arial"/>
                        </a:rPr>
                        <a:t>. </a:t>
                      </a:r>
                      <a:endParaRPr lang="en-US" sz="4000" dirty="0"/>
                    </a:p>
                  </a:txBody>
                  <a:tcPr marL="142875" marR="142875" marT="142875" marB="142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428875" y="26606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238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this mean?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Force is directly proportional to </a:t>
            </a:r>
            <a:r>
              <a:rPr lang="en-US" dirty="0" smtClean="0"/>
              <a:t>acceleration, </a:t>
            </a:r>
            <a:r>
              <a:rPr lang="en-US" dirty="0" smtClean="0"/>
              <a:t>so if I increase the force on an object then I will increase its acceleration, </a:t>
            </a:r>
            <a:r>
              <a:rPr lang="en-US" dirty="0" smtClean="0"/>
              <a:t>and if </a:t>
            </a:r>
            <a:r>
              <a:rPr lang="en-US" dirty="0" smtClean="0"/>
              <a:t>I decrease the </a:t>
            </a:r>
            <a:r>
              <a:rPr lang="en-US" dirty="0"/>
              <a:t>force on an object then I will </a:t>
            </a:r>
            <a:r>
              <a:rPr lang="en-US" dirty="0" smtClean="0"/>
              <a:t>decrease </a:t>
            </a:r>
            <a:r>
              <a:rPr lang="en-US" dirty="0"/>
              <a:t>its </a:t>
            </a:r>
            <a:r>
              <a:rPr lang="en-US" dirty="0" smtClean="0"/>
              <a:t>acceleration.</a:t>
            </a:r>
          </a:p>
          <a:p>
            <a:r>
              <a:rPr lang="en-US" dirty="0" smtClean="0"/>
              <a:t>Force is also directly proportional to the mass of the </a:t>
            </a:r>
            <a:r>
              <a:rPr lang="en-US" dirty="0" smtClean="0"/>
              <a:t>object, </a:t>
            </a:r>
            <a:r>
              <a:rPr lang="en-US" dirty="0" smtClean="0"/>
              <a:t>so if I have a larger mass then I must apply a larger force to get the same acceleration.</a:t>
            </a:r>
          </a:p>
          <a:p>
            <a:r>
              <a:rPr lang="en-US" dirty="0" smtClean="0"/>
              <a:t>Mass is indirectly proportional to </a:t>
            </a:r>
            <a:r>
              <a:rPr lang="en-US" dirty="0" smtClean="0"/>
              <a:t>acceleration, </a:t>
            </a:r>
            <a:r>
              <a:rPr lang="en-US" dirty="0" smtClean="0"/>
              <a:t>so if I have a larger mass its acceleration will be less than that of  smaller mass object using the same force to cause the acceleration.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136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/>
          <a:lstStyle/>
          <a:p>
            <a:r>
              <a:rPr lang="en-US" dirty="0" smtClean="0"/>
              <a:t>Examples:</a:t>
            </a:r>
          </a:p>
          <a:p>
            <a:pPr lvl="1"/>
            <a:r>
              <a:rPr lang="en-US" sz="2400" dirty="0" smtClean="0"/>
              <a:t>You would rather have a small Honda run into your car at 35 mph than a large truck at the same velocity because the larger mass means a larger force and thus more damage to your car.</a:t>
            </a:r>
          </a:p>
          <a:p>
            <a:pPr lvl="1"/>
            <a:r>
              <a:rPr lang="en-US" sz="2400" dirty="0" smtClean="0"/>
              <a:t>The harder you hit a baseball, the farther it will            go because a larger force is acting on the same     mass.</a:t>
            </a:r>
          </a:p>
          <a:p>
            <a:pPr lvl="1"/>
            <a:r>
              <a:rPr lang="en-US" sz="2400" dirty="0" smtClean="0"/>
              <a:t>A bowling ball and a softball dropped from the        same height at the same time will hit the               ground at the same </a:t>
            </a:r>
            <a:r>
              <a:rPr lang="en-US" sz="2400" dirty="0" smtClean="0"/>
              <a:t>time, </a:t>
            </a:r>
            <a:r>
              <a:rPr lang="en-US" sz="2400" dirty="0" smtClean="0"/>
              <a:t>but the bowling ball               will make a deeper hole in the ground                  because of its mass.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81954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Newton’s third law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6274176"/>
              </p:ext>
            </p:extLst>
          </p:nvPr>
        </p:nvGraphicFramePr>
        <p:xfrm>
          <a:off x="228600" y="1828800"/>
          <a:ext cx="8686800" cy="4648200"/>
        </p:xfrm>
        <a:graphic>
          <a:graphicData uri="http://schemas.openxmlformats.org/drawingml/2006/table">
            <a:tbl>
              <a:tblPr/>
              <a:tblGrid>
                <a:gridCol w="8686800"/>
              </a:tblGrid>
              <a:tr h="4648200">
                <a:tc>
                  <a:txBody>
                    <a:bodyPr/>
                    <a:lstStyle/>
                    <a:p>
                      <a:r>
                        <a:rPr lang="en-US" sz="4400" b="1" dirty="0">
                          <a:latin typeface="helvetica,geneva,arial"/>
                        </a:rPr>
                        <a:t>For every action there is an equal and opposite reaction.</a:t>
                      </a:r>
                      <a:endParaRPr lang="en-US" sz="4400" dirty="0"/>
                    </a:p>
                  </a:txBody>
                  <a:tcPr marL="142875" marR="142875" marT="142875" marB="1428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428875" y="36210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605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this mean?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9921"/>
            <a:ext cx="8229600" cy="4876800"/>
          </a:xfrm>
        </p:spPr>
        <p:txBody>
          <a:bodyPr/>
          <a:lstStyle/>
          <a:p>
            <a:r>
              <a:rPr lang="en-US" dirty="0" smtClean="0"/>
              <a:t>Every time you have a movement or a push in one direction there is the same amount of movement or push in the opposite </a:t>
            </a:r>
            <a:r>
              <a:rPr lang="en-US" dirty="0" smtClean="0"/>
              <a:t>direction.</a:t>
            </a:r>
            <a:endParaRPr lang="en-US" dirty="0" smtClean="0"/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sz="2400" dirty="0" smtClean="0"/>
              <a:t>When a rocket takes off the combustion of fuel     pushes </a:t>
            </a:r>
            <a:r>
              <a:rPr lang="en-US" sz="2400" dirty="0" smtClean="0"/>
              <a:t>downward, </a:t>
            </a:r>
            <a:r>
              <a:rPr lang="en-US" sz="2400" dirty="0" smtClean="0"/>
              <a:t>forcing the rocket to move      upward.</a:t>
            </a:r>
          </a:p>
          <a:p>
            <a:pPr lvl="1"/>
            <a:r>
              <a:rPr lang="en-US" sz="2400" dirty="0" smtClean="0"/>
              <a:t>When you shoot a rifle the bullet moves </a:t>
            </a:r>
            <a:r>
              <a:rPr lang="en-US" sz="2400" dirty="0" smtClean="0"/>
              <a:t>forward, </a:t>
            </a:r>
            <a:r>
              <a:rPr lang="en-US" sz="2400" dirty="0" smtClean="0"/>
              <a:t>forcing the stock backward into your shoulder.</a:t>
            </a:r>
          </a:p>
          <a:p>
            <a:pPr lvl="1"/>
            <a:r>
              <a:rPr lang="en-US" sz="2400" dirty="0" smtClean="0"/>
              <a:t>The amount of stretch you give to a rubber band (force) will determine how much recoil (opposite force) it has. The more you stretch it the further you can shoot it.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45264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Reminder about levers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Levers consist of an force or effort and force arm, a resistance or load and resistance arm, and a pivot point or </a:t>
            </a:r>
            <a:r>
              <a:rPr lang="en-US" dirty="0" smtClean="0"/>
              <a:t>fulcrum.</a:t>
            </a:r>
            <a:endParaRPr lang="en-US" dirty="0" smtClean="0"/>
          </a:p>
          <a:p>
            <a:r>
              <a:rPr lang="en-US" dirty="0" smtClean="0"/>
              <a:t>Force X length of force arm = resistance X length of resistance </a:t>
            </a:r>
            <a:r>
              <a:rPr lang="en-US" dirty="0" smtClean="0"/>
              <a:t>arm.</a:t>
            </a:r>
            <a:endParaRPr lang="en-US" dirty="0" smtClean="0"/>
          </a:p>
          <a:p>
            <a:r>
              <a:rPr lang="en-US" dirty="0" smtClean="0"/>
              <a:t>The mechanical advantage (MA) = length of the force arm divided by </a:t>
            </a:r>
            <a:r>
              <a:rPr lang="en-US" dirty="0" smtClean="0"/>
              <a:t>length </a:t>
            </a:r>
            <a:r>
              <a:rPr lang="en-US" dirty="0" smtClean="0"/>
              <a:t>of the resistance arm. This means that you have a greater mechanical advantage if the force arm is longer than the resistance </a:t>
            </a:r>
            <a:r>
              <a:rPr lang="en-US" dirty="0" smtClean="0"/>
              <a:t>arm.</a:t>
            </a:r>
            <a:endParaRPr lang="en-US" dirty="0" smtClean="0"/>
          </a:p>
          <a:p>
            <a:r>
              <a:rPr lang="en-US" dirty="0" smtClean="0"/>
              <a:t>Mechanical advantage indicates how much easier a job is to complete while using a simple machine. It is the ratio of resistance force to effort force.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8316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567</TotalTime>
  <Words>839</Words>
  <Application>Microsoft Office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helvetica,geneva,arial</vt:lpstr>
      <vt:lpstr>Clarity</vt:lpstr>
      <vt:lpstr>Newton’s Laws of motion</vt:lpstr>
      <vt:lpstr>Newton’s first law</vt:lpstr>
      <vt:lpstr>What does this mean?</vt:lpstr>
      <vt:lpstr>Newton’s second law</vt:lpstr>
      <vt:lpstr>What does this mean?</vt:lpstr>
      <vt:lpstr>PowerPoint Presentation</vt:lpstr>
      <vt:lpstr>Newton’s third law</vt:lpstr>
      <vt:lpstr>What does this mean?</vt:lpstr>
      <vt:lpstr>Reminder about levers</vt:lpstr>
      <vt:lpstr>Types of levers</vt:lpstr>
      <vt:lpstr>Atlatls are a third class lever system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Newton’s Laws of motion</dc:title>
  <dc:creator>Sue</dc:creator>
  <cp:lastModifiedBy>Stevenson Katherine P</cp:lastModifiedBy>
  <cp:revision>12</cp:revision>
  <dcterms:created xsi:type="dcterms:W3CDTF">2014-07-26T16:01:29Z</dcterms:created>
  <dcterms:modified xsi:type="dcterms:W3CDTF">2014-12-12T17:50:21Z</dcterms:modified>
</cp:coreProperties>
</file>