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C399-7361-46DA-ABA7-4BA85C68F5F5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8198-9F78-408C-92AB-B9A8FD37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E3B523-46CB-446E-8CA8-1040B3BA9B5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8B9416-D709-458F-9B14-F6A339E5C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Kokila" pitchFamily="34" charset="0"/>
                <a:cs typeface="Kokila" pitchFamily="34" charset="0"/>
              </a:rPr>
              <a:t>Archaeology - The systematic study of past human life and culture by the recovery and examination of remaining material evidence, such as graves, buildings, tools, and pottery.</a:t>
            </a:r>
            <a:endParaRPr lang="en-US" sz="2000" dirty="0">
              <a:solidFill>
                <a:schemeClr val="tx1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Kokila" pitchFamily="34" charset="0"/>
                <a:cs typeface="Kokila" pitchFamily="34" charset="0"/>
              </a:rPr>
              <a:t>Archaeological Excavation </a:t>
            </a:r>
            <a:br>
              <a:rPr lang="en-US" sz="6600" b="1" dirty="0" smtClean="0">
                <a:latin typeface="Kokila" pitchFamily="34" charset="0"/>
                <a:cs typeface="Kokila" pitchFamily="34" charset="0"/>
              </a:rPr>
            </a:br>
            <a:r>
              <a:rPr lang="en-US" sz="2200" b="1" dirty="0" smtClean="0">
                <a:latin typeface="Kokila" pitchFamily="34" charset="0"/>
                <a:cs typeface="Kokila" pitchFamily="34" charset="0"/>
              </a:rPr>
              <a:t>by Robert </a:t>
            </a:r>
            <a:r>
              <a:rPr lang="en-US" sz="2200" b="1" dirty="0" smtClean="0">
                <a:latin typeface="Kokila" pitchFamily="34" charset="0"/>
                <a:cs typeface="Kokila" pitchFamily="34" charset="0"/>
              </a:rPr>
              <a:t>Geiger</a:t>
            </a:r>
            <a:br>
              <a:rPr lang="en-US" sz="2200" b="1" dirty="0" smtClean="0">
                <a:latin typeface="Kokila" pitchFamily="34" charset="0"/>
                <a:cs typeface="Kokila" pitchFamily="34" charset="0"/>
              </a:rPr>
            </a:br>
            <a:r>
              <a:rPr lang="en-US" sz="2200" b="1" dirty="0" smtClean="0">
                <a:latin typeface="Kokila" pitchFamily="34" charset="0"/>
                <a:cs typeface="Kokila" pitchFamily="34" charset="0"/>
              </a:rPr>
              <a:t>NEH Summer Institute at UW-La Crosse</a:t>
            </a:r>
            <a:br>
              <a:rPr lang="en-US" sz="2200" b="1" dirty="0" smtClean="0">
                <a:latin typeface="Kokila" pitchFamily="34" charset="0"/>
                <a:cs typeface="Kokila" pitchFamily="34" charset="0"/>
              </a:rPr>
            </a:br>
            <a:r>
              <a:rPr lang="en-US" sz="2200" b="1" dirty="0" smtClean="0">
                <a:latin typeface="Kokila" pitchFamily="34" charset="0"/>
                <a:cs typeface="Kokila" pitchFamily="34" charset="0"/>
              </a:rPr>
              <a:t>July 2011</a:t>
            </a:r>
            <a:endParaRPr lang="en-US" sz="2200" b="1" dirty="0">
              <a:latin typeface="Kokila" pitchFamily="34" charset="0"/>
              <a:cs typeface="Kokil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495800"/>
            <a:ext cx="4962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Post Excavation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Screened soil is placed back in the areas that have been excavated</a:t>
            </a:r>
          </a:p>
          <a:p>
            <a:r>
              <a:rPr lang="en-US" sz="2000" dirty="0" smtClean="0"/>
              <a:t>Remember the excavation destroys the site.  Never dig unless there are question that must be answered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791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Processing Artifacts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Back at the lab artifacts are washed in water and dried</a:t>
            </a:r>
          </a:p>
          <a:p>
            <a:r>
              <a:rPr lang="en-US" sz="3200" dirty="0" smtClean="0"/>
              <a:t>The artifacts are followed through the process with appropriate paperwork</a:t>
            </a:r>
            <a:endParaRPr lang="en-US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2286000" cy="18605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Tracking Artifacts </a:t>
            </a:r>
            <a:r>
              <a:rPr lang="en-US" sz="2800" dirty="0"/>
              <a:t>T</a:t>
            </a:r>
            <a:r>
              <a:rPr lang="en-US" sz="2800" dirty="0" smtClean="0"/>
              <a:t>hrough the Cleaning Process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3352800"/>
            <a:ext cx="2209800" cy="2773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artifacts are tracked carefully  as they move through the lab</a:t>
            </a:r>
            <a:endParaRPr lang="en-US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685800"/>
            <a:ext cx="5791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00375" y="5562600"/>
            <a:ext cx="5867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One 10cm level in a 2m x 2m unit </a:t>
            </a:r>
            <a:endParaRPr lang="en-US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000375" y="6096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600" dirty="0" smtClean="0"/>
              <a:t>Most of these are flint  flakes that were made ~1000 years before present by Native-Americans while they made arrow and spear heads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Site Excavation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Vegetation might be cleared</a:t>
            </a:r>
          </a:p>
          <a:p>
            <a:r>
              <a:rPr lang="en-US" sz="3200" dirty="0" smtClean="0"/>
              <a:t>This will allow for easier screening of soil</a:t>
            </a:r>
          </a:p>
          <a:p>
            <a:r>
              <a:rPr lang="en-US" sz="3200" dirty="0" smtClean="0"/>
              <a:t>Will save time</a:t>
            </a:r>
          </a:p>
          <a:p>
            <a:r>
              <a:rPr lang="en-US" sz="3200" dirty="0" smtClean="0"/>
              <a:t>Here the vegetation is on the left and right of the excavation site</a:t>
            </a:r>
          </a:p>
          <a:p>
            <a:endParaRPr lang="en-US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838200"/>
            <a:ext cx="5638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Site Excavation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A grid system is used to mark individual units within the dig site</a:t>
            </a:r>
          </a:p>
          <a:p>
            <a:r>
              <a:rPr lang="en-US" sz="3200" dirty="0" smtClean="0"/>
              <a:t>Here six 2x2 meter squares are laid out (yellow string are placed in corners defined by spikes)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7620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7620000" y="47244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858000" y="42672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Tools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Tape measure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Line level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Trowels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Paint brushes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Wire brush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Metal file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Gloves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Paper/pencil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762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Tools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Screen for sifting soil</a:t>
            </a:r>
          </a:p>
          <a:p>
            <a:r>
              <a:rPr lang="en-US" sz="3200" dirty="0" smtClean="0"/>
              <a:t>These screens are moved back and forth. Soil falls through the ¼” mesh and artifacts are removed and bagged to be removed and cataloged back at the lab.</a:t>
            </a:r>
          </a:p>
          <a:p>
            <a:r>
              <a:rPr lang="en-US" sz="3200" dirty="0" smtClean="0"/>
              <a:t>Buckets  are used for transferring soil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Tools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Flat shovels used to skim soil from within levels of each unit</a:t>
            </a:r>
          </a:p>
          <a:p>
            <a:r>
              <a:rPr lang="en-US" sz="3200" dirty="0" smtClean="0"/>
              <a:t>Levels may vary in depths from 5cm+ </a:t>
            </a:r>
          </a:p>
          <a:p>
            <a:r>
              <a:rPr lang="en-US" sz="3200" dirty="0" smtClean="0"/>
              <a:t>These six units were being dug at 10cm depths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685800"/>
            <a:ext cx="563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Checking Level Depths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String and a line level are used to check depths of levels</a:t>
            </a:r>
          </a:p>
          <a:p>
            <a:r>
              <a:rPr lang="en-US" sz="3200" dirty="0" smtClean="0"/>
              <a:t>In this case there was a slope at the sight and measurements were taken from the high corner</a:t>
            </a:r>
          </a:p>
          <a:p>
            <a:r>
              <a:rPr lang="en-US" sz="3200" dirty="0" smtClean="0"/>
              <a:t>Notice how the shovel is laying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71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181600"/>
            <a:ext cx="27310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Cleaning Up the Sides and Corners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Sharpened trowels are used to clean up and smooth side walls and corners as levels are completed</a:t>
            </a:r>
          </a:p>
          <a:p>
            <a:r>
              <a:rPr lang="en-US" sz="3200" dirty="0" smtClean="0"/>
              <a:t>This allows for viewing color variations</a:t>
            </a:r>
            <a:endParaRPr lang="en-US" sz="32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0" dirty="0" smtClean="0"/>
              <a:t>Soil Color</a:t>
            </a:r>
            <a:endParaRPr lang="en-US" sz="40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A Munsell soil chart is used to identify soil color</a:t>
            </a:r>
          </a:p>
          <a:p>
            <a:r>
              <a:rPr lang="en-US" sz="3200" dirty="0" smtClean="0"/>
              <a:t>Moist soil is placed behind the pages and the color is chosen that best matches the sample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685800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383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Archaeological Excavation  by Robert Geiger NEH Summer Institute at UW-La Crosse July 2011</vt:lpstr>
      <vt:lpstr>Site Excavation</vt:lpstr>
      <vt:lpstr>Site Excavation</vt:lpstr>
      <vt:lpstr>Tools</vt:lpstr>
      <vt:lpstr>Tools</vt:lpstr>
      <vt:lpstr>Tools</vt:lpstr>
      <vt:lpstr>Checking Level Depths</vt:lpstr>
      <vt:lpstr>Cleaning Up the Sides and Corners</vt:lpstr>
      <vt:lpstr>Soil Color</vt:lpstr>
      <vt:lpstr>Post Excavation</vt:lpstr>
      <vt:lpstr>Processing Artifacts</vt:lpstr>
      <vt:lpstr>Tracking Artifacts Through the Cleaning Process</vt:lpstr>
      <vt:lpstr>One 10cm level in a 2m x 2m unit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Archaeology</dc:title>
  <dc:creator>Holly</dc:creator>
  <cp:lastModifiedBy>User</cp:lastModifiedBy>
  <cp:revision>20</cp:revision>
  <dcterms:created xsi:type="dcterms:W3CDTF">2011-07-24T17:06:57Z</dcterms:created>
  <dcterms:modified xsi:type="dcterms:W3CDTF">2011-08-29T21:06:53Z</dcterms:modified>
</cp:coreProperties>
</file>