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0" r:id="rId4"/>
    <p:sldId id="258" r:id="rId5"/>
    <p:sldId id="261" r:id="rId6"/>
    <p:sldId id="262" r:id="rId7"/>
    <p:sldId id="263" r:id="rId8"/>
    <p:sldId id="265"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67" autoAdjust="0"/>
  </p:normalViewPr>
  <p:slideViewPr>
    <p:cSldViewPr>
      <p:cViewPr varScale="1">
        <p:scale>
          <a:sx n="83" d="100"/>
          <a:sy n="83" d="100"/>
        </p:scale>
        <p:origin x="-143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A776996-816C-4DD8-9714-350D1B8530A6}" type="datetimeFigureOut">
              <a:rPr lang="en-US" smtClean="0"/>
              <a:pPr/>
              <a:t>11/20/2014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7036EC1-E155-49F3-9310-684BA03E596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A776996-816C-4DD8-9714-350D1B8530A6}" type="datetimeFigureOut">
              <a:rPr lang="en-US" smtClean="0"/>
              <a:pPr/>
              <a:t>11/20/2014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036EC1-E155-49F3-9310-684BA03E596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A776996-816C-4DD8-9714-350D1B8530A6}" type="datetimeFigureOut">
              <a:rPr lang="en-US" smtClean="0"/>
              <a:pPr/>
              <a:t>11/20/2014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036EC1-E155-49F3-9310-684BA03E596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A776996-816C-4DD8-9714-350D1B8530A6}" type="datetimeFigureOut">
              <a:rPr lang="en-US" smtClean="0"/>
              <a:pPr/>
              <a:t>11/20/2014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036EC1-E155-49F3-9310-684BA03E596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A776996-816C-4DD8-9714-350D1B8530A6}" type="datetimeFigureOut">
              <a:rPr lang="en-US" smtClean="0"/>
              <a:pPr/>
              <a:t>11/20/2014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036EC1-E155-49F3-9310-684BA03E596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A776996-816C-4DD8-9714-350D1B8530A6}" type="datetimeFigureOut">
              <a:rPr lang="en-US" smtClean="0"/>
              <a:pPr/>
              <a:t>11/20/2014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036EC1-E155-49F3-9310-684BA03E596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A776996-816C-4DD8-9714-350D1B8530A6}" type="datetimeFigureOut">
              <a:rPr lang="en-US" smtClean="0"/>
              <a:pPr/>
              <a:t>11/20/2014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036EC1-E155-49F3-9310-684BA03E596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A776996-816C-4DD8-9714-350D1B8530A6}" type="datetimeFigureOut">
              <a:rPr lang="en-US" smtClean="0"/>
              <a:pPr/>
              <a:t>11/20/2014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036EC1-E155-49F3-9310-684BA03E596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776996-816C-4DD8-9714-350D1B8530A6}" type="datetimeFigureOut">
              <a:rPr lang="en-US" smtClean="0"/>
              <a:pPr/>
              <a:t>11/20/2014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036EC1-E155-49F3-9310-684BA03E596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A776996-816C-4DD8-9714-350D1B8530A6}" type="datetimeFigureOut">
              <a:rPr lang="en-US" smtClean="0"/>
              <a:pPr/>
              <a:t>11/20/2014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036EC1-E155-49F3-9310-684BA03E596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A776996-816C-4DD8-9714-350D1B8530A6}" type="datetimeFigureOut">
              <a:rPr lang="en-US" smtClean="0"/>
              <a:pPr/>
              <a:t>11/20/2014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7036EC1-E155-49F3-9310-684BA03E596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A776996-816C-4DD8-9714-350D1B8530A6}" type="datetimeFigureOut">
              <a:rPr lang="en-US" smtClean="0"/>
              <a:pPr/>
              <a:t>11/20/2014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7036EC1-E155-49F3-9310-684BA03E596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9.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Safe Harbor </a:t>
            </a:r>
            <a:r>
              <a:rPr lang="en-US" dirty="0" err="1" smtClean="0"/>
              <a:t>Petroglyphs</a:t>
            </a:r>
            <a:endParaRPr lang="en-US" dirty="0"/>
          </a:p>
        </p:txBody>
      </p:sp>
      <p:sp>
        <p:nvSpPr>
          <p:cNvPr id="3" name="Subtitle 2"/>
          <p:cNvSpPr>
            <a:spLocks noGrp="1"/>
          </p:cNvSpPr>
          <p:nvPr>
            <p:ph type="subTitle" idx="1"/>
          </p:nvPr>
        </p:nvSpPr>
        <p:spPr/>
        <p:txBody>
          <a:bodyPr/>
          <a:lstStyle/>
          <a:p>
            <a:r>
              <a:rPr lang="en-US" dirty="0" smtClean="0"/>
              <a:t>Susquehanna River, Pennsylvania</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0"/>
            <a:ext cx="3810000" cy="3048000"/>
          </a:xfrm>
        </p:spPr>
        <p:txBody>
          <a:bodyPr>
            <a:noAutofit/>
          </a:bodyPr>
          <a:lstStyle/>
          <a:p>
            <a:r>
              <a:rPr lang="en-US" sz="2800" dirty="0" smtClean="0"/>
              <a:t/>
            </a:r>
            <a:br>
              <a:rPr lang="en-US" sz="2800" dirty="0" smtClean="0"/>
            </a:br>
            <a:r>
              <a:rPr lang="en-US" sz="2800" dirty="0" smtClean="0"/>
              <a:t/>
            </a:r>
            <a:br>
              <a:rPr lang="en-US" sz="2800" dirty="0" smtClean="0"/>
            </a:br>
            <a:endParaRPr lang="en-US" sz="2800" dirty="0"/>
          </a:p>
        </p:txBody>
      </p:sp>
      <p:pic>
        <p:nvPicPr>
          <p:cNvPr id="1026" name="Picture 2" descr="pn_20100715235702-1.jpg"/>
          <p:cNvPicPr>
            <a:picLocks noGrp="1" noChangeAspect="1" noChangeArrowheads="1"/>
          </p:cNvPicPr>
          <p:nvPr>
            <p:ph type="pic" idx="1"/>
          </p:nvPr>
        </p:nvPicPr>
        <p:blipFill>
          <a:blip r:embed="rId2" cstate="print"/>
          <a:srcRect l="10973" r="10973"/>
          <a:stretch>
            <a:fillRect/>
          </a:stretch>
        </p:blipFill>
        <p:spPr bwMode="auto">
          <a:xfrm rot="420000">
            <a:off x="1222306" y="613937"/>
            <a:ext cx="7499735" cy="5511789"/>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0"/>
            <a:ext cx="8229600" cy="1524000"/>
          </a:xfrm>
        </p:spPr>
        <p:txBody>
          <a:bodyPr>
            <a:normAutofit/>
          </a:bodyPr>
          <a:lstStyle/>
          <a:p>
            <a:pPr algn="ctr"/>
            <a:r>
              <a:rPr lang="en-US" sz="6000" dirty="0" smtClean="0"/>
              <a:t>Rock Art</a:t>
            </a:r>
            <a:endParaRPr lang="en-US" sz="6000" dirty="0"/>
          </a:p>
        </p:txBody>
      </p:sp>
      <p:sp>
        <p:nvSpPr>
          <p:cNvPr id="3" name="Content Placeholder 2"/>
          <p:cNvSpPr>
            <a:spLocks noGrp="1"/>
          </p:cNvSpPr>
          <p:nvPr>
            <p:ph sz="half" idx="1"/>
          </p:nvPr>
        </p:nvSpPr>
        <p:spPr>
          <a:xfrm>
            <a:off x="1371600" y="3352799"/>
            <a:ext cx="3124200" cy="3002125"/>
          </a:xfrm>
        </p:spPr>
        <p:txBody>
          <a:bodyPr/>
          <a:lstStyle/>
          <a:p>
            <a:r>
              <a:rPr lang="en-US" dirty="0" err="1" smtClean="0"/>
              <a:t>Picto</a:t>
            </a:r>
            <a:r>
              <a:rPr lang="en-US" dirty="0" smtClean="0"/>
              <a:t> = to paint</a:t>
            </a:r>
          </a:p>
          <a:p>
            <a:r>
              <a:rPr lang="en-US" dirty="0" smtClean="0"/>
              <a:t>Graph = to write</a:t>
            </a:r>
            <a:endParaRPr lang="en-US" dirty="0"/>
          </a:p>
        </p:txBody>
      </p:sp>
      <p:sp>
        <p:nvSpPr>
          <p:cNvPr id="4" name="Content Placeholder 3"/>
          <p:cNvSpPr>
            <a:spLocks noGrp="1"/>
          </p:cNvSpPr>
          <p:nvPr>
            <p:ph sz="half" idx="2"/>
          </p:nvPr>
        </p:nvSpPr>
        <p:spPr>
          <a:xfrm>
            <a:off x="4648200" y="3352799"/>
            <a:ext cx="4038600" cy="3002125"/>
          </a:xfrm>
        </p:spPr>
        <p:txBody>
          <a:bodyPr/>
          <a:lstStyle/>
          <a:p>
            <a:r>
              <a:rPr lang="en-US" dirty="0" smtClean="0"/>
              <a:t>Petro = rock</a:t>
            </a:r>
          </a:p>
          <a:p>
            <a:r>
              <a:rPr lang="en-US" dirty="0" smtClean="0"/>
              <a:t>Glyph = carved work</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Symbols</a:t>
            </a:r>
            <a:endParaRPr lang="en-US" sz="3600" dirty="0"/>
          </a:p>
        </p:txBody>
      </p:sp>
      <p:sp>
        <p:nvSpPr>
          <p:cNvPr id="3" name="Text Placeholder 2"/>
          <p:cNvSpPr>
            <a:spLocks noGrp="1"/>
          </p:cNvSpPr>
          <p:nvPr>
            <p:ph type="body" sz="half" idx="2"/>
          </p:nvPr>
        </p:nvSpPr>
        <p:spPr>
          <a:xfrm>
            <a:off x="609600" y="2819400"/>
            <a:ext cx="2209800" cy="2188705"/>
          </a:xfrm>
        </p:spPr>
        <p:txBody>
          <a:bodyPr>
            <a:normAutofit/>
          </a:bodyPr>
          <a:lstStyle/>
          <a:p>
            <a:r>
              <a:rPr lang="en-US" sz="3200" dirty="0" smtClean="0"/>
              <a:t>What do these symbols represent?</a:t>
            </a:r>
            <a:endParaRPr lang="en-US" sz="3200" dirty="0"/>
          </a:p>
        </p:txBody>
      </p:sp>
      <p:pic>
        <p:nvPicPr>
          <p:cNvPr id="39942" name="Picture 6" descr="https://encrypted-tbn3.gstatic.com/images?q=tbn:ANd9GcQPd0xG8M-3TctLYwYNep-2U6LTnUY788ElheWEghA2nxqHMozmaA"/>
          <p:cNvPicPr>
            <a:picLocks noGrp="1" noChangeAspect="1" noChangeArrowheads="1"/>
          </p:cNvPicPr>
          <p:nvPr>
            <p:ph type="pic" idx="1"/>
          </p:nvPr>
        </p:nvPicPr>
        <p:blipFill>
          <a:blip r:embed="rId2" cstate="print"/>
          <a:srcRect t="7442" b="7442"/>
          <a:stretch>
            <a:fillRect/>
          </a:stretch>
        </p:blipFill>
        <p:spPr bwMode="auto">
          <a:xfrm rot="420000">
            <a:off x="3589704" y="565903"/>
            <a:ext cx="3189193" cy="2530415"/>
          </a:xfrm>
          <a:prstGeom prst="rect">
            <a:avLst/>
          </a:prstGeom>
          <a:noFill/>
        </p:spPr>
      </p:pic>
      <p:pic>
        <p:nvPicPr>
          <p:cNvPr id="39944" name="Picture 8" descr="https://encrypted-tbn3.gstatic.com/images?q=tbn:ANd9GcQMPBsWafApwl5U3iFOpI4ODQSYvItCRK9fviPf6CswREUZV0IQ"/>
          <p:cNvPicPr>
            <a:picLocks noChangeAspect="1" noChangeArrowheads="1"/>
          </p:cNvPicPr>
          <p:nvPr/>
        </p:nvPicPr>
        <p:blipFill>
          <a:blip r:embed="rId3" cstate="print"/>
          <a:srcRect/>
          <a:stretch>
            <a:fillRect/>
          </a:stretch>
        </p:blipFill>
        <p:spPr bwMode="auto">
          <a:xfrm>
            <a:off x="3352800" y="3505200"/>
            <a:ext cx="2886075" cy="1676400"/>
          </a:xfrm>
          <a:prstGeom prst="rect">
            <a:avLst/>
          </a:prstGeom>
          <a:noFill/>
        </p:spPr>
      </p:pic>
      <p:pic>
        <p:nvPicPr>
          <p:cNvPr id="39946" name="Picture 10" descr="https://encrypted-tbn1.gstatic.com/images?q=tbn:ANd9GcTeQrxbTxesf3TcpAnO_jISrGPd7c01477fT5r9L9dzkdVdOnID"/>
          <p:cNvPicPr>
            <a:picLocks noChangeAspect="1" noChangeArrowheads="1"/>
          </p:cNvPicPr>
          <p:nvPr/>
        </p:nvPicPr>
        <p:blipFill>
          <a:blip r:embed="rId4" cstate="print"/>
          <a:srcRect/>
          <a:stretch>
            <a:fillRect/>
          </a:stretch>
        </p:blipFill>
        <p:spPr bwMode="auto">
          <a:xfrm>
            <a:off x="6629400" y="2971800"/>
            <a:ext cx="1600200" cy="16002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dirty="0" smtClean="0"/>
              <a:t>What was the purpose of </a:t>
            </a:r>
            <a:r>
              <a:rPr lang="en-US" sz="4400" dirty="0" err="1" smtClean="0"/>
              <a:t>petroglyphs</a:t>
            </a:r>
            <a:r>
              <a:rPr lang="en-US" sz="4400" dirty="0" smtClean="0"/>
              <a:t>?</a:t>
            </a:r>
            <a:endParaRPr lang="en-US" sz="4400" dirty="0"/>
          </a:p>
        </p:txBody>
      </p:sp>
      <p:sp>
        <p:nvSpPr>
          <p:cNvPr id="3" name="Content Placeholder 2"/>
          <p:cNvSpPr>
            <a:spLocks noGrp="1"/>
          </p:cNvSpPr>
          <p:nvPr>
            <p:ph idx="1"/>
          </p:nvPr>
        </p:nvSpPr>
        <p:spPr/>
        <p:txBody>
          <a:bodyPr/>
          <a:lstStyle/>
          <a:p>
            <a:r>
              <a:rPr lang="en-US" dirty="0" err="1" smtClean="0"/>
              <a:t>Petroglyphs</a:t>
            </a:r>
            <a:r>
              <a:rPr lang="en-US" dirty="0" smtClean="0"/>
              <a:t> are a form of symbolic communication.</a:t>
            </a:r>
          </a:p>
          <a:p>
            <a:r>
              <a:rPr lang="en-US" dirty="0" smtClean="0"/>
              <a:t>Archaeologists analyze rock art figures and patterns and have ideas, based on research, about the possible purposes of </a:t>
            </a:r>
            <a:r>
              <a:rPr lang="en-US" dirty="0" err="1" smtClean="0"/>
              <a:t>petroglyphs</a:t>
            </a:r>
            <a:r>
              <a:rPr lang="en-US" dirty="0" smtClean="0"/>
              <a:t>:</a:t>
            </a:r>
          </a:p>
          <a:p>
            <a:pPr>
              <a:buNone/>
            </a:pPr>
            <a:r>
              <a:rPr lang="en-US" dirty="0" smtClean="0"/>
              <a:t>			Tribal boundary markers</a:t>
            </a:r>
          </a:p>
          <a:p>
            <a:pPr>
              <a:buNone/>
            </a:pPr>
            <a:r>
              <a:rPr lang="en-US" dirty="0" smtClean="0"/>
              <a:t>			Teaching rocks – to pass along the beliefs 		and values of the tribe to the children	</a:t>
            </a:r>
          </a:p>
          <a:p>
            <a:pPr>
              <a:buNone/>
            </a:pPr>
            <a:r>
              <a:rPr lang="en-US" dirty="0" smtClean="0"/>
              <a:t>			Markers of sacred places for meditation or 		to receive guidance from the spirits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6800"/>
          </a:xfrm>
        </p:spPr>
        <p:txBody>
          <a:bodyPr/>
          <a:lstStyle/>
          <a:p>
            <a:r>
              <a:rPr lang="en-US" dirty="0" smtClean="0"/>
              <a:t>Susquehanna </a:t>
            </a:r>
            <a:r>
              <a:rPr lang="en-US" dirty="0" smtClean="0"/>
              <a:t>River </a:t>
            </a:r>
            <a:r>
              <a:rPr lang="en-US" dirty="0" err="1" smtClean="0"/>
              <a:t>Petroglyphs</a:t>
            </a:r>
            <a:endParaRPr lang="en-US" dirty="0"/>
          </a:p>
        </p:txBody>
      </p:sp>
      <p:sp>
        <p:nvSpPr>
          <p:cNvPr id="3" name="Text Placeholder 2"/>
          <p:cNvSpPr>
            <a:spLocks noGrp="1"/>
          </p:cNvSpPr>
          <p:nvPr>
            <p:ph idx="1"/>
          </p:nvPr>
        </p:nvSpPr>
        <p:spPr>
          <a:xfrm>
            <a:off x="1752600" y="2590800"/>
            <a:ext cx="5562600" cy="3124200"/>
          </a:xfrm>
        </p:spPr>
        <p:txBody>
          <a:bodyPr>
            <a:normAutofit/>
          </a:bodyPr>
          <a:lstStyle/>
          <a:p>
            <a:pPr>
              <a:buNone/>
            </a:pPr>
            <a:r>
              <a:rPr lang="en-US" sz="2400" dirty="0" smtClean="0"/>
              <a:t>	The </a:t>
            </a:r>
            <a:r>
              <a:rPr lang="en-US" sz="2400" dirty="0" smtClean="0"/>
              <a:t>lower Susquehanna river has the highest concentration of </a:t>
            </a:r>
            <a:r>
              <a:rPr lang="en-US" sz="2400" dirty="0" err="1" smtClean="0"/>
              <a:t>petroglyphs</a:t>
            </a:r>
            <a:r>
              <a:rPr lang="en-US" sz="2400" dirty="0" smtClean="0"/>
              <a:t> </a:t>
            </a:r>
            <a:r>
              <a:rPr lang="en-US" sz="2400" dirty="0" smtClean="0"/>
              <a:t>in the NE, with more than 1000 separate carvings at only 10 sites. Many of the </a:t>
            </a:r>
            <a:r>
              <a:rPr lang="en-US" sz="2400" dirty="0" err="1" smtClean="0"/>
              <a:t>petroglyphs</a:t>
            </a:r>
            <a:r>
              <a:rPr lang="en-US" sz="2400" dirty="0" smtClean="0"/>
              <a:t> have been submerged or removed due to dam construction along the river.</a:t>
            </a:r>
            <a:endParaRPr lang="en-US"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800" dirty="0" smtClean="0"/>
              <a:t>Safe Harbor Site – Big and Little Indian Rocks – First recorded in 1863</a:t>
            </a:r>
            <a:endParaRPr lang="en-US" sz="4800" dirty="0"/>
          </a:p>
        </p:txBody>
      </p:sp>
      <p:pic>
        <p:nvPicPr>
          <p:cNvPr id="4" name="Content Placeholder 3" descr="sakiBigIndian.JPG"/>
          <p:cNvPicPr>
            <a:picLocks noGrp="1" noChangeAspect="1"/>
          </p:cNvPicPr>
          <p:nvPr>
            <p:ph idx="1"/>
          </p:nvPr>
        </p:nvPicPr>
        <p:blipFill>
          <a:blip r:embed="rId2" cstate="print"/>
          <a:stretch>
            <a:fillRect/>
          </a:stretch>
        </p:blipFill>
        <p:spPr>
          <a:xfrm>
            <a:off x="1466266" y="1935163"/>
            <a:ext cx="6211467" cy="4389437"/>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828800"/>
          </a:xfrm>
        </p:spPr>
        <p:txBody>
          <a:bodyPr>
            <a:normAutofit/>
          </a:bodyPr>
          <a:lstStyle/>
          <a:p>
            <a:r>
              <a:rPr lang="en-US" sz="3600" dirty="0" smtClean="0"/>
              <a:t>Animal Glyph from Safe Harbor Site, </a:t>
            </a:r>
            <a:r>
              <a:rPr lang="en-US" sz="3600" dirty="0" smtClean="0"/>
              <a:t/>
            </a:r>
            <a:br>
              <a:rPr lang="en-US" sz="3600" dirty="0" smtClean="0"/>
            </a:br>
            <a:r>
              <a:rPr lang="en-US" sz="3600" dirty="0" smtClean="0"/>
              <a:t>on </a:t>
            </a:r>
            <a:r>
              <a:rPr lang="en-US" sz="3600" dirty="0" smtClean="0"/>
              <a:t>display at the Blue Rock Heritage Museum in Washington </a:t>
            </a:r>
            <a:r>
              <a:rPr lang="en-US" sz="3600" dirty="0" err="1" smtClean="0"/>
              <a:t>Boro</a:t>
            </a:r>
            <a:r>
              <a:rPr lang="en-US" sz="3600" dirty="0" smtClean="0"/>
              <a:t>, Lancaster, PA.</a:t>
            </a:r>
            <a:endParaRPr lang="en-US" sz="3600" dirty="0"/>
          </a:p>
        </p:txBody>
      </p:sp>
      <p:sp>
        <p:nvSpPr>
          <p:cNvPr id="3" name="Text Placeholder 2"/>
          <p:cNvSpPr>
            <a:spLocks noGrp="1"/>
          </p:cNvSpPr>
          <p:nvPr>
            <p:ph idx="1"/>
          </p:nvPr>
        </p:nvSpPr>
        <p:spPr>
          <a:xfrm>
            <a:off x="1066800" y="3352800"/>
            <a:ext cx="7010400" cy="2971800"/>
          </a:xfrm>
        </p:spPr>
        <p:txBody>
          <a:bodyPr/>
          <a:lstStyle/>
          <a:p>
            <a:pPr>
              <a:buNone/>
            </a:pPr>
            <a:r>
              <a:rPr lang="en-US" dirty="0" smtClean="0"/>
              <a:t>	The </a:t>
            </a:r>
            <a:r>
              <a:rPr lang="en-US" dirty="0" smtClean="0"/>
              <a:t>Safe Harbor </a:t>
            </a:r>
            <a:r>
              <a:rPr lang="en-US" dirty="0" err="1" smtClean="0"/>
              <a:t>petroglyphs</a:t>
            </a:r>
            <a:r>
              <a:rPr lang="en-US" dirty="0" smtClean="0"/>
              <a:t> are thought to have been carved 1,000 years ago. Archaeologists and historians are not sure which native people carved them, but the most commonly held belief is that the carvings were done by people of the </a:t>
            </a:r>
            <a:r>
              <a:rPr lang="en-US" dirty="0" err="1" smtClean="0"/>
              <a:t>Shenks</a:t>
            </a:r>
            <a:r>
              <a:rPr lang="en-US" dirty="0" smtClean="0"/>
              <a:t> Ferry culture.</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57200" y="1295400"/>
            <a:ext cx="8229600" cy="1143000"/>
          </a:xfrm>
        </p:spPr>
        <p:txBody>
          <a:bodyPr>
            <a:noAutofit/>
          </a:bodyPr>
          <a:lstStyle/>
          <a:p>
            <a:pPr algn="ctr"/>
            <a:r>
              <a:rPr lang="en-US" sz="1800" dirty="0" smtClean="0"/>
              <a:t/>
            </a:r>
            <a:br>
              <a:rPr lang="en-US" sz="1800" dirty="0" smtClean="0"/>
            </a:br>
            <a:r>
              <a:rPr lang="en-US" sz="1800" dirty="0" smtClean="0"/>
              <a:t/>
            </a:r>
            <a:br>
              <a:rPr lang="en-US" sz="1800" dirty="0" smtClean="0"/>
            </a:br>
            <a:r>
              <a:rPr lang="en-US" sz="3600" dirty="0" smtClean="0"/>
              <a:t> </a:t>
            </a:r>
            <a:r>
              <a:rPr lang="en-US" sz="3600" dirty="0" smtClean="0"/>
              <a:t/>
            </a:r>
            <a:br>
              <a:rPr lang="en-US" sz="3600" dirty="0" smtClean="0"/>
            </a:br>
            <a:r>
              <a:rPr lang="en-US" sz="4000" dirty="0" smtClean="0"/>
              <a:t> Where can we see Safe Harbor </a:t>
            </a:r>
            <a:r>
              <a:rPr lang="en-US" sz="4000" dirty="0" err="1" smtClean="0"/>
              <a:t>petroglyphs</a:t>
            </a:r>
            <a:r>
              <a:rPr lang="en-US" sz="4000" dirty="0" smtClean="0"/>
              <a:t>? </a:t>
            </a:r>
            <a:endParaRPr lang="en-US" sz="4000" dirty="0"/>
          </a:p>
        </p:txBody>
      </p:sp>
      <p:sp>
        <p:nvSpPr>
          <p:cNvPr id="12" name="Content Placeholder 11"/>
          <p:cNvSpPr>
            <a:spLocks noGrp="1"/>
          </p:cNvSpPr>
          <p:nvPr>
            <p:ph idx="1"/>
          </p:nvPr>
        </p:nvSpPr>
        <p:spPr>
          <a:xfrm>
            <a:off x="457200" y="2667000"/>
            <a:ext cx="8229600" cy="2819400"/>
          </a:xfrm>
        </p:spPr>
        <p:txBody>
          <a:bodyPr/>
          <a:lstStyle/>
          <a:p>
            <a:pPr>
              <a:buNone/>
            </a:pPr>
            <a:r>
              <a:rPr lang="en-US" sz="2800" dirty="0" smtClean="0"/>
              <a:t>	</a:t>
            </a:r>
            <a:r>
              <a:rPr lang="en-US" sz="2400" dirty="0" smtClean="0"/>
              <a:t>The </a:t>
            </a:r>
            <a:r>
              <a:rPr lang="en-US" sz="2400" dirty="0" smtClean="0"/>
              <a:t>mosaic tiles in the PA State Capitol depict seven different designs from the </a:t>
            </a:r>
            <a:r>
              <a:rPr lang="en-US" sz="2400" dirty="0" err="1" smtClean="0"/>
              <a:t>petroglyphs</a:t>
            </a:r>
            <a:r>
              <a:rPr lang="en-US" sz="2400" dirty="0" smtClean="0"/>
              <a:t>.  You can also see some of the </a:t>
            </a:r>
            <a:r>
              <a:rPr lang="en-US" sz="2400" dirty="0" err="1" smtClean="0"/>
              <a:t>petroglyphs</a:t>
            </a:r>
            <a:r>
              <a:rPr lang="en-US" sz="2400" dirty="0" smtClean="0"/>
              <a:t> that were removed when the dam was built and were put on display at the PA State Museum.  Look for them on your field trip! The </a:t>
            </a:r>
            <a:r>
              <a:rPr lang="en-US" sz="2400" dirty="0" err="1" smtClean="0"/>
              <a:t>petroglyphs</a:t>
            </a:r>
            <a:r>
              <a:rPr lang="en-US" sz="2400" dirty="0" smtClean="0"/>
              <a:t> on the rocks in the Susquehanna River are only accessible by boat and are best viewed at sunrise or sunset.</a:t>
            </a:r>
            <a:endParaRPr lang="en-US" sz="2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315</TotalTime>
  <Words>92</Words>
  <Application>Microsoft Office PowerPoint</Application>
  <PresentationFormat>On-screen Show (4:3)</PresentationFormat>
  <Paragraphs>23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Flow</vt:lpstr>
      <vt:lpstr>Safe Harbor Petroglyphs</vt:lpstr>
      <vt:lpstr>  </vt:lpstr>
      <vt:lpstr>Rock Art</vt:lpstr>
      <vt:lpstr>Symbols</vt:lpstr>
      <vt:lpstr>What was the purpose of petroglyphs?</vt:lpstr>
      <vt:lpstr>Susquehanna River Petroglyphs</vt:lpstr>
      <vt:lpstr>Safe Harbor Site – Big and Little Indian Rocks – First recorded in 1863</vt:lpstr>
      <vt:lpstr>Animal Glyph from Safe Harbor Site,  on display at the Blue Rock Heritage Museum in Washington Boro, Lancaster, PA.</vt:lpstr>
      <vt:lpstr>     Where can we see Safe Harbor petroglyphs?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 Harbor Petroglyphs</dc:title>
  <dc:creator>Lynn</dc:creator>
  <cp:lastModifiedBy>User</cp:lastModifiedBy>
  <cp:revision>34</cp:revision>
  <dcterms:created xsi:type="dcterms:W3CDTF">2014-07-25T03:43:14Z</dcterms:created>
  <dcterms:modified xsi:type="dcterms:W3CDTF">2014-11-20T20:16:38Z</dcterms:modified>
</cp:coreProperties>
</file>