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handoutMasterIdLst>
    <p:handoutMasterId r:id="rId20"/>
  </p:handout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70" r:id="rId14"/>
    <p:sldId id="271" r:id="rId15"/>
    <p:sldId id="268" r:id="rId16"/>
    <p:sldId id="269" r:id="rId17"/>
    <p:sldId id="272"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30"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3DAB134-6A96-4429-9D58-9169D7AF4E73}" type="datetimeFigureOut">
              <a:rPr lang="en-US" smtClean="0"/>
              <a:t>8/29/2011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8600729-1FF0-44DC-B11F-E61241443662}"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03DAC77-9C80-471B-8FEE-DE61086FC6A9}" type="datetimeFigureOut">
              <a:rPr lang="en-US" smtClean="0"/>
              <a:pPr/>
              <a:t>8/29/2011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A437A91-BD59-4B27-8CE2-34DC15CC1F1C}" type="slidenum">
              <a:rPr lang="en-US" smtClean="0"/>
              <a:pPr/>
              <a:t>‹#›</a:t>
            </a:fld>
            <a:endParaRPr lang="en-US"/>
          </a:p>
        </p:txBody>
      </p:sp>
    </p:spTree>
    <p:extLst>
      <p:ext uri="{BB962C8B-B14F-4D97-AF65-F5344CB8AC3E}">
        <p14:creationId xmlns:p14="http://schemas.microsoft.com/office/powerpoint/2010/main" xmlns="" val="2491205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Prompt students to tell you what “resources” are. Ask why we no longer use</a:t>
            </a:r>
            <a:r>
              <a:rPr lang="en-US" baseline="0" dirty="0" smtClean="0"/>
              <a:t> the term bibliography. Point out  spelling of “cited.”</a:t>
            </a:r>
            <a:endParaRPr lang="en-US" dirty="0"/>
          </a:p>
        </p:txBody>
      </p:sp>
      <p:sp>
        <p:nvSpPr>
          <p:cNvPr id="4" name="Slide Number Placeholder 3"/>
          <p:cNvSpPr>
            <a:spLocks noGrp="1"/>
          </p:cNvSpPr>
          <p:nvPr>
            <p:ph type="sldNum" sz="quarter" idx="10"/>
          </p:nvPr>
        </p:nvSpPr>
        <p:spPr/>
        <p:txBody>
          <a:bodyPr/>
          <a:lstStyle/>
          <a:p>
            <a:fld id="{7A437A91-BD59-4B27-8CE2-34DC15CC1F1C}" type="slidenum">
              <a:rPr lang="en-US" smtClean="0"/>
              <a:pPr/>
              <a:t>2</a:t>
            </a:fld>
            <a:endParaRPr lang="en-US"/>
          </a:p>
        </p:txBody>
      </p:sp>
    </p:spTree>
    <p:extLst>
      <p:ext uri="{BB962C8B-B14F-4D97-AF65-F5344CB8AC3E}">
        <p14:creationId xmlns:p14="http://schemas.microsoft.com/office/powerpoint/2010/main" xmlns="" val="1193247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Advise</a:t>
            </a:r>
            <a:r>
              <a:rPr lang="en-US" baseline="0" dirty="0" smtClean="0"/>
              <a:t> students that what style is used is at the discretion of the teacher. These are guidelines and not rules.</a:t>
            </a:r>
            <a:endParaRPr lang="en-US" dirty="0"/>
          </a:p>
        </p:txBody>
      </p:sp>
      <p:sp>
        <p:nvSpPr>
          <p:cNvPr id="4" name="Slide Number Placeholder 3"/>
          <p:cNvSpPr>
            <a:spLocks noGrp="1"/>
          </p:cNvSpPr>
          <p:nvPr>
            <p:ph type="sldNum" sz="quarter" idx="10"/>
          </p:nvPr>
        </p:nvSpPr>
        <p:spPr/>
        <p:txBody>
          <a:bodyPr/>
          <a:lstStyle/>
          <a:p>
            <a:fld id="{7A437A91-BD59-4B27-8CE2-34DC15CC1F1C}" type="slidenum">
              <a:rPr lang="en-US" smtClean="0"/>
              <a:pPr/>
              <a:t>5</a:t>
            </a:fld>
            <a:endParaRPr lang="en-US"/>
          </a:p>
        </p:txBody>
      </p:sp>
    </p:spTree>
    <p:extLst>
      <p:ext uri="{BB962C8B-B14F-4D97-AF65-F5344CB8AC3E}">
        <p14:creationId xmlns:p14="http://schemas.microsoft.com/office/powerpoint/2010/main" xmlns="" val="1902027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Tell students that this is the style manual that you will demonstrate since their</a:t>
            </a:r>
            <a:r>
              <a:rPr lang="en-US" baseline="0" dirty="0" smtClean="0"/>
              <a:t> project is in archaeology.</a:t>
            </a:r>
            <a:endParaRPr lang="en-US" dirty="0"/>
          </a:p>
        </p:txBody>
      </p:sp>
      <p:sp>
        <p:nvSpPr>
          <p:cNvPr id="4" name="Slide Number Placeholder 3"/>
          <p:cNvSpPr>
            <a:spLocks noGrp="1"/>
          </p:cNvSpPr>
          <p:nvPr>
            <p:ph type="sldNum" sz="quarter" idx="10"/>
          </p:nvPr>
        </p:nvSpPr>
        <p:spPr/>
        <p:txBody>
          <a:bodyPr/>
          <a:lstStyle/>
          <a:p>
            <a:fld id="{7A437A91-BD59-4B27-8CE2-34DC15CC1F1C}" type="slidenum">
              <a:rPr lang="en-US" smtClean="0"/>
              <a:pPr/>
              <a:t>6</a:t>
            </a:fld>
            <a:endParaRPr lang="en-US"/>
          </a:p>
        </p:txBody>
      </p:sp>
    </p:spTree>
    <p:extLst>
      <p:ext uri="{BB962C8B-B14F-4D97-AF65-F5344CB8AC3E}">
        <p14:creationId xmlns:p14="http://schemas.microsoft.com/office/powerpoint/2010/main" xmlns="" val="680317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students to tell you why you need</a:t>
            </a:r>
            <a:r>
              <a:rPr lang="en-US" baseline="0" dirty="0" smtClean="0"/>
              <a:t> to write your bibliography entry first and save it.</a:t>
            </a:r>
            <a:endParaRPr lang="en-US" dirty="0"/>
          </a:p>
        </p:txBody>
      </p:sp>
      <p:sp>
        <p:nvSpPr>
          <p:cNvPr id="4" name="Slide Number Placeholder 3"/>
          <p:cNvSpPr>
            <a:spLocks noGrp="1"/>
          </p:cNvSpPr>
          <p:nvPr>
            <p:ph type="sldNum" sz="quarter" idx="10"/>
          </p:nvPr>
        </p:nvSpPr>
        <p:spPr/>
        <p:txBody>
          <a:bodyPr/>
          <a:lstStyle/>
          <a:p>
            <a:fld id="{7A437A91-BD59-4B27-8CE2-34DC15CC1F1C}" type="slidenum">
              <a:rPr lang="en-US" smtClean="0"/>
              <a:pPr/>
              <a:t>7</a:t>
            </a:fld>
            <a:endParaRPr lang="en-US"/>
          </a:p>
        </p:txBody>
      </p:sp>
    </p:spTree>
    <p:extLst>
      <p:ext uri="{BB962C8B-B14F-4D97-AF65-F5344CB8AC3E}">
        <p14:creationId xmlns:p14="http://schemas.microsoft.com/office/powerpoint/2010/main" xmlns="" val="157329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Admonish students to PAY ATTENTION</a:t>
            </a:r>
            <a:r>
              <a:rPr lang="en-US" baseline="0" dirty="0" smtClean="0"/>
              <a:t> TO PUNCTUATION AND INDENTATION. Show students where to gather information. </a:t>
            </a:r>
            <a:endParaRPr lang="en-US" dirty="0"/>
          </a:p>
        </p:txBody>
      </p:sp>
      <p:sp>
        <p:nvSpPr>
          <p:cNvPr id="4" name="Slide Number Placeholder 3"/>
          <p:cNvSpPr>
            <a:spLocks noGrp="1"/>
          </p:cNvSpPr>
          <p:nvPr>
            <p:ph type="sldNum" sz="quarter" idx="10"/>
          </p:nvPr>
        </p:nvSpPr>
        <p:spPr/>
        <p:txBody>
          <a:bodyPr/>
          <a:lstStyle/>
          <a:p>
            <a:fld id="{7A437A91-BD59-4B27-8CE2-34DC15CC1F1C}" type="slidenum">
              <a:rPr lang="en-US" smtClean="0"/>
              <a:pPr/>
              <a:t>9</a:t>
            </a:fld>
            <a:endParaRPr lang="en-US"/>
          </a:p>
        </p:txBody>
      </p:sp>
    </p:spTree>
    <p:extLst>
      <p:ext uri="{BB962C8B-B14F-4D97-AF65-F5344CB8AC3E}">
        <p14:creationId xmlns:p14="http://schemas.microsoft.com/office/powerpoint/2010/main" xmlns="" val="813909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Tell</a:t>
            </a:r>
            <a:r>
              <a:rPr lang="en-US" baseline="0" dirty="0" smtClean="0"/>
              <a:t> students that most of the information they gather from online databases such as EBSCO will be from journals. They need to look at the handout for information for writing entries for online encyclopedias, e-books, etc.</a:t>
            </a:r>
          </a:p>
          <a:p>
            <a:endParaRPr lang="en-US" dirty="0"/>
          </a:p>
        </p:txBody>
      </p:sp>
      <p:sp>
        <p:nvSpPr>
          <p:cNvPr id="4" name="Slide Number Placeholder 3"/>
          <p:cNvSpPr>
            <a:spLocks noGrp="1"/>
          </p:cNvSpPr>
          <p:nvPr>
            <p:ph type="sldNum" sz="quarter" idx="10"/>
          </p:nvPr>
        </p:nvSpPr>
        <p:spPr/>
        <p:txBody>
          <a:bodyPr/>
          <a:lstStyle/>
          <a:p>
            <a:fld id="{7A437A91-BD59-4B27-8CE2-34DC15CC1F1C}" type="slidenum">
              <a:rPr lang="en-US" smtClean="0"/>
              <a:pPr/>
              <a:t>10</a:t>
            </a:fld>
            <a:endParaRPr lang="en-US"/>
          </a:p>
        </p:txBody>
      </p:sp>
    </p:spTree>
    <p:extLst>
      <p:ext uri="{BB962C8B-B14F-4D97-AF65-F5344CB8AC3E}">
        <p14:creationId xmlns:p14="http://schemas.microsoft.com/office/powerpoint/2010/main" xmlns="" val="3621729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8AA895F-2A36-49FB-937F-BE0733AE1E42}" type="datetimeFigureOut">
              <a:rPr lang="en-US" smtClean="0"/>
              <a:pPr/>
              <a:t>8/29/2011</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10B7430-2571-4764-97FC-B98370C902AA}"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A895F-2A36-49FB-937F-BE0733AE1E42}" type="datetimeFigureOut">
              <a:rPr lang="en-US" smtClean="0"/>
              <a:pPr/>
              <a:t>8/29/2011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B7430-2571-4764-97FC-B98370C902A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A895F-2A36-49FB-937F-BE0733AE1E42}" type="datetimeFigureOut">
              <a:rPr lang="en-US" smtClean="0"/>
              <a:pPr/>
              <a:t>8/29/2011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B7430-2571-4764-97FC-B98370C902A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AA895F-2A36-49FB-937F-BE0733AE1E42}" type="datetimeFigureOut">
              <a:rPr lang="en-US" smtClean="0"/>
              <a:pPr/>
              <a:t>8/29/2011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B7430-2571-4764-97FC-B98370C902A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AA895F-2A36-49FB-937F-BE0733AE1E42}" type="datetimeFigureOut">
              <a:rPr lang="en-US" smtClean="0"/>
              <a:pPr/>
              <a:t>8/29/2011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B7430-2571-4764-97FC-B98370C902A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8AA895F-2A36-49FB-937F-BE0733AE1E42}" type="datetimeFigureOut">
              <a:rPr lang="en-US" smtClean="0"/>
              <a:pPr/>
              <a:t>8/29/2011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0B7430-2571-4764-97FC-B98370C902AA}"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AA895F-2A36-49FB-937F-BE0733AE1E42}" type="datetimeFigureOut">
              <a:rPr lang="en-US" smtClean="0"/>
              <a:pPr/>
              <a:t>8/29/2011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0B7430-2571-4764-97FC-B98370C902A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AA895F-2A36-49FB-937F-BE0733AE1E42}" type="datetimeFigureOut">
              <a:rPr lang="en-US" smtClean="0"/>
              <a:pPr/>
              <a:t>8/29/2011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0B7430-2571-4764-97FC-B98370C902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A895F-2A36-49FB-937F-BE0733AE1E42}" type="datetimeFigureOut">
              <a:rPr lang="en-US" smtClean="0"/>
              <a:pPr/>
              <a:t>8/29/2011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0B7430-2571-4764-97FC-B98370C902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8AA895F-2A36-49FB-937F-BE0733AE1E42}" type="datetimeFigureOut">
              <a:rPr lang="en-US" smtClean="0"/>
              <a:pPr/>
              <a:t>8/29/2011</a:t>
            </a:fld>
            <a:endParaRPr lang="en-US"/>
          </a:p>
        </p:txBody>
      </p:sp>
      <p:sp>
        <p:nvSpPr>
          <p:cNvPr id="7" name="Slide Number Placeholder 6"/>
          <p:cNvSpPr>
            <a:spLocks noGrp="1"/>
          </p:cNvSpPr>
          <p:nvPr>
            <p:ph type="sldNum" sz="quarter" idx="12"/>
          </p:nvPr>
        </p:nvSpPr>
        <p:spPr/>
        <p:txBody>
          <a:bodyPr/>
          <a:lstStyle/>
          <a:p>
            <a:fld id="{210B7430-2571-4764-97FC-B98370C902AA}"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A895F-2A36-49FB-937F-BE0733AE1E42}" type="datetimeFigureOut">
              <a:rPr lang="en-US" smtClean="0"/>
              <a:pPr/>
              <a:t>8/29/2011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210B7430-2571-4764-97FC-B98370C902A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8AA895F-2A36-49FB-937F-BE0733AE1E42}" type="datetimeFigureOut">
              <a:rPr lang="en-US" smtClean="0"/>
              <a:pPr/>
              <a:t>8/29/2011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10B7430-2571-4764-97FC-B98370C902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eb.ebscohost.com/ehos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archaeology.about.com/od/fterm/qt/folsom.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wmf"/><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7.xml"/><Relationship Id="rId7" Type="http://schemas.openxmlformats.org/officeDocument/2006/relationships/hyperlink" Target="http://kailuain.k12.hi.us/library/lmc/kislibrary.html" TargetMode="External"/><Relationship Id="rId2" Type="http://schemas.openxmlformats.org/officeDocument/2006/relationships/hyperlink" Target="http://news.naiwe.com/files/chicago-manual-16th.jpg" TargetMode="External"/><Relationship Id="rId1" Type="http://schemas.openxmlformats.org/officeDocument/2006/relationships/slideLayout" Target="../slideLayouts/slideLayout2.xml"/><Relationship Id="rId6" Type="http://schemas.openxmlformats.org/officeDocument/2006/relationships/hyperlink" Target="http://www.mlahandbook.org/" TargetMode="External"/><Relationship Id="rId5" Type="http://schemas.openxmlformats.org/officeDocument/2006/relationships/hyperlink" Target="http://saa.org/AbouttheSociety/Publications/StyleGuide" TargetMode="External"/><Relationship Id="rId4" Type="http://schemas.openxmlformats.org/officeDocument/2006/relationships/hyperlink" Target="http://www.bakeru.edu/library2/library-resources/citation-manual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mazon.com/First-Peoples-New-World-Colonizing/dp/0520267990/ref=sr_1_1?ie=UTF8&amp;qid=1311635572&amp;sr=8-1#reader_052026799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2400" dirty="0" smtClean="0"/>
              <a:t>Creating a “Works Cited” Document for an Archaeology Project	</a:t>
            </a:r>
            <a:endParaRPr lang="en-US" sz="2400" dirty="0"/>
          </a:p>
        </p:txBody>
      </p:sp>
      <p:sp>
        <p:nvSpPr>
          <p:cNvPr id="3" name="Subtitle 2"/>
          <p:cNvSpPr>
            <a:spLocks noGrp="1"/>
          </p:cNvSpPr>
          <p:nvPr>
            <p:ph type="subTitle" idx="1"/>
          </p:nvPr>
        </p:nvSpPr>
        <p:spPr/>
        <p:txBody>
          <a:bodyPr>
            <a:normAutofit fontScale="85000" lnSpcReduction="20000"/>
          </a:bodyPr>
          <a:lstStyle/>
          <a:p>
            <a:endParaRPr lang="en-US" dirty="0" smtClean="0"/>
          </a:p>
          <a:p>
            <a:pPr algn="ctr"/>
            <a:r>
              <a:rPr lang="en-US" dirty="0" smtClean="0"/>
              <a:t>By Carol Mills</a:t>
            </a:r>
            <a:endParaRPr lang="en-US" dirty="0"/>
          </a:p>
          <a:p>
            <a:pPr algn="ctr"/>
            <a:r>
              <a:rPr lang="en-US" dirty="0" smtClean="0"/>
              <a:t>NEH Summer Institute</a:t>
            </a:r>
          </a:p>
          <a:p>
            <a:pPr algn="ctr"/>
            <a:r>
              <a:rPr lang="en-US" dirty="0" smtClean="0"/>
              <a:t>UW-La Crosse</a:t>
            </a:r>
          </a:p>
          <a:p>
            <a:pPr algn="ctr"/>
            <a:r>
              <a:rPr lang="en-US" dirty="0" smtClean="0"/>
              <a:t>July 2011</a:t>
            </a:r>
            <a:endParaRPr lang="en-US" dirty="0"/>
          </a:p>
        </p:txBody>
      </p:sp>
    </p:spTree>
    <p:extLst>
      <p:ext uri="{BB962C8B-B14F-4D97-AF65-F5344CB8AC3E}">
        <p14:creationId xmlns:p14="http://schemas.microsoft.com/office/powerpoint/2010/main" xmlns="" val="2858680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066800"/>
            <a:ext cx="7024744" cy="1143000"/>
          </a:xfrm>
        </p:spPr>
        <p:txBody>
          <a:bodyPr>
            <a:noAutofit/>
          </a:bodyPr>
          <a:lstStyle/>
          <a:p>
            <a:pPr algn="ctr"/>
            <a:r>
              <a:rPr lang="en-US" sz="2400" dirty="0" smtClean="0"/>
              <a:t>How to Write an Entry for an</a:t>
            </a:r>
            <a:br>
              <a:rPr lang="en-US" sz="2400" dirty="0" smtClean="0"/>
            </a:br>
            <a:r>
              <a:rPr lang="en-US" sz="2400" dirty="0" smtClean="0"/>
              <a:t> Online Database Using the Chicago Style Manual</a:t>
            </a:r>
            <a:endParaRPr lang="en-US" sz="2400" dirty="0"/>
          </a:p>
        </p:txBody>
      </p:sp>
      <p:sp>
        <p:nvSpPr>
          <p:cNvPr id="3" name="Content Placeholder 2"/>
          <p:cNvSpPr>
            <a:spLocks noGrp="1"/>
          </p:cNvSpPr>
          <p:nvPr>
            <p:ph idx="1"/>
          </p:nvPr>
        </p:nvSpPr>
        <p:spPr>
          <a:xfrm>
            <a:off x="1066800" y="2362200"/>
            <a:ext cx="6777317" cy="3508977"/>
          </a:xfrm>
        </p:spPr>
        <p:txBody>
          <a:bodyPr>
            <a:normAutofit fontScale="92500" lnSpcReduction="20000"/>
          </a:bodyPr>
          <a:lstStyle/>
          <a:p>
            <a:r>
              <a:rPr lang="en-US" sz="2000" dirty="0"/>
              <a:t>Online periodicals are cited exactly as their print counterparts with the addition of </a:t>
            </a:r>
            <a:r>
              <a:rPr lang="en-US" sz="2000" dirty="0" smtClean="0"/>
              <a:t>a URL </a:t>
            </a:r>
            <a:r>
              <a:rPr lang="en-US" sz="2000" dirty="0"/>
              <a:t>at the end of the citation</a:t>
            </a:r>
            <a:r>
              <a:rPr lang="en-US" sz="2000" dirty="0" smtClean="0"/>
              <a:t>.</a:t>
            </a:r>
          </a:p>
          <a:p>
            <a:r>
              <a:rPr lang="en-US" sz="2000" dirty="0" smtClean="0"/>
              <a:t>Author’s name, title of article. </a:t>
            </a:r>
            <a:r>
              <a:rPr lang="en-US" sz="2000" i="1" dirty="0" smtClean="0"/>
              <a:t>Title of Periodical</a:t>
            </a:r>
            <a:r>
              <a:rPr lang="en-US" sz="2000" dirty="0" smtClean="0"/>
              <a:t>. 	Volume, no. (year of publication), page 	numbers. </a:t>
            </a:r>
            <a:r>
              <a:rPr lang="en-US" sz="2000" dirty="0" err="1" smtClean="0"/>
              <a:t>url</a:t>
            </a:r>
            <a:r>
              <a:rPr lang="en-US" sz="2000" dirty="0" smtClean="0"/>
              <a:t>.</a:t>
            </a:r>
          </a:p>
          <a:p>
            <a:r>
              <a:rPr lang="en-US" sz="2000" dirty="0" smtClean="0"/>
              <a:t>James L. </a:t>
            </a:r>
            <a:r>
              <a:rPr lang="en-US" sz="2000" dirty="0" err="1" smtClean="0"/>
              <a:t>Theler</a:t>
            </a:r>
            <a:r>
              <a:rPr lang="en-US" sz="2000" dirty="0" smtClean="0"/>
              <a:t> and Robert F. </a:t>
            </a:r>
            <a:r>
              <a:rPr lang="en-US" sz="2000" dirty="0" err="1" smtClean="0"/>
              <a:t>Boszhardt</a:t>
            </a:r>
            <a:r>
              <a:rPr lang="en-US" sz="2000" dirty="0" smtClean="0"/>
              <a:t>. Collapse 	of Crucial Resources and Cultural Change: A 	Model for the Woodland to </a:t>
            </a:r>
            <a:r>
              <a:rPr lang="en-US" sz="2000" dirty="0" err="1" smtClean="0"/>
              <a:t>Oneota</a:t>
            </a:r>
            <a:r>
              <a:rPr lang="en-US" sz="2000" dirty="0" smtClean="0"/>
              <a:t> 	Transformation in the Upper Midwest. 	</a:t>
            </a:r>
            <a:r>
              <a:rPr lang="en-US" sz="2000" i="1" dirty="0" smtClean="0"/>
              <a:t>American Antiquity</a:t>
            </a:r>
            <a:r>
              <a:rPr lang="en-US" sz="2000" dirty="0" smtClean="0"/>
              <a:t>. 71, no. </a:t>
            </a:r>
            <a:r>
              <a:rPr lang="en-US" sz="2000" dirty="0"/>
              <a:t>3 (2006), </a:t>
            </a:r>
            <a:r>
              <a:rPr lang="en-US" sz="2000" dirty="0" smtClean="0"/>
              <a:t>433-472. 	</a:t>
            </a:r>
            <a:r>
              <a:rPr lang="en-US" sz="2000" dirty="0" smtClean="0">
                <a:hlinkClick r:id="rId3"/>
              </a:rPr>
              <a:t>http</a:t>
            </a:r>
            <a:r>
              <a:rPr lang="en-US" sz="2000" dirty="0">
                <a:hlinkClick r:id="rId3"/>
              </a:rPr>
              <a:t>://</a:t>
            </a:r>
            <a:r>
              <a:rPr lang="en-US" sz="2000" dirty="0" smtClean="0">
                <a:hlinkClick r:id="rId3"/>
              </a:rPr>
              <a:t>web.ebscohost.com/ehost</a:t>
            </a:r>
            <a:endParaRPr lang="en-US" sz="2000" dirty="0" smtClean="0"/>
          </a:p>
          <a:p>
            <a:r>
              <a:rPr lang="en-US" sz="2000" dirty="0" smtClean="0"/>
              <a:t>Leave off the </a:t>
            </a:r>
            <a:r>
              <a:rPr lang="en-US" sz="2000" dirty="0" err="1" smtClean="0"/>
              <a:t>url</a:t>
            </a:r>
            <a:r>
              <a:rPr lang="en-US" sz="2000" dirty="0" smtClean="0"/>
              <a:t> (Internet address) if you actually have the journal in your hands.</a:t>
            </a:r>
          </a:p>
          <a:p>
            <a:endParaRPr lang="en-US" sz="2000" dirty="0" smtClean="0"/>
          </a:p>
        </p:txBody>
      </p:sp>
      <p:pic>
        <p:nvPicPr>
          <p:cNvPr id="4098" name="Picture 2" descr="C:\Users\Car\AppData\Local\Microsoft\Windows\Temporary Internet Files\Content.IE5\VQADYZEZ\MP900399768[1].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696200" y="5219700"/>
            <a:ext cx="734649" cy="1101436"/>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36081" y="457200"/>
            <a:ext cx="731837" cy="1103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32941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t>Websites are different. Pay attention!</a:t>
            </a:r>
            <a:endParaRPr lang="en-US" dirty="0"/>
          </a:p>
        </p:txBody>
      </p:sp>
      <p:sp>
        <p:nvSpPr>
          <p:cNvPr id="3" name="Content Placeholder 2"/>
          <p:cNvSpPr>
            <a:spLocks noGrp="1"/>
          </p:cNvSpPr>
          <p:nvPr>
            <p:ph idx="1"/>
          </p:nvPr>
        </p:nvSpPr>
        <p:spPr/>
        <p:txBody>
          <a:bodyPr>
            <a:normAutofit/>
          </a:bodyPr>
          <a:lstStyle/>
          <a:p>
            <a:r>
              <a:rPr lang="en-US" sz="2200" dirty="0"/>
              <a:t>The most basic entry for a website consists of the author name(s), page title, website title, web address, and date accessed</a:t>
            </a:r>
            <a:r>
              <a:rPr lang="en-US" sz="2200" dirty="0" smtClean="0"/>
              <a:t>.</a:t>
            </a:r>
          </a:p>
          <a:p>
            <a:r>
              <a:rPr lang="en-US" sz="2200" dirty="0" smtClean="0"/>
              <a:t>Leave out anything you can’t find, but ask your teacher or librarian to help you find the information first.</a:t>
            </a:r>
          </a:p>
          <a:p>
            <a:r>
              <a:rPr lang="en-US" sz="2200" dirty="0" err="1" smtClean="0"/>
              <a:t>Hirst</a:t>
            </a:r>
            <a:r>
              <a:rPr lang="en-US" sz="2200" dirty="0" smtClean="0"/>
              <a:t>, K. Kris. “</a:t>
            </a:r>
            <a:r>
              <a:rPr lang="en-US" sz="2200" dirty="0" smtClean="0"/>
              <a:t>Folsom </a:t>
            </a:r>
            <a:r>
              <a:rPr lang="en-US" sz="2200" dirty="0"/>
              <a:t>Culture.” </a:t>
            </a:r>
            <a:r>
              <a:rPr lang="en-US" sz="2200" dirty="0" smtClean="0"/>
              <a:t>About.com. 	</a:t>
            </a:r>
            <a:r>
              <a:rPr lang="en-US" sz="2200" dirty="0" smtClean="0">
                <a:hlinkClick r:id="rId2"/>
              </a:rPr>
              <a:t>http://archaeology.about.com/od/fterm</a:t>
            </a:r>
          </a:p>
          <a:p>
            <a:pPr marL="640080" lvl="2" indent="0">
              <a:buNone/>
            </a:pPr>
            <a:r>
              <a:rPr lang="en-US" sz="2200" dirty="0" smtClean="0">
                <a:hlinkClick r:id="rId2"/>
              </a:rPr>
              <a:t>	/</a:t>
            </a:r>
            <a:r>
              <a:rPr lang="en-US" sz="2200" dirty="0" err="1" smtClean="0">
                <a:hlinkClick r:id="rId2"/>
              </a:rPr>
              <a:t>qt</a:t>
            </a:r>
            <a:r>
              <a:rPr lang="en-US" sz="2200" dirty="0" smtClean="0">
                <a:hlinkClick r:id="rId2"/>
              </a:rPr>
              <a:t>/folsom.htm</a:t>
            </a:r>
            <a:r>
              <a:rPr lang="en-US" sz="2200" dirty="0" smtClean="0"/>
              <a:t> (accessed July 20, 2011).</a:t>
            </a:r>
          </a:p>
          <a:p>
            <a:endParaRPr lang="en-US" dirty="0" smtClean="0"/>
          </a:p>
          <a:p>
            <a:endParaRPr lang="en-US" dirty="0" smtClean="0"/>
          </a:p>
          <a:p>
            <a:endParaRPr lang="en-US" dirty="0"/>
          </a:p>
        </p:txBody>
      </p:sp>
      <p:pic>
        <p:nvPicPr>
          <p:cNvPr id="5122" name="Picture 2" descr="C:\Users\Car\AppData\Local\Microsoft\Windows\Temporary Internet Files\Content.IE5\04NJRV9B\MC910216405[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71066" y="5638800"/>
            <a:ext cx="959351" cy="83576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5695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if you get information from an artifact?</a:t>
            </a:r>
            <a:endParaRPr lang="en-US" dirty="0"/>
          </a:p>
        </p:txBody>
      </p:sp>
      <p:sp>
        <p:nvSpPr>
          <p:cNvPr id="3" name="Content Placeholder 2"/>
          <p:cNvSpPr>
            <a:spLocks noGrp="1"/>
          </p:cNvSpPr>
          <p:nvPr>
            <p:ph idx="1"/>
          </p:nvPr>
        </p:nvSpPr>
        <p:spPr/>
        <p:txBody>
          <a:bodyPr>
            <a:normAutofit/>
          </a:bodyPr>
          <a:lstStyle/>
          <a:p>
            <a:r>
              <a:rPr lang="en-US" dirty="0" smtClean="0"/>
              <a:t>The Chicago Style Manual does not tell how to cite an artifact.</a:t>
            </a:r>
          </a:p>
          <a:p>
            <a:r>
              <a:rPr lang="en-US" dirty="0" smtClean="0"/>
              <a:t>Some people think they do not need to be cited because they aren’t “published.”</a:t>
            </a:r>
          </a:p>
          <a:p>
            <a:r>
              <a:rPr lang="en-US" dirty="0" smtClean="0"/>
              <a:t>Most archaeologists describe them in the body of their article or project. Here is how to do that:</a:t>
            </a:r>
            <a:endParaRPr lang="en-US" dirty="0"/>
          </a:p>
        </p:txBody>
      </p:sp>
      <p:pic>
        <p:nvPicPr>
          <p:cNvPr id="1026" name="Picture 2" descr="C:\Users\Car\AppData\Local\Microsoft\Windows\Temporary Internet Files\Content.IE5\VQADYZEZ\MC900423165[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10452069" flipV="1">
            <a:off x="5045634" y="2759634"/>
            <a:ext cx="342672" cy="342672"/>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Car\AppData\Local\Microsoft\Windows\Temporary Internet Files\Content.IE5\I0S1LNY4\MP900302919[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a:off x="6115396" y="3581400"/>
            <a:ext cx="395131" cy="553923"/>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Car\AppData\Local\Microsoft\Windows\Temporary Internet Files\Content.IE5\I0S1LNY4\MC900048061[1].wm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648200" y="5156142"/>
            <a:ext cx="728832" cy="78471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75713295"/>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dirty="0" smtClean="0"/>
              <a:t>Describing an</a:t>
            </a:r>
            <a:br>
              <a:rPr lang="en-US" sz="2400" dirty="0" smtClean="0"/>
            </a:br>
            <a:r>
              <a:rPr lang="en-US" sz="2400" dirty="0" smtClean="0"/>
              <a:t>Artifact in the Body of Your Paper or Project</a:t>
            </a:r>
            <a:endParaRPr lang="en-US" sz="2400" dirty="0"/>
          </a:p>
        </p:txBody>
      </p:sp>
      <p:sp>
        <p:nvSpPr>
          <p:cNvPr id="3" name="Content Placeholder 2"/>
          <p:cNvSpPr>
            <a:spLocks noGrp="1"/>
          </p:cNvSpPr>
          <p:nvPr>
            <p:ph idx="1"/>
          </p:nvPr>
        </p:nvSpPr>
        <p:spPr/>
        <p:txBody>
          <a:bodyPr>
            <a:normAutofit fontScale="85000" lnSpcReduction="10000"/>
          </a:bodyPr>
          <a:lstStyle/>
          <a:p>
            <a:r>
              <a:rPr lang="en-US" dirty="0" smtClean="0"/>
              <a:t>First give name of the artifact and where it is from (include site number and location within the site if you have that information).</a:t>
            </a:r>
          </a:p>
          <a:p>
            <a:r>
              <a:rPr lang="en-US" dirty="0" smtClean="0"/>
              <a:t> State that the artifact is courtesy of the institution or person allowing you to use it and give the location of that institution or person.</a:t>
            </a:r>
          </a:p>
          <a:p>
            <a:r>
              <a:rPr lang="en-US" dirty="0" smtClean="0"/>
              <a:t> Include the museum catalog number and or accession number if you have that information.</a:t>
            </a:r>
          </a:p>
          <a:p>
            <a:r>
              <a:rPr lang="en-US" dirty="0" smtClean="0"/>
              <a:t>If you are using a photograph of the artifact, include the name of the photographer if you have that information.</a:t>
            </a:r>
            <a:endParaRPr lang="en-US" dirty="0"/>
          </a:p>
        </p:txBody>
      </p:sp>
    </p:spTree>
    <p:extLst>
      <p:ext uri="{BB962C8B-B14F-4D97-AF65-F5344CB8AC3E}">
        <p14:creationId xmlns:p14="http://schemas.microsoft.com/office/powerpoint/2010/main" xmlns="" val="347002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 are some examples: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Figure 10. </a:t>
            </a:r>
            <a:r>
              <a:rPr lang="en-US" dirty="0" err="1" smtClean="0"/>
              <a:t>Meadowood</a:t>
            </a:r>
            <a:r>
              <a:rPr lang="en-US" dirty="0" smtClean="0"/>
              <a:t> cache </a:t>
            </a:r>
            <a:r>
              <a:rPr lang="en-US" dirty="0" err="1" smtClean="0"/>
              <a:t>bifaces</a:t>
            </a:r>
            <a:r>
              <a:rPr lang="en-US" dirty="0" smtClean="0"/>
              <a:t> from the Hunter and </a:t>
            </a:r>
            <a:r>
              <a:rPr lang="en-US" dirty="0" err="1" smtClean="0"/>
              <a:t>Muskalonge</a:t>
            </a:r>
            <a:r>
              <a:rPr lang="en-US" dirty="0" smtClean="0"/>
              <a:t> Lake  sites. Courtesy of the New York State Museum, Albany, NY (Photo </a:t>
            </a:r>
            <a:r>
              <a:rPr lang="en-US" dirty="0" err="1" smtClean="0"/>
              <a:t>Karine</a:t>
            </a:r>
            <a:r>
              <a:rPr lang="en-US" dirty="0"/>
              <a:t> </a:t>
            </a:r>
            <a:r>
              <a:rPr lang="en-US" dirty="0" err="1"/>
              <a:t>Taché</a:t>
            </a:r>
            <a:r>
              <a:rPr lang="en-US" dirty="0" smtClean="0"/>
              <a:t>).</a:t>
            </a:r>
          </a:p>
          <a:p>
            <a:r>
              <a:rPr lang="en-US" dirty="0" smtClean="0"/>
              <a:t>Figure 1. Palettes from the Etowah site: EM-378. Courtesy of the Etowah Indian Mounds Museum, Georgia Department of Natural Resources.</a:t>
            </a:r>
          </a:p>
          <a:p>
            <a:r>
              <a:rPr lang="en-US" dirty="0" smtClean="0"/>
              <a:t>Bomb fragments from Waialua, HI, 7 December 1941. Courtesy of Ross Moody, personal collection. </a:t>
            </a:r>
          </a:p>
          <a:p>
            <a:endParaRPr lang="en-US" dirty="0" smtClean="0"/>
          </a:p>
          <a:p>
            <a:endParaRPr lang="en-US" dirty="0"/>
          </a:p>
        </p:txBody>
      </p:sp>
    </p:spTree>
    <p:extLst>
      <p:ext uri="{BB962C8B-B14F-4D97-AF65-F5344CB8AC3E}">
        <p14:creationId xmlns:p14="http://schemas.microsoft.com/office/powerpoint/2010/main" xmlns="" val="718898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Any questions?</a:t>
            </a:r>
            <a:endParaRPr lang="en-US" dirty="0"/>
          </a:p>
        </p:txBody>
      </p:sp>
      <p:sp>
        <p:nvSpPr>
          <p:cNvPr id="3" name="Content Placeholder 2"/>
          <p:cNvSpPr>
            <a:spLocks noGrp="1"/>
          </p:cNvSpPr>
          <p:nvPr>
            <p:ph idx="1"/>
          </p:nvPr>
        </p:nvSpPr>
        <p:spPr/>
        <p:txBody>
          <a:bodyPr/>
          <a:lstStyle/>
          <a:p>
            <a:endParaRPr lang="en-US" dirty="0"/>
          </a:p>
        </p:txBody>
      </p:sp>
      <p:pic>
        <p:nvPicPr>
          <p:cNvPr id="6146" name="Picture 2" descr="C:\Users\Car\AppData\Local\Microsoft\Windows\Temporary Internet Files\Content.IE5\I0S1LNY4\MC900156053[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491345" y="2438400"/>
            <a:ext cx="2894838" cy="33068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936854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 . . . . .</a:t>
            </a:r>
            <a:endParaRPr lang="en-US" dirty="0"/>
          </a:p>
        </p:txBody>
      </p:sp>
      <p:sp>
        <p:nvSpPr>
          <p:cNvPr id="3" name="Content Placeholder 2"/>
          <p:cNvSpPr>
            <a:spLocks noGrp="1"/>
          </p:cNvSpPr>
          <p:nvPr>
            <p:ph idx="1"/>
          </p:nvPr>
        </p:nvSpPr>
        <p:spPr>
          <a:xfrm>
            <a:off x="990600" y="2438400"/>
            <a:ext cx="6777317" cy="3508977"/>
          </a:xfrm>
        </p:spPr>
        <p:txBody>
          <a:bodyPr>
            <a:normAutofit/>
          </a:bodyPr>
          <a:lstStyle/>
          <a:p>
            <a:pPr marL="68580" indent="0">
              <a:buNone/>
            </a:pPr>
            <a:r>
              <a:rPr lang="en-US" dirty="0" smtClean="0"/>
              <a:t>If you don’t know what to do,</a:t>
            </a:r>
          </a:p>
          <a:p>
            <a:pPr marL="68580" indent="0">
              <a:buNone/>
            </a:pPr>
            <a:endParaRPr lang="en-US" dirty="0"/>
          </a:p>
          <a:p>
            <a:pPr marL="68580" indent="0">
              <a:buNone/>
            </a:pPr>
            <a:endParaRPr lang="en-US" dirty="0" smtClean="0"/>
          </a:p>
          <a:p>
            <a:pPr marL="68580" indent="0" algn="ctr">
              <a:buNone/>
            </a:pPr>
            <a:r>
              <a:rPr lang="en-US" sz="4400" dirty="0" smtClean="0"/>
              <a:t>Ask your librarian!</a:t>
            </a:r>
            <a:endParaRPr lang="en-US" sz="4400" dirty="0"/>
          </a:p>
        </p:txBody>
      </p:sp>
      <p:pic>
        <p:nvPicPr>
          <p:cNvPr id="7170" name="Picture 2" descr="C:\Users\Car\AppData\Local\Microsoft\Windows\Temporary Internet Files\Content.IE5\IDDH4NQE\MC900286448[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21136" y="1285478"/>
            <a:ext cx="1752600" cy="215344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86060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barn(inVertical)">
                                      <p:cBhvr>
                                        <p:cTn id="1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Works Cited</a:t>
            </a:r>
            <a:endParaRPr lang="en-US" dirty="0"/>
          </a:p>
        </p:txBody>
      </p:sp>
      <p:sp>
        <p:nvSpPr>
          <p:cNvPr id="3" name="Content Placeholder 2"/>
          <p:cNvSpPr>
            <a:spLocks noGrp="1"/>
          </p:cNvSpPr>
          <p:nvPr>
            <p:ph idx="1"/>
          </p:nvPr>
        </p:nvSpPr>
        <p:spPr/>
        <p:txBody>
          <a:bodyPr>
            <a:normAutofit fontScale="40000" lnSpcReduction="20000"/>
          </a:bodyPr>
          <a:lstStyle/>
          <a:p>
            <a:r>
              <a:rPr lang="en-US" dirty="0" smtClean="0"/>
              <a:t>“The Chicago Manual of Style.” NAIWE</a:t>
            </a:r>
            <a:r>
              <a:rPr lang="en-US" dirty="0"/>
              <a:t>. </a:t>
            </a:r>
            <a:r>
              <a:rPr lang="en-US" dirty="0">
                <a:hlinkClick r:id="rId2"/>
              </a:rPr>
              <a:t>http://</a:t>
            </a:r>
            <a:r>
              <a:rPr lang="en-US" dirty="0" smtClean="0">
                <a:hlinkClick r:id="rId2"/>
              </a:rPr>
              <a:t>news.naiwe.com/files/chicago-manual-16th.jpg</a:t>
            </a:r>
            <a:r>
              <a:rPr lang="en-US" dirty="0" smtClean="0"/>
              <a:t> 	(accessed 25 July 2011).</a:t>
            </a:r>
          </a:p>
          <a:p>
            <a:endParaRPr lang="en-US" dirty="0"/>
          </a:p>
          <a:p>
            <a:r>
              <a:rPr lang="en-US" dirty="0" smtClean="0"/>
              <a:t>“Citation Guide.” </a:t>
            </a:r>
            <a:r>
              <a:rPr lang="en-US" dirty="0" err="1" smtClean="0"/>
              <a:t>bibme</a:t>
            </a:r>
            <a:r>
              <a:rPr lang="en-US" dirty="0"/>
              <a:t>. </a:t>
            </a:r>
            <a:r>
              <a:rPr lang="en-US" dirty="0" smtClean="0">
                <a:hlinkClick r:id="rId3" action="ppaction://hlinksldjump"/>
              </a:rPr>
              <a:t>http</a:t>
            </a:r>
            <a:r>
              <a:rPr lang="en-US" dirty="0">
                <a:hlinkClick r:id="rId3" action="ppaction://hlinksldjump"/>
              </a:rPr>
              <a:t>://</a:t>
            </a:r>
            <a:r>
              <a:rPr lang="en-US" dirty="0" smtClean="0">
                <a:hlinkClick r:id="rId3" action="ppaction://hlinksldjump"/>
              </a:rPr>
              <a:t>www.bibme.org/citation-guide/Chicago.</a:t>
            </a:r>
            <a:r>
              <a:rPr lang="en-US" dirty="0" smtClean="0"/>
              <a:t>, (accessed 25 July 2011).</a:t>
            </a:r>
          </a:p>
          <a:p>
            <a:pPr marL="68580" indent="0">
              <a:buNone/>
            </a:pPr>
            <a:endParaRPr lang="en-US" dirty="0"/>
          </a:p>
          <a:p>
            <a:r>
              <a:rPr lang="en-US" dirty="0" smtClean="0"/>
              <a:t>“Citation Manuals.” </a:t>
            </a:r>
            <a:r>
              <a:rPr lang="en-US" dirty="0"/>
              <a:t>Baker University. </a:t>
            </a:r>
            <a:r>
              <a:rPr lang="en-US" dirty="0" smtClean="0">
                <a:hlinkClick r:id="rId4"/>
              </a:rPr>
              <a:t>http</a:t>
            </a:r>
            <a:r>
              <a:rPr lang="en-US" dirty="0">
                <a:hlinkClick r:id="rId4"/>
              </a:rPr>
              <a:t>://</a:t>
            </a:r>
            <a:r>
              <a:rPr lang="en-US" dirty="0" smtClean="0">
                <a:hlinkClick r:id="rId4"/>
              </a:rPr>
              <a:t>www.bakeru.edu/library2/library-resources/citation-	manuals</a:t>
            </a:r>
            <a:r>
              <a:rPr lang="en-US" dirty="0" smtClean="0"/>
              <a:t>  (accessed 25 July 2011).</a:t>
            </a:r>
          </a:p>
          <a:p>
            <a:pPr marL="68580" indent="0">
              <a:buNone/>
            </a:pPr>
            <a:r>
              <a:rPr lang="en-US" dirty="0"/>
              <a:t>	</a:t>
            </a:r>
          </a:p>
          <a:p>
            <a:r>
              <a:rPr lang="en-US" dirty="0" smtClean="0"/>
              <a:t>“Editorial Policy, Information for Authors, &amp; Style Guide.” Society for 	American Archaeology. 		</a:t>
            </a:r>
            <a:r>
              <a:rPr lang="en-US" dirty="0" smtClean="0">
                <a:hlinkClick r:id="rId5"/>
              </a:rPr>
              <a:t>http://saa.org/AbouttheSociety/ Publi</a:t>
            </a:r>
            <a:r>
              <a:rPr lang="en-US" u="sng" dirty="0" smtClean="0">
                <a:hlinkClick r:id="rId5"/>
              </a:rPr>
              <a:t>cations/</a:t>
            </a:r>
            <a:r>
              <a:rPr lang="en-US" u="sng" dirty="0" err="1" smtClean="0">
                <a:hlinkClick r:id="rId5"/>
              </a:rPr>
              <a:t>StyleGuide</a:t>
            </a:r>
            <a:r>
              <a:rPr lang="en-US" u="sng" dirty="0" smtClean="0"/>
              <a:t>  </a:t>
            </a:r>
            <a:r>
              <a:rPr lang="en-US" dirty="0" smtClean="0"/>
              <a:t>	(accessed 25 July 2011).</a:t>
            </a:r>
          </a:p>
          <a:p>
            <a:endParaRPr lang="en-US" dirty="0" smtClean="0"/>
          </a:p>
          <a:p>
            <a:r>
              <a:rPr lang="en-US" dirty="0" smtClean="0"/>
              <a:t>“MLA Handbook for Writers of Research Papers.” MLA.  	</a:t>
            </a:r>
            <a:r>
              <a:rPr lang="en-US" dirty="0" smtClean="0">
                <a:hlinkClick r:id="rId6"/>
              </a:rPr>
              <a:t>http</a:t>
            </a:r>
            <a:r>
              <a:rPr lang="en-US" dirty="0">
                <a:hlinkClick r:id="rId6"/>
              </a:rPr>
              <a:t>://</a:t>
            </a:r>
            <a:r>
              <a:rPr lang="en-US" dirty="0" smtClean="0">
                <a:hlinkClick r:id="rId6"/>
              </a:rPr>
              <a:t>www.mlahandbook.org</a:t>
            </a:r>
            <a:r>
              <a:rPr lang="en-US" dirty="0" smtClean="0"/>
              <a:t> (accessed 25 July 2011).</a:t>
            </a:r>
          </a:p>
          <a:p>
            <a:endParaRPr lang="en-US" dirty="0"/>
          </a:p>
          <a:p>
            <a:r>
              <a:rPr lang="en-US" dirty="0" err="1" smtClean="0"/>
              <a:t>Nullet</a:t>
            </a:r>
            <a:r>
              <a:rPr lang="en-US" dirty="0" smtClean="0"/>
              <a:t>, Kathleen. “How  to Cite Sources,” Kailua Intermediate School</a:t>
            </a:r>
            <a:r>
              <a:rPr lang="en-US" dirty="0"/>
              <a:t>. </a:t>
            </a:r>
            <a:r>
              <a:rPr lang="en-US" dirty="0" smtClean="0"/>
              <a:t>	</a:t>
            </a:r>
            <a:r>
              <a:rPr lang="en-US" dirty="0" smtClean="0">
                <a:hlinkClick r:id="rId7"/>
              </a:rPr>
              <a:t>http</a:t>
            </a:r>
            <a:r>
              <a:rPr lang="en-US" dirty="0">
                <a:hlinkClick r:id="rId7"/>
              </a:rPr>
              <a:t>://</a:t>
            </a:r>
            <a:r>
              <a:rPr lang="en-US" dirty="0" smtClean="0">
                <a:hlinkClick r:id="rId7"/>
              </a:rPr>
              <a:t>kailuain.k12.hi.us/library/lmc/kislibrary.html</a:t>
            </a:r>
            <a:r>
              <a:rPr lang="en-US" dirty="0" smtClean="0"/>
              <a:t> (accessed 25 July 2011).</a:t>
            </a:r>
          </a:p>
          <a:p>
            <a:endParaRPr lang="en-US" dirty="0"/>
          </a:p>
          <a:p>
            <a:r>
              <a:rPr lang="en-US" dirty="0" err="1" smtClean="0"/>
              <a:t>Steponaitis</a:t>
            </a:r>
            <a:r>
              <a:rPr lang="en-US" dirty="0" smtClean="0"/>
              <a:t>, </a:t>
            </a:r>
            <a:r>
              <a:rPr lang="en-US" dirty="0" err="1" smtClean="0"/>
              <a:t>Vincas</a:t>
            </a:r>
            <a:r>
              <a:rPr lang="en-US" dirty="0" smtClean="0"/>
              <a:t> P. , Samuel </a:t>
            </a:r>
            <a:r>
              <a:rPr lang="en-US" dirty="0" err="1" smtClean="0"/>
              <a:t>E.Swanson</a:t>
            </a:r>
            <a:r>
              <a:rPr lang="en-US" dirty="0" smtClean="0"/>
              <a:t>, George Wheeler, and Penelope B. </a:t>
            </a:r>
            <a:r>
              <a:rPr lang="en-US" dirty="0" err="1" smtClean="0"/>
              <a:t>Drooker</a:t>
            </a:r>
            <a:r>
              <a:rPr lang="en-US" dirty="0" smtClean="0"/>
              <a:t>. “The 	Provenance and Use of Etowah Palettes.” </a:t>
            </a:r>
            <a:r>
              <a:rPr lang="en-US" i="1" dirty="0" smtClean="0"/>
              <a:t>American Antiquity, (January 2011) 81-	106.</a:t>
            </a:r>
            <a:endParaRPr lang="en-US" dirty="0" smtClean="0"/>
          </a:p>
          <a:p>
            <a:pPr marL="68580" indent="0">
              <a:buNone/>
            </a:pPr>
            <a:endParaRPr lang="en-US" dirty="0"/>
          </a:p>
          <a:p>
            <a:r>
              <a:rPr lang="en-US" dirty="0" err="1" smtClean="0"/>
              <a:t>Taché</a:t>
            </a:r>
            <a:r>
              <a:rPr lang="en-US" dirty="0" smtClean="0"/>
              <a:t>, </a:t>
            </a:r>
            <a:r>
              <a:rPr lang="en-US" dirty="0" err="1" smtClean="0"/>
              <a:t>Karine</a:t>
            </a:r>
            <a:r>
              <a:rPr lang="en-US" dirty="0" smtClean="0"/>
              <a:t>. New Perspectives on </a:t>
            </a:r>
            <a:r>
              <a:rPr lang="en-US" dirty="0" err="1" smtClean="0"/>
              <a:t>Meadowood</a:t>
            </a:r>
            <a:r>
              <a:rPr lang="en-US" dirty="0" smtClean="0"/>
              <a:t> Trade Items.” </a:t>
            </a:r>
            <a:r>
              <a:rPr lang="en-US" i="1" dirty="0" smtClean="0"/>
              <a:t>American Antiquity. 	</a:t>
            </a:r>
            <a:r>
              <a:rPr lang="en-US" dirty="0" smtClean="0"/>
              <a:t>(January 201) 41-79.</a:t>
            </a:r>
          </a:p>
          <a:p>
            <a:endParaRPr lang="en-US" dirty="0"/>
          </a:p>
          <a:p>
            <a:endParaRPr lang="en-US" dirty="0" smtClean="0"/>
          </a:p>
          <a:p>
            <a:endParaRPr lang="en-US" dirty="0"/>
          </a:p>
          <a:p>
            <a:pPr marL="68580" indent="0">
              <a:buNone/>
            </a:pPr>
            <a:endParaRPr lang="en-US" dirty="0" smtClean="0"/>
          </a:p>
          <a:p>
            <a:endParaRPr lang="en-US" u="sng" dirty="0"/>
          </a:p>
          <a:p>
            <a:endParaRPr lang="en-US" u="sng" dirty="0" smtClean="0"/>
          </a:p>
          <a:p>
            <a:pPr lvl="2"/>
            <a:endParaRPr lang="en-US" dirty="0"/>
          </a:p>
        </p:txBody>
      </p:sp>
    </p:spTree>
    <p:extLst>
      <p:ext uri="{BB962C8B-B14F-4D97-AF65-F5344CB8AC3E}">
        <p14:creationId xmlns:p14="http://schemas.microsoft.com/office/powerpoint/2010/main" xmlns="" val="739360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 “Works Cited” document?</a:t>
            </a:r>
            <a:endParaRPr lang="en-US" dirty="0"/>
          </a:p>
        </p:txBody>
      </p:sp>
      <p:sp>
        <p:nvSpPr>
          <p:cNvPr id="3" name="Content Placeholder 2"/>
          <p:cNvSpPr>
            <a:spLocks noGrp="1"/>
          </p:cNvSpPr>
          <p:nvPr>
            <p:ph idx="1"/>
          </p:nvPr>
        </p:nvSpPr>
        <p:spPr/>
        <p:txBody>
          <a:bodyPr>
            <a:normAutofit/>
          </a:bodyPr>
          <a:lstStyle/>
          <a:p>
            <a:r>
              <a:rPr lang="en-US" sz="2000" dirty="0" smtClean="0"/>
              <a:t>A “works cited” document is a list of all the resources you used to find information for your final project.</a:t>
            </a:r>
          </a:p>
          <a:p>
            <a:r>
              <a:rPr lang="en-US" sz="2000" dirty="0" smtClean="0"/>
              <a:t>We used to call them “bibliographies.” You may have heard that term.</a:t>
            </a:r>
          </a:p>
          <a:p>
            <a:r>
              <a:rPr lang="en-US" sz="2000" dirty="0" smtClean="0"/>
              <a:t>Ask your teacher what he/she wants you to call your list. That will be your title.</a:t>
            </a:r>
            <a:endParaRPr lang="en-US" sz="20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038600" y="4876800"/>
            <a:ext cx="1180800" cy="1349485"/>
          </a:xfrm>
          <a:prstGeom prst="rect">
            <a:avLst/>
          </a:prstGeom>
        </p:spPr>
      </p:pic>
    </p:spTree>
    <p:extLst>
      <p:ext uri="{BB962C8B-B14F-4D97-AF65-F5344CB8AC3E}">
        <p14:creationId xmlns:p14="http://schemas.microsoft.com/office/powerpoint/2010/main" xmlns="" val="2834038542"/>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Step one in creating a Works Cited Document</a:t>
            </a:r>
            <a:endParaRPr lang="en-US" dirty="0"/>
          </a:p>
        </p:txBody>
      </p:sp>
      <p:sp>
        <p:nvSpPr>
          <p:cNvPr id="3" name="Content Placeholder 2"/>
          <p:cNvSpPr>
            <a:spLocks noGrp="1"/>
          </p:cNvSpPr>
          <p:nvPr>
            <p:ph idx="1"/>
          </p:nvPr>
        </p:nvSpPr>
        <p:spPr/>
        <p:txBody>
          <a:bodyPr/>
          <a:lstStyle/>
          <a:p>
            <a:r>
              <a:rPr lang="en-US" dirty="0" smtClean="0"/>
              <a:t>Ask your teacher what style guide he/she wants you to use.</a:t>
            </a:r>
          </a:p>
          <a:p>
            <a:r>
              <a:rPr lang="en-US" dirty="0" smtClean="0"/>
              <a:t>The three major style guides are: Modern Language Association, American Psychological Association, and Chicago.</a:t>
            </a:r>
          </a:p>
          <a:p>
            <a:r>
              <a:rPr lang="en-US" dirty="0" smtClean="0"/>
              <a:t>They are VERY different. Be sure you use the correct guide.</a:t>
            </a:r>
            <a:endParaRPr lang="en-US" dirty="0"/>
          </a:p>
        </p:txBody>
      </p:sp>
      <p:pic>
        <p:nvPicPr>
          <p:cNvPr id="1026" name="Picture 2" descr="http://imgs.sfgate.com/c/pictures/2005/09/20/ba_bumschools20_073.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875212" y="4800600"/>
            <a:ext cx="1825625" cy="118017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1844387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14400"/>
            <a:ext cx="7024744" cy="1143000"/>
          </a:xfrm>
        </p:spPr>
        <p:txBody>
          <a:bodyPr>
            <a:normAutofit fontScale="90000"/>
          </a:bodyPr>
          <a:lstStyle/>
          <a:p>
            <a:pPr algn="ctr"/>
            <a:r>
              <a:rPr lang="en-US" dirty="0" smtClean="0"/>
              <a:t/>
            </a:r>
            <a:br>
              <a:rPr lang="en-US" dirty="0" smtClean="0"/>
            </a:br>
            <a:r>
              <a:rPr lang="en-US" dirty="0"/>
              <a:t/>
            </a:r>
            <a:br>
              <a:rPr lang="en-US" dirty="0"/>
            </a:br>
            <a:r>
              <a:rPr lang="en-US" sz="3100" dirty="0" smtClean="0"/>
              <a:t>Modern Language Association</a:t>
            </a:r>
            <a:br>
              <a:rPr lang="en-US" sz="3100" dirty="0" smtClean="0"/>
            </a:br>
            <a:r>
              <a:rPr lang="en-US" sz="3100" dirty="0" smtClean="0"/>
              <a:t>(MLA)</a:t>
            </a:r>
            <a:br>
              <a:rPr lang="en-US" sz="3100" dirty="0" smtClean="0"/>
            </a:br>
            <a:endParaRPr lang="en-US" sz="3100" dirty="0"/>
          </a:p>
        </p:txBody>
      </p:sp>
      <p:sp>
        <p:nvSpPr>
          <p:cNvPr id="3" name="Content Placeholder 2"/>
          <p:cNvSpPr>
            <a:spLocks noGrp="1"/>
          </p:cNvSpPr>
          <p:nvPr>
            <p:ph idx="1"/>
          </p:nvPr>
        </p:nvSpPr>
        <p:spPr>
          <a:xfrm>
            <a:off x="990600" y="2292927"/>
            <a:ext cx="7010400" cy="2355273"/>
          </a:xfrm>
        </p:spPr>
        <p:txBody>
          <a:bodyPr/>
          <a:lstStyle/>
          <a:p>
            <a:pPr marL="68580" indent="0">
              <a:buNone/>
            </a:pPr>
            <a:endParaRPr lang="en-US" dirty="0"/>
          </a:p>
          <a:p>
            <a:pPr marL="6858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048000" y="2292927"/>
            <a:ext cx="2838450" cy="2490338"/>
          </a:xfrm>
          <a:prstGeom prst="rect">
            <a:avLst/>
          </a:prstGeom>
        </p:spPr>
      </p:pic>
      <p:sp>
        <p:nvSpPr>
          <p:cNvPr id="5" name="TextBox 4"/>
          <p:cNvSpPr txBox="1"/>
          <p:nvPr/>
        </p:nvSpPr>
        <p:spPr>
          <a:xfrm>
            <a:off x="1219200" y="4648200"/>
            <a:ext cx="7010400" cy="1200329"/>
          </a:xfrm>
          <a:prstGeom prst="rect">
            <a:avLst/>
          </a:prstGeom>
          <a:noFill/>
        </p:spPr>
        <p:txBody>
          <a:bodyPr wrap="square" rtlCol="0">
            <a:spAutoFit/>
          </a:bodyPr>
          <a:lstStyle/>
          <a:p>
            <a:pPr algn="just"/>
            <a:r>
              <a:rPr lang="en-US" dirty="0" smtClean="0"/>
              <a:t>Use the MLA Handbook to cite your sources when you are doing a project for your liberal arts or humanities classes (such as English or French or art), or when your teacher tells you to.</a:t>
            </a:r>
            <a:endParaRPr lang="en-US" dirty="0"/>
          </a:p>
        </p:txBody>
      </p:sp>
    </p:spTree>
    <p:extLst>
      <p:ext uri="{BB962C8B-B14F-4D97-AF65-F5344CB8AC3E}">
        <p14:creationId xmlns:p14="http://schemas.microsoft.com/office/powerpoint/2010/main" xmlns="" val="75090619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t>American Psychological Association</a:t>
            </a:r>
            <a:br>
              <a:rPr lang="en-US" sz="2800" dirty="0" smtClean="0"/>
            </a:br>
            <a:r>
              <a:rPr lang="en-US" sz="2800" dirty="0" smtClean="0"/>
              <a:t>APA</a:t>
            </a:r>
            <a:endParaRPr lang="en-US" sz="2800"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3581400" y="2590800"/>
            <a:ext cx="2098675" cy="2098675"/>
          </a:xfrm>
        </p:spPr>
      </p:pic>
      <p:sp>
        <p:nvSpPr>
          <p:cNvPr id="6" name="TextBox 5"/>
          <p:cNvSpPr txBox="1"/>
          <p:nvPr/>
        </p:nvSpPr>
        <p:spPr>
          <a:xfrm>
            <a:off x="1295400" y="5029200"/>
            <a:ext cx="6934200" cy="1200329"/>
          </a:xfrm>
          <a:prstGeom prst="rect">
            <a:avLst/>
          </a:prstGeom>
          <a:noFill/>
        </p:spPr>
        <p:txBody>
          <a:bodyPr wrap="square" rtlCol="0">
            <a:spAutoFit/>
          </a:bodyPr>
          <a:lstStyle/>
          <a:p>
            <a:pPr algn="just"/>
            <a:r>
              <a:rPr lang="en-US" dirty="0" smtClean="0"/>
              <a:t>Use the APA Publication Manual when you are doing a project for your social or behavioral science classes (such as psychology or sociology) or other science classes (such as biology or chemistry), or if your teacher tells you to.</a:t>
            </a:r>
            <a:endParaRPr lang="en-US" dirty="0"/>
          </a:p>
        </p:txBody>
      </p:sp>
    </p:spTree>
    <p:extLst>
      <p:ext uri="{BB962C8B-B14F-4D97-AF65-F5344CB8AC3E}">
        <p14:creationId xmlns:p14="http://schemas.microsoft.com/office/powerpoint/2010/main" xmlns="" val="1827147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Chicago Manual of Style</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3276600" y="2362200"/>
            <a:ext cx="2331244" cy="2331244"/>
          </a:xfrm>
        </p:spPr>
      </p:pic>
      <p:sp>
        <p:nvSpPr>
          <p:cNvPr id="5" name="TextBox 4"/>
          <p:cNvSpPr txBox="1"/>
          <p:nvPr/>
        </p:nvSpPr>
        <p:spPr>
          <a:xfrm>
            <a:off x="1295400" y="4800600"/>
            <a:ext cx="6629400" cy="1600438"/>
          </a:xfrm>
          <a:prstGeom prst="rect">
            <a:avLst/>
          </a:prstGeom>
          <a:noFill/>
        </p:spPr>
        <p:txBody>
          <a:bodyPr wrap="square" rtlCol="0">
            <a:spAutoFit/>
          </a:bodyPr>
          <a:lstStyle/>
          <a:p>
            <a:pPr algn="just"/>
            <a:r>
              <a:rPr lang="en-US" sz="1400" dirty="0" smtClean="0"/>
              <a:t>Use the Chicago Manual of Style to write papers in your journalism or history class, if you are going to publish your paper, or if your teacher tells you to. Some science teachers also use the Chicago Manual of Style. This is the style guide that most archaeology students use. (Practicing archaeologists use the Society for American Archaeology Publication Guide, but you may wait  to use that one until you are actually working as an archaeologist.)</a:t>
            </a:r>
            <a:endParaRPr lang="en-US" sz="1400" dirty="0"/>
          </a:p>
        </p:txBody>
      </p:sp>
    </p:spTree>
    <p:extLst>
      <p:ext uri="{BB962C8B-B14F-4D97-AF65-F5344CB8AC3E}">
        <p14:creationId xmlns:p14="http://schemas.microsoft.com/office/powerpoint/2010/main" xmlns="" val="317495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First Things First!</a:t>
            </a:r>
            <a:endParaRPr lang="en-US" sz="6000" dirty="0"/>
          </a:p>
        </p:txBody>
      </p:sp>
      <p:sp>
        <p:nvSpPr>
          <p:cNvPr id="3" name="Content Placeholder 2"/>
          <p:cNvSpPr>
            <a:spLocks noGrp="1"/>
          </p:cNvSpPr>
          <p:nvPr>
            <p:ph sz="quarter" idx="13"/>
          </p:nvPr>
        </p:nvSpPr>
        <p:spPr/>
        <p:txBody>
          <a:bodyPr>
            <a:noAutofit/>
          </a:bodyPr>
          <a:lstStyle/>
          <a:p>
            <a:r>
              <a:rPr lang="en-US" sz="1400" dirty="0" smtClean="0"/>
              <a:t>The minute you begin to gather information from a source, before you ever write a note or copy and save anything, OPEN A WORD DOCUMENT .</a:t>
            </a:r>
          </a:p>
          <a:p>
            <a:pPr lvl="0"/>
            <a:r>
              <a:rPr lang="en-US" sz="1400" dirty="0" smtClean="0"/>
              <a:t>Title this document using the title your teacher wants you to use (such as “Works Cited,” “Resources,” “Reference List,” or even  “Bibliography”).</a:t>
            </a:r>
          </a:p>
          <a:p>
            <a:pPr lvl="0"/>
            <a:r>
              <a:rPr lang="en-US" sz="1400" dirty="0" smtClean="0"/>
              <a:t>Write your entry for the source you are going to use and SAVE YOUR DOCUMENT. </a:t>
            </a:r>
          </a:p>
          <a:p>
            <a:pPr lvl="0"/>
            <a:endParaRPr lang="en-US" sz="1400" dirty="0" smtClean="0"/>
          </a:p>
          <a:p>
            <a:endParaRPr lang="en-US" sz="1400" dirty="0" smtClean="0"/>
          </a:p>
        </p:txBody>
      </p:sp>
      <p:sp>
        <p:nvSpPr>
          <p:cNvPr id="4" name="Content Placeholder 3"/>
          <p:cNvSpPr>
            <a:spLocks noGrp="1"/>
          </p:cNvSpPr>
          <p:nvPr>
            <p:ph sz="quarter" idx="14"/>
          </p:nvPr>
        </p:nvSpPr>
        <p:spPr/>
        <p:txBody>
          <a:bodyPr/>
          <a:lstStyle/>
          <a:p>
            <a:pPr marL="68580" indent="0" algn="ctr">
              <a:buNone/>
            </a:pPr>
            <a:r>
              <a:rPr lang="en-US" sz="1400" dirty="0" smtClean="0"/>
              <a:t>Works Cited</a:t>
            </a:r>
          </a:p>
          <a:p>
            <a:pPr marL="68580" indent="0">
              <a:buNone/>
            </a:pPr>
            <a:r>
              <a:rPr lang="en-US" sz="1400" dirty="0" smtClean="0"/>
              <a:t>David J. Meltzer, </a:t>
            </a:r>
            <a:r>
              <a:rPr lang="en-US" sz="1400" i="1" dirty="0" smtClean="0"/>
              <a:t>First Peoples in a </a:t>
            </a:r>
          </a:p>
          <a:p>
            <a:pPr marL="68580" indent="0">
              <a:buNone/>
            </a:pPr>
            <a:r>
              <a:rPr lang="en-US" sz="1400" i="1" dirty="0" smtClean="0"/>
              <a:t>    New World. </a:t>
            </a:r>
            <a:r>
              <a:rPr lang="en-US" sz="1400" dirty="0" smtClean="0"/>
              <a:t>Los Angeles: University</a:t>
            </a:r>
          </a:p>
          <a:p>
            <a:pPr marL="68580" indent="0">
              <a:buNone/>
            </a:pPr>
            <a:r>
              <a:rPr lang="en-US" sz="1400" dirty="0" smtClean="0"/>
              <a:t>    of California Press, 2009.</a:t>
            </a:r>
          </a:p>
          <a:p>
            <a:pPr marL="68580" indent="0">
              <a:buNone/>
            </a:pPr>
            <a:endParaRPr lang="en-US" dirty="0" smtClean="0"/>
          </a:p>
          <a:p>
            <a:pPr marL="68580" indent="0">
              <a:buNone/>
            </a:pPr>
            <a:endParaRPr lang="en-US" dirty="0" smtClean="0"/>
          </a:p>
          <a:p>
            <a:pPr marL="68580" indent="0" algn="ctr">
              <a:buNone/>
            </a:pPr>
            <a:endParaRPr lang="en-US" dirty="0"/>
          </a:p>
        </p:txBody>
      </p:sp>
      <p:pic>
        <p:nvPicPr>
          <p:cNvPr id="2050" name="Picture 2" descr="C:\Users\Car\AppData\Local\Microsoft\Windows\Temporary Internet Files\Content.IE5\04NJRV9B\MM900234700[1].gif"/>
          <p:cNvPicPr>
            <a:picLocks noChangeAspect="1" noChangeArrowheads="1" noCrop="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05600" y="900545"/>
            <a:ext cx="1238250" cy="1143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16461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wheel(1)">
                                      <p:cBhvr>
                                        <p:cTn id="22" dur="2000"/>
                                        <p:tgtEl>
                                          <p:spTgt spid="4">
                                            <p:txEl>
                                              <p:pRg st="0" end="0"/>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wheel(1)">
                                      <p:cBhvr>
                                        <p:cTn id="25" dur="2000"/>
                                        <p:tgtEl>
                                          <p:spTgt spid="4">
                                            <p:txEl>
                                              <p:pRg st="1" end="1"/>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wheel(1)">
                                      <p:cBhvr>
                                        <p:cTn id="28" dur="2000"/>
                                        <p:tgtEl>
                                          <p:spTgt spid="4">
                                            <p:txEl>
                                              <p:pRg st="2" end="2"/>
                                            </p:txEl>
                                          </p:spTgt>
                                        </p:tgtEl>
                                      </p:cBhvr>
                                    </p:animEffect>
                                  </p:childTnLst>
                                </p:cTn>
                              </p:par>
                              <p:par>
                                <p:cTn id="29" presetID="21" presetClass="entr" presetSubtype="1" fill="hold"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wheel(1)">
                                      <p:cBhvr>
                                        <p:cTn id="31"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you work:</a:t>
            </a:r>
            <a:endParaRPr lang="en-US" dirty="0"/>
          </a:p>
        </p:txBody>
      </p:sp>
      <p:sp>
        <p:nvSpPr>
          <p:cNvPr id="3" name="Content Placeholder 2"/>
          <p:cNvSpPr>
            <a:spLocks noGrp="1"/>
          </p:cNvSpPr>
          <p:nvPr>
            <p:ph idx="1"/>
          </p:nvPr>
        </p:nvSpPr>
        <p:spPr/>
        <p:txBody>
          <a:bodyPr>
            <a:normAutofit fontScale="85000" lnSpcReduction="10000"/>
          </a:bodyPr>
          <a:lstStyle/>
          <a:p>
            <a:pPr lvl="0" algn="just"/>
            <a:r>
              <a:rPr lang="en-US" dirty="0"/>
              <a:t>When you begin to gather information from other sources, open this saved document and add entries as you gather information</a:t>
            </a:r>
          </a:p>
          <a:p>
            <a:pPr lvl="0" algn="just"/>
            <a:r>
              <a:rPr lang="en-US" dirty="0"/>
              <a:t>Alternatively, you may gather the information I’m </a:t>
            </a:r>
            <a:r>
              <a:rPr lang="en-US" dirty="0" smtClean="0"/>
              <a:t>going </a:t>
            </a:r>
            <a:r>
              <a:rPr lang="en-US" dirty="0"/>
              <a:t>to tell you about on a “bib card” and compile your “Works Cited” document at the end of your project, but writing the entry as you gather information will save you time. Just </a:t>
            </a:r>
            <a:r>
              <a:rPr lang="en-US" dirty="0" smtClean="0"/>
              <a:t>remember</a:t>
            </a:r>
            <a:r>
              <a:rPr lang="en-US" dirty="0"/>
              <a:t>:</a:t>
            </a:r>
            <a:endParaRPr lang="en-US" dirty="0" smtClean="0"/>
          </a:p>
          <a:p>
            <a:pPr lvl="0" algn="just"/>
            <a:r>
              <a:rPr lang="en-US" dirty="0" smtClean="0"/>
              <a:t>DO THIS BEFORE YOU BEGIN GATHERING INFORMATION FROM EACH RESOURCE YOU USE. AND REMEMBER TO SAVE EVERY TIME YOU ADD AN ENTRY! </a:t>
            </a:r>
            <a:endParaRPr lang="en-US" dirty="0"/>
          </a:p>
          <a:p>
            <a:pPr marL="68580" indent="0">
              <a:buNone/>
            </a:pPr>
            <a:endParaRPr lang="en-US" dirty="0"/>
          </a:p>
        </p:txBody>
      </p:sp>
      <p:pic>
        <p:nvPicPr>
          <p:cNvPr id="3074" name="Picture 2" descr="C:\Users\Car\AppData\Local\Microsoft\Windows\Temporary Internet Files\Content.IE5\I0S1LNY4\MP900399745[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34000" y="930616"/>
            <a:ext cx="1798320" cy="11984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7449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ircle(in)">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dirty="0" smtClean="0"/>
              <a:t>How to Write an </a:t>
            </a:r>
            <a:r>
              <a:rPr lang="en-US" sz="2400" dirty="0"/>
              <a:t>E</a:t>
            </a:r>
            <a:r>
              <a:rPr lang="en-US" sz="2400" dirty="0" smtClean="0"/>
              <a:t>ntry for a Book </a:t>
            </a:r>
            <a:br>
              <a:rPr lang="en-US" sz="2400" dirty="0" smtClean="0"/>
            </a:br>
            <a:r>
              <a:rPr lang="en-US" sz="2400" dirty="0" smtClean="0"/>
              <a:t>with One </a:t>
            </a:r>
            <a:r>
              <a:rPr lang="en-US" sz="2400" dirty="0"/>
              <a:t>A</a:t>
            </a:r>
            <a:r>
              <a:rPr lang="en-US" sz="2400" dirty="0" smtClean="0"/>
              <a:t>uthor</a:t>
            </a:r>
            <a:br>
              <a:rPr lang="en-US" sz="2400" dirty="0" smtClean="0"/>
            </a:br>
            <a:r>
              <a:rPr lang="en-US" sz="2400" dirty="0" smtClean="0"/>
              <a:t>Using the Chicago Style Manual</a:t>
            </a:r>
            <a:endParaRPr lang="en-US" sz="2400" dirty="0"/>
          </a:p>
        </p:txBody>
      </p:sp>
      <p:sp>
        <p:nvSpPr>
          <p:cNvPr id="3" name="Content Placeholder 2"/>
          <p:cNvSpPr>
            <a:spLocks noGrp="1"/>
          </p:cNvSpPr>
          <p:nvPr>
            <p:ph idx="1"/>
          </p:nvPr>
        </p:nvSpPr>
        <p:spPr>
          <a:xfrm>
            <a:off x="1066800" y="2209800"/>
            <a:ext cx="6777317" cy="3508977"/>
          </a:xfrm>
        </p:spPr>
        <p:txBody>
          <a:bodyPr>
            <a:normAutofit fontScale="77500" lnSpcReduction="20000"/>
          </a:bodyPr>
          <a:lstStyle/>
          <a:p>
            <a:r>
              <a:rPr lang="en-US" dirty="0" smtClean="0"/>
              <a:t>Author’s name , </a:t>
            </a:r>
            <a:r>
              <a:rPr lang="en-US" i="1" dirty="0" smtClean="0"/>
              <a:t>Book Title (in italics)</a:t>
            </a:r>
            <a:r>
              <a:rPr lang="en-US" dirty="0" smtClean="0"/>
              <a:t>. City of   	publication: Publisher, year of publication.</a:t>
            </a:r>
          </a:p>
          <a:p>
            <a:pPr marL="68580" indent="0">
              <a:buNone/>
            </a:pPr>
            <a:endParaRPr lang="en-US" dirty="0" smtClean="0"/>
          </a:p>
          <a:p>
            <a:r>
              <a:rPr lang="en-US" dirty="0" smtClean="0"/>
              <a:t>Meltzer, David J., </a:t>
            </a:r>
            <a:r>
              <a:rPr lang="en-US" i="1" dirty="0" smtClean="0"/>
              <a:t>First Peoples in a New World. </a:t>
            </a:r>
            <a:r>
              <a:rPr lang="en-US" dirty="0" smtClean="0"/>
              <a:t>Los 	Angeles: University of California Press, 2009.</a:t>
            </a:r>
          </a:p>
          <a:p>
            <a:pPr algn="ctr"/>
            <a:r>
              <a:rPr lang="en-US" dirty="0" smtClean="0">
                <a:hlinkClick r:id="rId3"/>
              </a:rPr>
              <a:t>http://www.amazon.com/First-Peoples-New-World-Colonizing/dp/0520267990/ref=sr_1_1?ie=UTF8&amp;qid=1311635572&amp;sr=8-1#reader_0520267990</a:t>
            </a:r>
            <a:endParaRPr lang="en-US" dirty="0"/>
          </a:p>
          <a:p>
            <a:pPr algn="ctr"/>
            <a:endParaRPr lang="en-US" dirty="0" smtClean="0"/>
          </a:p>
          <a:p>
            <a:pPr algn="just"/>
            <a:r>
              <a:rPr lang="en-US" dirty="0" smtClean="0"/>
              <a:t>Ask your teacher or your librarian how to cite other kinds of books (for example, with more than one author, from and encyclopedia, with multiple authors, in an anthology, etc.).</a:t>
            </a:r>
          </a:p>
          <a:p>
            <a:pPr algn="just"/>
            <a:endParaRPr lang="en-US" dirty="0" smtClean="0"/>
          </a:p>
        </p:txBody>
      </p:sp>
    </p:spTree>
    <p:extLst>
      <p:ext uri="{BB962C8B-B14F-4D97-AF65-F5344CB8AC3E}">
        <p14:creationId xmlns:p14="http://schemas.microsoft.com/office/powerpoint/2010/main" xmlns="" val="61222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563</TotalTime>
  <Words>1055</Words>
  <Application>Microsoft Office PowerPoint</Application>
  <PresentationFormat>On-screen Show (4:3)</PresentationFormat>
  <Paragraphs>103</Paragraphs>
  <Slides>17</Slides>
  <Notes>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Austin</vt:lpstr>
      <vt:lpstr>Creating a “Works Cited” Document for an Archaeology Project </vt:lpstr>
      <vt:lpstr>What is a “Works Cited” document?</vt:lpstr>
      <vt:lpstr>Step one in creating a Works Cited Document</vt:lpstr>
      <vt:lpstr>  Modern Language Association (MLA) </vt:lpstr>
      <vt:lpstr>American Psychological Association APA</vt:lpstr>
      <vt:lpstr>The Chicago Manual of Style</vt:lpstr>
      <vt:lpstr>First Things First!</vt:lpstr>
      <vt:lpstr>As you work:</vt:lpstr>
      <vt:lpstr>How to Write an Entry for a Book  with One Author Using the Chicago Style Manual</vt:lpstr>
      <vt:lpstr>How to Write an Entry for an  Online Database Using the Chicago Style Manual</vt:lpstr>
      <vt:lpstr>Websites are different. Pay attention!</vt:lpstr>
      <vt:lpstr>What if you get information from an artifact?</vt:lpstr>
      <vt:lpstr>Describing an Artifact in the Body of Your Paper or Project</vt:lpstr>
      <vt:lpstr>Here are some examples:</vt:lpstr>
      <vt:lpstr>Any questions?</vt:lpstr>
      <vt:lpstr>Remember . . . . .</vt:lpstr>
      <vt:lpstr>Works Cited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Works Cited Document for an Archaeological Project</dc:title>
  <dc:creator>Car</dc:creator>
  <cp:lastModifiedBy>User</cp:lastModifiedBy>
  <cp:revision>51</cp:revision>
  <dcterms:created xsi:type="dcterms:W3CDTF">2011-07-20T20:27:47Z</dcterms:created>
  <dcterms:modified xsi:type="dcterms:W3CDTF">2011-08-29T21:03:27Z</dcterms:modified>
</cp:coreProperties>
</file>