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6" r:id="rId4"/>
  </p:sldMasterIdLst>
  <p:notesMasterIdLst>
    <p:notesMasterId r:id="rId23"/>
  </p:notesMasterIdLst>
  <p:handoutMasterIdLst>
    <p:handoutMasterId r:id="rId24"/>
  </p:handoutMasterIdLst>
  <p:sldIdLst>
    <p:sldId id="256" r:id="rId5"/>
    <p:sldId id="332" r:id="rId6"/>
    <p:sldId id="328" r:id="rId7"/>
    <p:sldId id="277" r:id="rId8"/>
    <p:sldId id="329" r:id="rId9"/>
    <p:sldId id="330" r:id="rId10"/>
    <p:sldId id="310" r:id="rId11"/>
    <p:sldId id="322" r:id="rId12"/>
    <p:sldId id="325" r:id="rId13"/>
    <p:sldId id="309" r:id="rId14"/>
    <p:sldId id="317" r:id="rId15"/>
    <p:sldId id="313" r:id="rId16"/>
    <p:sldId id="323" r:id="rId17"/>
    <p:sldId id="320" r:id="rId18"/>
    <p:sldId id="331" r:id="rId19"/>
    <p:sldId id="333" r:id="rId20"/>
    <p:sldId id="321" r:id="rId21"/>
    <p:sldId id="307" r:id="rId22"/>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0000"/>
    <a:srgbClr val="660033"/>
    <a:srgbClr val="34286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09" autoAdjust="0"/>
    <p:restoredTop sz="73678" autoAdjust="0"/>
  </p:normalViewPr>
  <p:slideViewPr>
    <p:cSldViewPr snapToGrid="0" snapToObjects="1">
      <p:cViewPr varScale="1">
        <p:scale>
          <a:sx n="108" d="100"/>
          <a:sy n="108" d="100"/>
        </p:scale>
        <p:origin x="690" y="78"/>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p:scale>
          <a:sx n="120" d="100"/>
          <a:sy n="120" d="100"/>
        </p:scale>
        <p:origin x="3066" y="-107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edict Draghi" userId="09fda987-6e44-4e9a-8660-626c4763eae0" providerId="ADAL" clId="{1227F9FD-E0C5-4BF1-926E-AB4C2B38913B}"/>
    <pc:docChg chg="custSel modSld">
      <pc:chgData name="Benedict Draghi" userId="09fda987-6e44-4e9a-8660-626c4763eae0" providerId="ADAL" clId="{1227F9FD-E0C5-4BF1-926E-AB4C2B38913B}" dt="2026-03-30T14:42:53.215" v="2" actId="33553"/>
      <pc:docMkLst>
        <pc:docMk/>
      </pc:docMkLst>
      <pc:sldChg chg="modSp mod">
        <pc:chgData name="Benedict Draghi" userId="09fda987-6e44-4e9a-8660-626c4763eae0" providerId="ADAL" clId="{1227F9FD-E0C5-4BF1-926E-AB4C2B38913B}" dt="2026-03-30T14:42:49.288" v="1" actId="27636"/>
        <pc:sldMkLst>
          <pc:docMk/>
          <pc:sldMk cId="217881785" sldId="256"/>
        </pc:sldMkLst>
        <pc:spChg chg="mod">
          <ac:chgData name="Benedict Draghi" userId="09fda987-6e44-4e9a-8660-626c4763eae0" providerId="ADAL" clId="{1227F9FD-E0C5-4BF1-926E-AB4C2B38913B}" dt="2026-03-30T14:42:49.288" v="1" actId="27636"/>
          <ac:spMkLst>
            <pc:docMk/>
            <pc:sldMk cId="217881785" sldId="256"/>
            <ac:spMk id="3" creationId="{00000000-0000-0000-0000-000000000000}"/>
          </ac:spMkLst>
        </pc:spChg>
      </pc:sldChg>
      <pc:sldChg chg="modSp mod">
        <pc:chgData name="Benedict Draghi" userId="09fda987-6e44-4e9a-8660-626c4763eae0" providerId="ADAL" clId="{1227F9FD-E0C5-4BF1-926E-AB4C2B38913B}" dt="2026-03-30T14:42:53.215" v="2" actId="33553"/>
        <pc:sldMkLst>
          <pc:docMk/>
          <pc:sldMk cId="3549130194" sldId="332"/>
        </pc:sldMkLst>
        <pc:spChg chg="mod">
          <ac:chgData name="Benedict Draghi" userId="09fda987-6e44-4e9a-8660-626c4763eae0" providerId="ADAL" clId="{1227F9FD-E0C5-4BF1-926E-AB4C2B38913B}" dt="2026-03-30T14:42:53.215" v="2" actId="33553"/>
          <ac:spMkLst>
            <pc:docMk/>
            <pc:sldMk cId="3549130194" sldId="332"/>
            <ac:spMk id="2" creationId="{5FBD9B12-E094-4109-9F46-DF28C63EF4C1}"/>
          </ac:spMkLst>
        </pc:spChg>
      </pc:sldChg>
    </pc:docChg>
  </pc:docChgLst>
  <pc:docChgLst>
    <pc:chgData name="Jo Ann Kuester" userId="8f8f2dd6-cd69-4168-9be4-0d5141878edd" providerId="ADAL" clId="{B6B19B73-6E94-47F8-B8A1-A6E07CA0F1FA}"/>
    <pc:docChg chg="undo custSel modSld">
      <pc:chgData name="Jo Ann Kuester" userId="8f8f2dd6-cd69-4168-9be4-0d5141878edd" providerId="ADAL" clId="{B6B19B73-6E94-47F8-B8A1-A6E07CA0F1FA}" dt="2023-08-15T16:37:20.381" v="17" actId="26606"/>
      <pc:docMkLst>
        <pc:docMk/>
      </pc:docMkLst>
      <pc:sldChg chg="addSp delSp modSp mod chgLayout">
        <pc:chgData name="Jo Ann Kuester" userId="8f8f2dd6-cd69-4168-9be4-0d5141878edd" providerId="ADAL" clId="{B6B19B73-6E94-47F8-B8A1-A6E07CA0F1FA}" dt="2023-08-15T16:37:20.381" v="17" actId="26606"/>
        <pc:sldMkLst>
          <pc:docMk/>
          <pc:sldMk cId="1129930282" sldId="325"/>
        </pc:sldMkLst>
      </pc:sldChg>
      <pc:sldChg chg="addSp delSp modSp mod setBg chgLayout">
        <pc:chgData name="Jo Ann Kuester" userId="8f8f2dd6-cd69-4168-9be4-0d5141878edd" providerId="ADAL" clId="{B6B19B73-6E94-47F8-B8A1-A6E07CA0F1FA}" dt="2023-08-15T16:36:03.697" v="3" actId="26606"/>
        <pc:sldMkLst>
          <pc:docMk/>
          <pc:sldMk cId="3549130194" sldId="33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47B4ABA-C8F1-4CAA-BCB9-FC2F03532894}" type="datetimeFigureOut">
              <a:rPr lang="en-US" smtClean="0"/>
              <a:t>3/30/2026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D02F064D-E3D8-4D98-8F50-389BC0ECC66F}" type="slidenum">
              <a:rPr lang="en-US" smtClean="0"/>
              <a:t>‹#›</a:t>
            </a:fld>
            <a:endParaRPr lang="en-US" dirty="0"/>
          </a:p>
        </p:txBody>
      </p:sp>
    </p:spTree>
    <p:extLst>
      <p:ext uri="{BB962C8B-B14F-4D97-AF65-F5344CB8AC3E}">
        <p14:creationId xmlns:p14="http://schemas.microsoft.com/office/powerpoint/2010/main" val="17533456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AB43A49-DD9B-4298-B97D-5D2F8AF7B9E4}" type="datetimeFigureOut">
              <a:rPr lang="en-US" smtClean="0"/>
              <a:t>3/30/2026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8722368-4F42-4E20-B103-687601641D18}" type="slidenum">
              <a:rPr lang="en-US" smtClean="0"/>
              <a:t>‹#›</a:t>
            </a:fld>
            <a:endParaRPr lang="en-US" dirty="0"/>
          </a:p>
        </p:txBody>
      </p:sp>
    </p:spTree>
    <p:extLst>
      <p:ext uri="{BB962C8B-B14F-4D97-AF65-F5344CB8AC3E}">
        <p14:creationId xmlns:p14="http://schemas.microsoft.com/office/powerpoint/2010/main" val="2310245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uwlax.edu/globalassets/offices-services/business-services/form---deposit-111913---fillable.pdf"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mailto:sfo@uwlax.edu"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3425" y="1162050"/>
            <a:ext cx="5575300" cy="3136900"/>
          </a:xfrm>
        </p:spPr>
      </p:sp>
      <p:sp>
        <p:nvSpPr>
          <p:cNvPr id="3" name="Notes Placeholder 2"/>
          <p:cNvSpPr>
            <a:spLocks noGrp="1"/>
          </p:cNvSpPr>
          <p:nvPr>
            <p:ph type="body" idx="1"/>
          </p:nvPr>
        </p:nvSpPr>
        <p:spPr/>
        <p:txBody>
          <a:bodyPr/>
          <a:lstStyle/>
          <a:p>
            <a:r>
              <a:rPr lang="en-US" dirty="0"/>
              <a:t>Welcome to the Cash</a:t>
            </a:r>
            <a:r>
              <a:rPr lang="en-US" baseline="0" dirty="0"/>
              <a:t> Handling Training for Student Faculty Organizations brought to you by the University’s Business Services Team!  The University often refers to Student Faculty Organization as SFOs, therefore, we will be using this acronym throughout this training.</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a:t>
            </a:fld>
            <a:endParaRPr lang="en-US" dirty="0"/>
          </a:p>
        </p:txBody>
      </p:sp>
    </p:spTree>
    <p:extLst>
      <p:ext uri="{BB962C8B-B14F-4D97-AF65-F5344CB8AC3E}">
        <p14:creationId xmlns:p14="http://schemas.microsoft.com/office/powerpoint/2010/main" val="1330357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Cash should be properly</a:t>
            </a:r>
            <a:r>
              <a:rPr lang="en-US" baseline="0" dirty="0"/>
              <a:t> safeguarded.  Assign a fund custodian which is a designated SFO member to be responsible for the cash.  Also assign a second SFO member to assist.  Cash should always be stored in an envelope or box and should always be in a secure locked location at all times.  Cash should never be left unattended.  Know where the cash is at all times.  To reduce risk, deposit cash as soon as possible each day of your event.  University Centers can assist with locking cash in a safe for you.</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11</a:t>
            </a:fld>
            <a:endParaRPr lang="en-US" dirty="0"/>
          </a:p>
        </p:txBody>
      </p:sp>
    </p:spTree>
    <p:extLst>
      <p:ext uri="{BB962C8B-B14F-4D97-AF65-F5344CB8AC3E}">
        <p14:creationId xmlns:p14="http://schemas.microsoft.com/office/powerpoint/2010/main" val="2127832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close of your</a:t>
            </a:r>
            <a:r>
              <a:rPr lang="en-US" baseline="0" dirty="0"/>
              <a:t> meeting or event, two SFO members should complete the SFO Deposit Form.  The SFO Deposit Form is found on the SFO webpage for you to print. </a:t>
            </a:r>
            <a:r>
              <a:rPr lang="en-US" sz="1200" dirty="0">
                <a:latin typeface="+mn-lt"/>
                <a:cs typeface="Arial" panose="020B0604020202020204" pitchFamily="34" charset="0"/>
              </a:rPr>
              <a:t>Deposits to a SFO bank account can be made electronically via Venmo or with a cash or check deposit using the </a:t>
            </a:r>
            <a:r>
              <a:rPr lang="en-US" sz="1200" dirty="0">
                <a:latin typeface="+mn-lt"/>
                <a:cs typeface="Arial" panose="020B0604020202020204" pitchFamily="34" charset="0"/>
                <a:hlinkClick r:id="rId3"/>
              </a:rPr>
              <a:t> SFO Deposit Form</a:t>
            </a:r>
            <a:r>
              <a:rPr lang="en-US" sz="1200" dirty="0">
                <a:latin typeface="+mn-lt"/>
                <a:cs typeface="Arial" panose="020B0604020202020204" pitchFamily="34" charset="0"/>
              </a:rPr>
              <a:t>. Forms are also available outside the Cashier’s Office, 121 Graff Main </a:t>
            </a:r>
            <a:r>
              <a:rPr lang="en-US" sz="1200" dirty="0" err="1">
                <a:latin typeface="+mn-lt"/>
                <a:cs typeface="Arial" panose="020B0604020202020204" pitchFamily="34" charset="0"/>
              </a:rPr>
              <a:t>Hall</a:t>
            </a:r>
            <a:r>
              <a:rPr lang="en-US" baseline="0" dirty="0" err="1"/>
              <a:t>all</a:t>
            </a:r>
            <a:r>
              <a:rPr lang="en-US" baseline="0" dirty="0"/>
              <a:t>.  The deposit form must include the date the form is completed at the close of your meeting or event, the SFO account name and number, the description of the cash collected, the amount of cash collected and to be deposited, and the contact information of the SFO members completing the form.</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12</a:t>
            </a:fld>
            <a:endParaRPr lang="en-US" dirty="0"/>
          </a:p>
        </p:txBody>
      </p:sp>
    </p:spTree>
    <p:extLst>
      <p:ext uri="{BB962C8B-B14F-4D97-AF65-F5344CB8AC3E}">
        <p14:creationId xmlns:p14="http://schemas.microsoft.com/office/powerpoint/2010/main" val="2435513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completed</a:t>
            </a:r>
            <a:r>
              <a:rPr lang="en-US" baseline="0" dirty="0"/>
              <a:t> SFO Deposit Form and the cash or check(s) should be stored in a sealed envelope and then deposited at the Cashier’s Office as soon as possible. </a:t>
            </a:r>
            <a:r>
              <a:rPr lang="en-US" sz="1200" baseline="0" dirty="0">
                <a:latin typeface="+mn-lt"/>
                <a:cs typeface="Arial" panose="020B0604020202020204" pitchFamily="34" charset="0"/>
              </a:rPr>
              <a:t>E</a:t>
            </a:r>
            <a:r>
              <a:rPr lang="en-US" sz="1200" dirty="0">
                <a:latin typeface="+mn-lt"/>
                <a:cs typeface="Arial" panose="020B0604020202020204" pitchFamily="34" charset="0"/>
              </a:rPr>
              <a:t>nvelopes </a:t>
            </a:r>
            <a:r>
              <a:rPr lang="en-US" sz="1200" dirty="0">
                <a:cs typeface="Arial" panose="020B0604020202020204" pitchFamily="34" charset="0"/>
              </a:rPr>
              <a:t>are available at the table located outside the Cashier’s window</a:t>
            </a:r>
            <a:r>
              <a:rPr lang="en-US" sz="1200" dirty="0">
                <a:latin typeface="+mn-lt"/>
                <a:cs typeface="Arial" panose="020B0604020202020204" pitchFamily="34" charset="0"/>
              </a:rPr>
              <a:t>.</a:t>
            </a:r>
          </a:p>
          <a:p>
            <a:r>
              <a:rPr lang="en-US" baseline="0" dirty="0"/>
              <a:t>.  The Cashier's Office is at 121 Graff Main Hall.  The Cashier’s Window is open from 8:00 a.m. – 4:00 p.m. Monday through Friday.  The Cashier’s Dropbox is available from 6:00 a.m. to 10:00 p.m. Monday through Friday.  University Centers can assist with locking your deposit in a safe for you prior to taking it to the Cashier’s Office if needed.  </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13</a:t>
            </a:fld>
            <a:endParaRPr lang="en-US" dirty="0"/>
          </a:p>
        </p:txBody>
      </p:sp>
    </p:spTree>
    <p:extLst>
      <p:ext uri="{BB962C8B-B14F-4D97-AF65-F5344CB8AC3E}">
        <p14:creationId xmlns:p14="http://schemas.microsoft.com/office/powerpoint/2010/main" val="716356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After you make the deposit, you should confirm it is recorded in your SFO account.  To request the account detail and balance of your SFO account, an authorized SFO student officer or adviser should complete a SFO Balance Request Form and submit it to Business Services.  Paper forms are available in the Business Services Office or at the Cashier’s Window and an electronic form is available on the SFO webpage.  Request forms are processed and emailed to the requester within two business days.   </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14</a:t>
            </a:fld>
            <a:endParaRPr lang="en-US" dirty="0"/>
          </a:p>
        </p:txBody>
      </p:sp>
    </p:spTree>
    <p:extLst>
      <p:ext uri="{BB962C8B-B14F-4D97-AF65-F5344CB8AC3E}">
        <p14:creationId xmlns:p14="http://schemas.microsoft.com/office/powerpoint/2010/main" val="148993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student officer must complete an SFO Check Requisition Form for each check.  The SFO Check Request Form is found on</a:t>
            </a:r>
            <a:r>
              <a:rPr lang="en-US" baseline="0" dirty="0"/>
              <a:t> the SFO webpage for you to print.  Forms are also available by the Cashier’s Office 121 Graff Main Hall.  The SFO Check Request form must include:  the date the form is completed; the SFO account name and number; the amount of the check; the payee information and delivery method; the description of the expense and purpose; supporting receipts and appropriate documentation; and the signatures of the SFO adviser and one student officer who is not the payee.  Forms can be dropped off at the Cashier’s Office from 8:00 a.m. – 4:00 p.m. during business days.</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15</a:t>
            </a:fld>
            <a:endParaRPr lang="en-US" dirty="0"/>
          </a:p>
        </p:txBody>
      </p:sp>
    </p:spTree>
    <p:extLst>
      <p:ext uri="{BB962C8B-B14F-4D97-AF65-F5344CB8AC3E}">
        <p14:creationId xmlns:p14="http://schemas.microsoft.com/office/powerpoint/2010/main" val="3520916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latin typeface="+mn-lt"/>
                <a:cs typeface="Arial" panose="020B0604020202020204" pitchFamily="34" charset="0"/>
              </a:rPr>
              <a:t>Form can be submitting via:</a:t>
            </a:r>
          </a:p>
          <a:p>
            <a:pPr lvl="1"/>
            <a:r>
              <a:rPr lang="en-US" sz="1800" dirty="0">
                <a:latin typeface="+mn-lt"/>
                <a:cs typeface="Arial" panose="020B0604020202020204" pitchFamily="34" charset="0"/>
              </a:rPr>
              <a:t>DocuSign (preferred method)</a:t>
            </a:r>
          </a:p>
          <a:p>
            <a:pPr lvl="1"/>
            <a:r>
              <a:rPr lang="en-US" sz="1800" dirty="0">
                <a:latin typeface="+mn-lt"/>
                <a:cs typeface="Arial" panose="020B0604020202020204" pitchFamily="34" charset="0"/>
              </a:rPr>
              <a:t>Email to </a:t>
            </a:r>
            <a:r>
              <a:rPr lang="en-US" sz="1800" dirty="0">
                <a:latin typeface="+mn-lt"/>
                <a:cs typeface="Arial" panose="020B0604020202020204" pitchFamily="34" charset="0"/>
                <a:hlinkClick r:id="rId3"/>
              </a:rPr>
              <a:t>sfo@uwlax.edu</a:t>
            </a:r>
            <a:r>
              <a:rPr lang="en-US" sz="1800" dirty="0">
                <a:latin typeface="+mn-lt"/>
                <a:cs typeface="Arial" panose="020B0604020202020204" pitchFamily="34" charset="0"/>
              </a:rPr>
              <a:t> with supporting documentation attached</a:t>
            </a:r>
          </a:p>
          <a:p>
            <a:pPr lvl="2"/>
            <a:r>
              <a:rPr lang="en-US" sz="1800" dirty="0">
                <a:latin typeface="+mn-lt"/>
                <a:cs typeface="Arial" panose="020B0604020202020204" pitchFamily="34" charset="0"/>
              </a:rPr>
              <a:t>Form must be signed or </a:t>
            </a:r>
          </a:p>
          <a:p>
            <a:pPr lvl="2"/>
            <a:r>
              <a:rPr lang="en-US" sz="1800" dirty="0">
                <a:latin typeface="+mn-lt"/>
                <a:cs typeface="Arial" panose="020B0604020202020204" pitchFamily="34" charset="0"/>
              </a:rPr>
              <a:t>To authorize payment via email, include the following</a:t>
            </a:r>
          </a:p>
          <a:p>
            <a:pPr lvl="3"/>
            <a:r>
              <a:rPr lang="en-US" sz="1450" dirty="0">
                <a:latin typeface="+mn-lt"/>
                <a:cs typeface="Arial" panose="020B0604020202020204" pitchFamily="34" charset="0"/>
              </a:rPr>
              <a:t>I (First Name Last Name approve this check requisition form for payment via email</a:t>
            </a:r>
          </a:p>
          <a:p>
            <a:pPr lvl="1"/>
            <a:r>
              <a:rPr lang="en-US" sz="1800" dirty="0">
                <a:latin typeface="+mn-lt"/>
                <a:cs typeface="Arial" panose="020B0604020202020204" pitchFamily="34" charset="0"/>
              </a:rPr>
              <a:t>Drop form at front desk of Business Services Office, 125 Graff Main Hall from 7:45 a.m. to 4:30 p.m. </a:t>
            </a:r>
            <a:endParaRPr lang="en-US" sz="1800" dirty="0"/>
          </a:p>
          <a:p>
            <a:endParaRPr lang="en-US" dirty="0"/>
          </a:p>
        </p:txBody>
      </p:sp>
      <p:sp>
        <p:nvSpPr>
          <p:cNvPr id="4" name="Slide Number Placeholder 3"/>
          <p:cNvSpPr>
            <a:spLocks noGrp="1"/>
          </p:cNvSpPr>
          <p:nvPr>
            <p:ph type="sldNum" sz="quarter" idx="5"/>
          </p:nvPr>
        </p:nvSpPr>
        <p:spPr/>
        <p:txBody>
          <a:bodyPr/>
          <a:lstStyle/>
          <a:p>
            <a:fld id="{F8722368-4F42-4E20-B103-687601641D18}" type="slidenum">
              <a:rPr lang="en-US" smtClean="0"/>
              <a:t>16</a:t>
            </a:fld>
            <a:endParaRPr lang="en-US" dirty="0"/>
          </a:p>
        </p:txBody>
      </p:sp>
    </p:spTree>
    <p:extLst>
      <p:ext uri="{BB962C8B-B14F-4D97-AF65-F5344CB8AC3E}">
        <p14:creationId xmlns:p14="http://schemas.microsoft.com/office/powerpoint/2010/main" val="23295480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Picking up SFO checks is easy.  Checks can be picked up at Cashier’s Office from 10:30 a.m. – 4:00 p.m. the business day after</a:t>
            </a:r>
            <a:r>
              <a:rPr lang="en-US" baseline="0" dirty="0"/>
              <a:t> the check is requested.  Please know there may be exceptions if check requests are incomplete and cannot be resolved by this time.  Checks can only be picked up by the person designated on the check request form.  Staff will ask you for proper identification and to sign for the checks.  Be certain to safeguard the checks and cash them within 60 days of issue.  </a:t>
            </a:r>
            <a:r>
              <a:rPr lang="en-US" dirty="0"/>
              <a:t> </a:t>
            </a:r>
          </a:p>
        </p:txBody>
      </p:sp>
      <p:sp>
        <p:nvSpPr>
          <p:cNvPr id="4" name="Slide Number Placeholder 3"/>
          <p:cNvSpPr>
            <a:spLocks noGrp="1"/>
          </p:cNvSpPr>
          <p:nvPr>
            <p:ph type="sldNum" sz="quarter" idx="10"/>
          </p:nvPr>
        </p:nvSpPr>
        <p:spPr/>
        <p:txBody>
          <a:bodyPr/>
          <a:lstStyle/>
          <a:p>
            <a:fld id="{F8722368-4F42-4E20-B103-687601641D18}" type="slidenum">
              <a:rPr lang="en-US" smtClean="0"/>
              <a:t>17</a:t>
            </a:fld>
            <a:endParaRPr lang="en-US" dirty="0"/>
          </a:p>
        </p:txBody>
      </p:sp>
    </p:spTree>
    <p:extLst>
      <p:ext uri="{BB962C8B-B14F-4D97-AF65-F5344CB8AC3E}">
        <p14:creationId xmlns:p14="http://schemas.microsoft.com/office/powerpoint/2010/main" val="626740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a:t>
            </a:r>
            <a:r>
              <a:rPr lang="en-US" baseline="0" dirty="0"/>
              <a:t> have completed the cash handling training.  Thank you for learning more about the SFO Banking Policy.  You should now know how to do the following with ease:  open and update an SFO Bank Account; understand what cash is; adequately collect dues and fundraisers keeping cash safeguarded; complete the SFO Deposit Form and make a deposit as soon as possible; complete the SFO Check Request Form to request and pick up a check; and request your SFO account detail and balance and verify it is correct.  You should be prepared to take and pass the Cash Handling Training Quiz!</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18</a:t>
            </a:fld>
            <a:endParaRPr lang="en-US" dirty="0"/>
          </a:p>
        </p:txBody>
      </p:sp>
    </p:spTree>
    <p:extLst>
      <p:ext uri="{BB962C8B-B14F-4D97-AF65-F5344CB8AC3E}">
        <p14:creationId xmlns:p14="http://schemas.microsoft.com/office/powerpoint/2010/main" val="1077404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Business Services Office is located in 125 Graff Main Hall which is the building between Cartwright Center and the Wing Technology Center.  Please feel free to call us any time at 608-785-8372 or to schedule an appointment.  You can also email us at sfo@uwlax.edu or visit us on the web; we have a webpage just for SFOs.  We provide banking services for SFOs and cash handling training for SFO members and advisers.</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3</a:t>
            </a:fld>
            <a:endParaRPr lang="en-US" dirty="0"/>
          </a:p>
        </p:txBody>
      </p:sp>
    </p:spTree>
    <p:extLst>
      <p:ext uri="{BB962C8B-B14F-4D97-AF65-F5344CB8AC3E}">
        <p14:creationId xmlns:p14="http://schemas.microsoft.com/office/powerpoint/2010/main" val="660435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training will cover an exciting agenda of everything you need to know about cash handling.  You will learn how to follow the SFO banking policy, open and update an SFO bank account, understand what cash is, collect dues and fundraisers, safeguard properly, complete the SFO Deposit Form and make a deposit, complete a SFO Check Request Form and pick up a check, and review your SFO account detail and balance. After this training, you will take a quick quiz to confirm your understanding of what was covered and be certain you are prepared to follow the SFO Banking Policy.</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4</a:t>
            </a:fld>
            <a:endParaRPr lang="en-US" dirty="0"/>
          </a:p>
        </p:txBody>
      </p:sp>
    </p:spTree>
    <p:extLst>
      <p:ext uri="{BB962C8B-B14F-4D97-AF65-F5344CB8AC3E}">
        <p14:creationId xmlns:p14="http://schemas.microsoft.com/office/powerpoint/2010/main" val="1572041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a:t>The SFO Bank Policy is found on page 35 of the Student Organization Leadership Guide and on page 17 of the Student Organization Adviser Manual.  SFOs must obtain banking services from Business Services.  Banking elsewhere is strictly prohibited.  SFO officers, advisers, and members handling cash must receive cash handling training and pass the cash handling training quiz.  </a:t>
            </a:r>
          </a:p>
        </p:txBody>
      </p:sp>
      <p:sp>
        <p:nvSpPr>
          <p:cNvPr id="4" name="Slide Number Placeholder 3"/>
          <p:cNvSpPr>
            <a:spLocks noGrp="1"/>
          </p:cNvSpPr>
          <p:nvPr>
            <p:ph type="sldNum" sz="quarter" idx="10"/>
          </p:nvPr>
        </p:nvSpPr>
        <p:spPr/>
        <p:txBody>
          <a:bodyPr/>
          <a:lstStyle/>
          <a:p>
            <a:fld id="{F8722368-4F42-4E20-B103-687601641D18}" type="slidenum">
              <a:rPr lang="en-US" smtClean="0"/>
              <a:t>5</a:t>
            </a:fld>
            <a:endParaRPr lang="en-US" dirty="0"/>
          </a:p>
        </p:txBody>
      </p:sp>
    </p:spTree>
    <p:extLst>
      <p:ext uri="{BB962C8B-B14F-4D97-AF65-F5344CB8AC3E}">
        <p14:creationId xmlns:p14="http://schemas.microsoft.com/office/powerpoint/2010/main" val="1058844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open or update a SFO</a:t>
            </a:r>
            <a:r>
              <a:rPr lang="en-US" baseline="0" dirty="0"/>
              <a:t> bank account, complete a SFO Authorization Form which is essentially a signature card for the account.   In addition to providing the names, contact information, and signatures of the SFO student officers and adviser, you will also be asked to provide the purpose or mission of the SFO as well as the sources and uses of SFO funds.  After the officers and adviser have completed the cash handling training and the form, please submit the form to sfo@uwlax.eu or to the Cashier’s Office, 121 Graff Main Hall.   </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6</a:t>
            </a:fld>
            <a:endParaRPr lang="en-US" dirty="0"/>
          </a:p>
        </p:txBody>
      </p:sp>
    </p:spTree>
    <p:extLst>
      <p:ext uri="{BB962C8B-B14F-4D97-AF65-F5344CB8AC3E}">
        <p14:creationId xmlns:p14="http://schemas.microsoft.com/office/powerpoint/2010/main" val="3216702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cash?  Cash consists of coins, currency, </a:t>
            </a:r>
            <a:r>
              <a:rPr lang="en-US" baseline="0" dirty="0"/>
              <a:t>checks, cashiers checks, and money orders.  Cash must be properly handled.  You are responsible for cash in your possession and you must comply with university policy. </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7</a:t>
            </a:fld>
            <a:endParaRPr lang="en-US" dirty="0"/>
          </a:p>
        </p:txBody>
      </p:sp>
    </p:spTree>
    <p:extLst>
      <p:ext uri="{BB962C8B-B14F-4D97-AF65-F5344CB8AC3E}">
        <p14:creationId xmlns:p14="http://schemas.microsoft.com/office/powerpoint/2010/main" val="1119945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 SFO will be collecting </a:t>
            </a:r>
            <a:r>
              <a:rPr lang="en-US" baseline="0" dirty="0"/>
              <a:t>dues, you need to follow a few simple guidelines.  Dues should be collected via Venmo deposit or only at a designated SFO meeting or event and should be collected by two SFO members.  You essentially have one person collecting the dues and the other person witnessing the collection.  SFOs should maintain a membership list.  When dues are collected, receipt of the dues should be noted on the membership list.  Having two people responsible for this ensures the correct member is noted as having paid their dues.  During the meeting or event, dues should be kept in a designated box or envelope and safeguarded.  </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8</a:t>
            </a:fld>
            <a:endParaRPr lang="en-US" dirty="0"/>
          </a:p>
        </p:txBody>
      </p:sp>
    </p:spTree>
    <p:extLst>
      <p:ext uri="{BB962C8B-B14F-4D97-AF65-F5344CB8AC3E}">
        <p14:creationId xmlns:p14="http://schemas.microsoft.com/office/powerpoint/2010/main" val="3784869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your SFO will be collecting checks, just</a:t>
            </a:r>
            <a:r>
              <a:rPr lang="en-US" baseline="0" dirty="0"/>
              <a:t> follow a few simple guidelines.  Checks must be made payable to UW-La Crosse or UWL and must be made for the exact amount.  The numerical dollar amount must be the same as the written amount.  The date of the check should be accurate.  Checks with a future date will not be accepted.  Checks should be signed by the account holder only.  The check must have a bank name listed and a routing number, account number, and check number encoded on the bottom edge of the check.  Foreign checks, third party checks, and traveler’s checks are not accepted.  Noting the SFO name on the memo line of the check is helpful.</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9</a:t>
            </a:fld>
            <a:endParaRPr lang="en-US" dirty="0"/>
          </a:p>
        </p:txBody>
      </p:sp>
    </p:spTree>
    <p:extLst>
      <p:ext uri="{BB962C8B-B14F-4D97-AF65-F5344CB8AC3E}">
        <p14:creationId xmlns:p14="http://schemas.microsoft.com/office/powerpoint/2010/main" val="33762712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Fundraisers must be approved by University Centers by completing a Fundraising Registration Form prior to the event.  See your</a:t>
            </a:r>
            <a:r>
              <a:rPr lang="en-US" baseline="0" dirty="0"/>
              <a:t> SFO Leadership Guide or Advisers Manual for more information.</a:t>
            </a:r>
            <a:r>
              <a:rPr lang="en-US" dirty="0"/>
              <a:t>  If you need cash and change during your event, complete a Cash Box Request </a:t>
            </a:r>
            <a:r>
              <a:rPr lang="en-US" baseline="0" dirty="0"/>
              <a:t>Form from University Centers available in 3200 Student Union at least one week prior to the day of the event.  Two SFO members should pick up the cash box the day of your event and properly safeguard at all times.  Two SFO members should collect at the event only.  You essentially have one person collecting and the other person witnessing the collection.  </a:t>
            </a:r>
            <a:endParaRPr lang="en-US" dirty="0"/>
          </a:p>
        </p:txBody>
      </p:sp>
      <p:sp>
        <p:nvSpPr>
          <p:cNvPr id="4" name="Slide Number Placeholder 3"/>
          <p:cNvSpPr>
            <a:spLocks noGrp="1"/>
          </p:cNvSpPr>
          <p:nvPr>
            <p:ph type="sldNum" sz="quarter" idx="10"/>
          </p:nvPr>
        </p:nvSpPr>
        <p:spPr/>
        <p:txBody>
          <a:bodyPr/>
          <a:lstStyle/>
          <a:p>
            <a:fld id="{F8722368-4F42-4E20-B103-687601641D18}" type="slidenum">
              <a:rPr lang="en-US" smtClean="0"/>
              <a:t>10</a:t>
            </a:fld>
            <a:endParaRPr lang="en-US" dirty="0"/>
          </a:p>
        </p:txBody>
      </p:sp>
    </p:spTree>
    <p:extLst>
      <p:ext uri="{BB962C8B-B14F-4D97-AF65-F5344CB8AC3E}">
        <p14:creationId xmlns:p14="http://schemas.microsoft.com/office/powerpoint/2010/main" val="16474877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569214"/>
            <a:ext cx="7543800" cy="267462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3341715"/>
            <a:ext cx="7543800" cy="85725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7519110" y="4615013"/>
            <a:ext cx="1494672" cy="702043"/>
          </a:xfrm>
          <a:prstGeom prst="rect">
            <a:avLst/>
          </a:prstGeom>
        </p:spPr>
      </p:pic>
      <p:sp>
        <p:nvSpPr>
          <p:cNvPr id="13" name="TextBox 12"/>
          <p:cNvSpPr txBox="1"/>
          <p:nvPr userDrawn="1"/>
        </p:nvSpPr>
        <p:spPr>
          <a:xfrm>
            <a:off x="84222" y="4822008"/>
            <a:ext cx="1768641" cy="323165"/>
          </a:xfrm>
          <a:prstGeom prst="rect">
            <a:avLst/>
          </a:prstGeom>
          <a:noFill/>
        </p:spPr>
        <p:txBody>
          <a:bodyPr wrap="square" rtlCol="0">
            <a:spAutoFit/>
          </a:bodyPr>
          <a:lstStyle/>
          <a:p>
            <a:r>
              <a:rPr lang="en-US" sz="1500" dirty="0">
                <a:solidFill>
                  <a:schemeClr val="accent1"/>
                </a:solidFill>
                <a:latin typeface="Segoe UI" panose="020B0502040204020203" pitchFamily="34" charset="0"/>
                <a:ea typeface="Segoe UI" panose="020B0502040204020203" pitchFamily="34" charset="0"/>
                <a:cs typeface="Segoe UI" panose="020B0502040204020203" pitchFamily="34" charset="0"/>
              </a:rPr>
              <a:t>Business Services</a:t>
            </a:r>
          </a:p>
        </p:txBody>
      </p:sp>
    </p:spTree>
    <p:extLst>
      <p:ext uri="{BB962C8B-B14F-4D97-AF65-F5344CB8AC3E}">
        <p14:creationId xmlns:p14="http://schemas.microsoft.com/office/powerpoint/2010/main" val="308409349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03208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311084"/>
            <a:ext cx="1971675" cy="431806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11083"/>
            <a:ext cx="5800725" cy="4318067"/>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5926773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0271505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69214"/>
            <a:ext cx="7543800" cy="267462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3339846"/>
            <a:ext cx="7543800" cy="85725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88893" y="4615013"/>
            <a:ext cx="1755107" cy="702043"/>
          </a:xfrm>
          <a:prstGeom prst="rect">
            <a:avLst/>
          </a:prstGeom>
        </p:spPr>
      </p:pic>
      <p:cxnSp>
        <p:nvCxnSpPr>
          <p:cNvPr id="9" name="Straight Connector 8"/>
          <p:cNvCxnSpPr/>
          <p:nvPr/>
        </p:nvCxnSpPr>
        <p:spPr>
          <a:xfrm>
            <a:off x="905744" y="325755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a:off x="84222" y="4822008"/>
            <a:ext cx="1768641" cy="323165"/>
          </a:xfrm>
          <a:prstGeom prst="rect">
            <a:avLst/>
          </a:prstGeom>
          <a:noFill/>
        </p:spPr>
        <p:txBody>
          <a:bodyPr wrap="square" rtlCol="0">
            <a:spAutoFit/>
          </a:bodyPr>
          <a:lstStyle/>
          <a:p>
            <a:r>
              <a:rPr lang="en-US" sz="1500" dirty="0">
                <a:solidFill>
                  <a:schemeClr val="accent1"/>
                </a:solidFill>
                <a:latin typeface="Segoe UI" panose="020B0502040204020203" pitchFamily="34" charset="0"/>
                <a:ea typeface="Segoe UI" panose="020B0502040204020203" pitchFamily="34" charset="0"/>
                <a:cs typeface="Segoe UI" panose="020B0502040204020203" pitchFamily="34" charset="0"/>
              </a:rPr>
              <a:t>Business Services</a:t>
            </a:r>
          </a:p>
        </p:txBody>
      </p:sp>
    </p:spTree>
    <p:extLst>
      <p:ext uri="{BB962C8B-B14F-4D97-AF65-F5344CB8AC3E}">
        <p14:creationId xmlns:p14="http://schemas.microsoft.com/office/powerpoint/2010/main" val="409207998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198525"/>
            <a:ext cx="7543800" cy="61120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59" y="891009"/>
            <a:ext cx="3703320" cy="3017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891010"/>
            <a:ext cx="3703320" cy="3017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62306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52667"/>
            <a:ext cx="7543800" cy="55706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891247"/>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22960" y="1443459"/>
            <a:ext cx="3703320" cy="25336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891247"/>
            <a:ext cx="3703320" cy="55221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63440" y="1443459"/>
            <a:ext cx="3703320" cy="25336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695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638333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5" name="Rectangle 4"/>
          <p:cNvSpPr/>
          <p:nvPr/>
        </p:nvSpPr>
        <p:spPr>
          <a:xfrm>
            <a:off x="2382" y="4800600"/>
            <a:ext cx="9141619"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073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7519110" y="4615013"/>
            <a:ext cx="1494672" cy="702043"/>
          </a:xfrm>
          <a:prstGeom prst="rect">
            <a:avLst/>
          </a:prstGeom>
        </p:spPr>
      </p:pic>
      <p:sp>
        <p:nvSpPr>
          <p:cNvPr id="7" name="TextBox 6"/>
          <p:cNvSpPr txBox="1"/>
          <p:nvPr userDrawn="1"/>
        </p:nvSpPr>
        <p:spPr>
          <a:xfrm>
            <a:off x="84222" y="4822008"/>
            <a:ext cx="1768641" cy="323165"/>
          </a:xfrm>
          <a:prstGeom prst="rect">
            <a:avLst/>
          </a:prstGeom>
          <a:noFill/>
        </p:spPr>
        <p:txBody>
          <a:bodyPr wrap="square" rtlCol="0">
            <a:spAutoFit/>
          </a:bodyPr>
          <a:lstStyle/>
          <a:p>
            <a:r>
              <a:rPr lang="en-US" sz="1500" dirty="0">
                <a:solidFill>
                  <a:schemeClr val="accent1"/>
                </a:solidFill>
                <a:latin typeface="Segoe UI" panose="020B0502040204020203" pitchFamily="34" charset="0"/>
                <a:ea typeface="Segoe UI" panose="020B0502040204020203" pitchFamily="34" charset="0"/>
                <a:cs typeface="Segoe UI" panose="020B0502040204020203" pitchFamily="34" charset="0"/>
              </a:rPr>
              <a:t>Business Services</a:t>
            </a:r>
          </a:p>
        </p:txBody>
      </p:sp>
    </p:spTree>
    <p:extLst>
      <p:ext uri="{BB962C8B-B14F-4D97-AF65-F5344CB8AC3E}">
        <p14:creationId xmlns:p14="http://schemas.microsoft.com/office/powerpoint/2010/main" val="748028677"/>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45769"/>
            <a:ext cx="2400300" cy="17145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548640"/>
            <a:ext cx="4869180" cy="39433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194560"/>
            <a:ext cx="2400300" cy="2534343"/>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497" y="4537054"/>
            <a:ext cx="1755107" cy="702043"/>
          </a:xfrm>
          <a:prstGeom prst="rect">
            <a:avLst/>
          </a:prstGeom>
        </p:spPr>
      </p:pic>
    </p:spTree>
    <p:extLst>
      <p:ext uri="{BB962C8B-B14F-4D97-AF65-F5344CB8AC3E}">
        <p14:creationId xmlns:p14="http://schemas.microsoft.com/office/powerpoint/2010/main" val="3268135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14750"/>
            <a:ext cx="9141619" cy="14287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86307"/>
            <a:ext cx="9141619" cy="4800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3806190"/>
            <a:ext cx="7584948" cy="617220"/>
          </a:xfrm>
        </p:spPr>
        <p:txBody>
          <a:bodyPr lIns="91440" tIns="0" rIns="9144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3686307"/>
          </a:xfrm>
          <a:blipFill>
            <a:blip r:embed="rId2"/>
            <a:stretch>
              <a:fillRect/>
            </a:stretch>
          </a:blipFill>
        </p:spPr>
        <p:txBody>
          <a:bodyPr lIns="457200" tIns="457200"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4430267"/>
            <a:ext cx="7584948" cy="44577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Tree>
    <p:extLst>
      <p:ext uri="{BB962C8B-B14F-4D97-AF65-F5344CB8AC3E}">
        <p14:creationId xmlns:p14="http://schemas.microsoft.com/office/powerpoint/2010/main" val="1999620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 y="4800600"/>
            <a:ext cx="9144000" cy="342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4750737"/>
            <a:ext cx="9144001" cy="49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446995" y="9995"/>
            <a:ext cx="8229600" cy="79973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46995" y="933119"/>
            <a:ext cx="8229600" cy="3660484"/>
          </a:xfrm>
          <a:prstGeom prst="rect">
            <a:avLst/>
          </a:prstGeom>
        </p:spPr>
        <p:txBody>
          <a:bodyPr vert="horz" lIns="0" tIns="45720" rIns="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p:nvPr/>
        </p:nvCxnSpPr>
        <p:spPr>
          <a:xfrm>
            <a:off x="446995" y="809729"/>
            <a:ext cx="822960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13">
            <a:extLst>
              <a:ext uri="{96DAC541-7B7A-43D3-8B79-37D633B846F1}">
                <asvg:svgBlip xmlns:asvg="http://schemas.microsoft.com/office/drawing/2016/SVG/main" r:embed="rId14"/>
              </a:ext>
            </a:extLst>
          </a:blip>
          <a:srcRect/>
          <a:stretch/>
        </p:blipFill>
        <p:spPr>
          <a:xfrm>
            <a:off x="7519110" y="4615013"/>
            <a:ext cx="1494672" cy="702043"/>
          </a:xfrm>
          <a:prstGeom prst="rect">
            <a:avLst/>
          </a:prstGeom>
        </p:spPr>
      </p:pic>
      <p:sp>
        <p:nvSpPr>
          <p:cNvPr id="11" name="TextBox 10"/>
          <p:cNvSpPr txBox="1"/>
          <p:nvPr/>
        </p:nvSpPr>
        <p:spPr>
          <a:xfrm>
            <a:off x="84222" y="4822008"/>
            <a:ext cx="1768641" cy="323165"/>
          </a:xfrm>
          <a:prstGeom prst="rect">
            <a:avLst/>
          </a:prstGeom>
          <a:noFill/>
        </p:spPr>
        <p:txBody>
          <a:bodyPr wrap="square" rtlCol="0">
            <a:spAutoFit/>
          </a:bodyPr>
          <a:lstStyle/>
          <a:p>
            <a:r>
              <a:rPr lang="en-US" sz="1500" dirty="0">
                <a:solidFill>
                  <a:schemeClr val="accent1"/>
                </a:solidFill>
                <a:latin typeface="Segoe UI" panose="020B0502040204020203" pitchFamily="34" charset="0"/>
                <a:ea typeface="Segoe UI" panose="020B0502040204020203" pitchFamily="34" charset="0"/>
                <a:cs typeface="Segoe UI" panose="020B0502040204020203" pitchFamily="34" charset="0"/>
              </a:rPr>
              <a:t>Business Services</a:t>
            </a:r>
          </a:p>
        </p:txBody>
      </p:sp>
    </p:spTree>
    <p:extLst>
      <p:ext uri="{BB962C8B-B14F-4D97-AF65-F5344CB8AC3E}">
        <p14:creationId xmlns:p14="http://schemas.microsoft.com/office/powerpoint/2010/main" val="407023376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Segoe UI" panose="020B0502040204020203" pitchFamily="34" charset="0"/>
          <a:ea typeface="Segoe UI" panose="020B0502040204020203" pitchFamily="34" charset="0"/>
          <a:cs typeface="Segoe UI" panose="020B0502040204020203" pitchFamily="34"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uwlax.edu/globalassets/offices-services/business-services/form---deposit-111913---fillable.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sfo@uwlax.edu"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uwlax.edu/globalassets/offices-services/business-services/forms/form---check-request-updated-111913---fillable.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powerforms.docusign.net/68164abb-7e0d-48be-b678-7bfbf4986f83?env=na3&amp;acct=c20133ee-cdfb-4642-9ccc-674890e137de&amp;accountId=c20133ee-cdfb-4642-9ccc-674890e137de"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mailto:sfo@uwlax.ed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uwlax.ca1.qualtrics.com/jfe/form/SV_cvewBXO5pBPu0xn?Q_JFE=qd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uwlax.edu/business-servic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uwlax.edu/globalassets/offices-services/university-centers/cove-media/2020-2021-leaders-manual-nus-updated.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uwlax.edu/globalassets/offices-services/university-centers/cove-media/adviser-manual-20-21.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sfo@uwlax.ed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title" idx="4294967295"/>
          </p:nvPr>
        </p:nvSpPr>
        <p:spPr>
          <a:xfrm>
            <a:off x="884238" y="2738438"/>
            <a:ext cx="7445375" cy="612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685800" rtl="0" eaLnBrk="1" fontAlgn="auto" latinLnBrk="0" hangingPunct="1">
              <a:lnSpc>
                <a:spcPct val="90000"/>
              </a:lnSpc>
              <a:spcBef>
                <a:spcPts val="900"/>
              </a:spcBef>
              <a:spcAft>
                <a:spcPts val="150"/>
              </a:spcAft>
              <a:buClr>
                <a:schemeClr val="accent1"/>
              </a:buClr>
              <a:buSzPct val="100000"/>
              <a:buFont typeface="Calibri" panose="020F0502020204030204" pitchFamily="34" charset="0"/>
              <a:buNone/>
              <a:tabLst/>
              <a:defRPr/>
            </a:pPr>
            <a:r>
              <a:rPr kumimoji="0" lang="en-US" sz="4000" b="1" i="0" u="none" strike="noStrike" kern="1200" cap="all" spc="150" normalizeH="0" baseline="0" noProof="0" dirty="0">
                <a:ln>
                  <a:noFill/>
                </a:ln>
                <a:solidFill>
                  <a:schemeClr val="accent1"/>
                </a:solidFill>
                <a:effectLst/>
                <a:uLnTx/>
                <a:uFillTx/>
                <a:latin typeface="+mj-lt"/>
                <a:ea typeface="Segoe UI" panose="020B0502040204020203" pitchFamily="34" charset="0"/>
                <a:cs typeface="Arial" panose="020B0604020202020204" pitchFamily="34" charset="0"/>
              </a:rPr>
              <a:t>Cash Handling Training</a:t>
            </a:r>
          </a:p>
        </p:txBody>
      </p:sp>
      <p:pic>
        <p:nvPicPr>
          <p:cNvPr id="4" name="Picture 3"/>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088776" y="480695"/>
            <a:ext cx="4536141" cy="2130614"/>
          </a:xfrm>
          <a:prstGeom prst="rect">
            <a:avLst/>
          </a:prstGeom>
        </p:spPr>
      </p:pic>
      <p:sp>
        <p:nvSpPr>
          <p:cNvPr id="2" name="Rectangle 1"/>
          <p:cNvSpPr/>
          <p:nvPr/>
        </p:nvSpPr>
        <p:spPr>
          <a:xfrm>
            <a:off x="884300" y="3316665"/>
            <a:ext cx="4572000" cy="646331"/>
          </a:xfrm>
          <a:prstGeom prst="rect">
            <a:avLst/>
          </a:prstGeom>
        </p:spPr>
        <p:txBody>
          <a:bodyPr>
            <a:spAutoFit/>
          </a:bodyPr>
          <a:lstStyle/>
          <a:p>
            <a:r>
              <a:rPr lang="en-US" dirty="0">
                <a:cs typeface="Arial" panose="020B0604020202020204" pitchFamily="34" charset="0"/>
              </a:rPr>
              <a:t>Business Services</a:t>
            </a:r>
          </a:p>
          <a:p>
            <a:r>
              <a:rPr lang="en-US" dirty="0">
                <a:cs typeface="Arial" panose="020B0604020202020204" pitchFamily="34" charset="0"/>
              </a:rPr>
              <a:t>Student Faculty Organization (SFO)</a:t>
            </a:r>
          </a:p>
        </p:txBody>
      </p:sp>
    </p:spTree>
    <p:extLst>
      <p:ext uri="{BB962C8B-B14F-4D97-AF65-F5344CB8AC3E}">
        <p14:creationId xmlns:p14="http://schemas.microsoft.com/office/powerpoint/2010/main" val="217881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j-lt"/>
              </a:rPr>
              <a:t>Collecting Cash for a Fundraiser</a:t>
            </a:r>
          </a:p>
        </p:txBody>
      </p:sp>
      <p:sp>
        <p:nvSpPr>
          <p:cNvPr id="3" name="Content Placeholder 2"/>
          <p:cNvSpPr>
            <a:spLocks noGrp="1"/>
          </p:cNvSpPr>
          <p:nvPr>
            <p:ph idx="1"/>
          </p:nvPr>
        </p:nvSpPr>
        <p:spPr>
          <a:xfrm>
            <a:off x="457200" y="906498"/>
            <a:ext cx="8229600" cy="3673185"/>
          </a:xfrm>
        </p:spPr>
        <p:txBody>
          <a:bodyPr>
            <a:noAutofit/>
          </a:bodyPr>
          <a:lstStyle/>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Fundraisers must be approved by University Centers by completing a Fundraising Registration Form two weeks prior to the event. See your SFO Leadership Guide or Advisers Manual for more information.</a:t>
            </a:r>
          </a:p>
          <a:p>
            <a:pPr marL="182880" indent="-182880">
              <a:lnSpc>
                <a:spcPct val="100000"/>
              </a:lnSpc>
              <a:spcBef>
                <a:spcPts val="0"/>
              </a:spcBef>
              <a:spcAft>
                <a:spcPts val="0"/>
              </a:spcAft>
              <a:buFont typeface="Arial" panose="020B0604020202020204" pitchFamily="34" charset="0"/>
              <a:buChar char="•"/>
            </a:pPr>
            <a:endParaRPr lang="en-US" sz="18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If you need cash and change during your event, complete a Cash Box Request Form from University Centers (3200 Student Union)  at least one week prior to the day of your event.    </a:t>
            </a:r>
          </a:p>
          <a:p>
            <a:pPr marL="182880" indent="-182880">
              <a:lnSpc>
                <a:spcPct val="100000"/>
              </a:lnSpc>
              <a:spcBef>
                <a:spcPts val="0"/>
              </a:spcBef>
              <a:spcAft>
                <a:spcPts val="0"/>
              </a:spcAft>
              <a:buFont typeface="Arial" panose="020B0604020202020204" pitchFamily="34" charset="0"/>
              <a:buChar char="•"/>
            </a:pPr>
            <a:endParaRPr lang="en-US" sz="18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Two SFO members should pick up Cash Box the day of the event and properly safeguard it at all times.  </a:t>
            </a:r>
          </a:p>
          <a:p>
            <a:pPr marL="182880" indent="-182880">
              <a:lnSpc>
                <a:spcPct val="100000"/>
              </a:lnSpc>
              <a:spcBef>
                <a:spcPts val="0"/>
              </a:spcBef>
              <a:spcAft>
                <a:spcPts val="0"/>
              </a:spcAft>
              <a:buFont typeface="Arial" panose="020B0604020202020204" pitchFamily="34" charset="0"/>
              <a:buChar char="•"/>
            </a:pPr>
            <a:endParaRPr lang="en-US" sz="18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Two SFO members should collect at  the event only.  You essentially have one person collecting and the other person witnessing the collection. </a:t>
            </a:r>
          </a:p>
          <a:p>
            <a:pPr>
              <a:buFont typeface="Arial" panose="020B0604020202020204" pitchFamily="34" charset="0"/>
              <a:buChar char="•"/>
            </a:pPr>
            <a:endParaRPr lang="en-US" sz="1600" dirty="0">
              <a:latin typeface="+mn-lt"/>
              <a:cs typeface="Arial" panose="020B0604020202020204" pitchFamily="34" charset="0"/>
            </a:endParaRPr>
          </a:p>
          <a:p>
            <a:pPr>
              <a:buFont typeface="Arial" panose="020B0604020202020204" pitchFamily="34" charset="0"/>
              <a:buChar char="•"/>
            </a:pPr>
            <a:endParaRPr lang="en-US" sz="1600" dirty="0">
              <a:latin typeface="+mn-lt"/>
              <a:cs typeface="Arial" panose="020B0604020202020204" pitchFamily="34" charset="0"/>
            </a:endParaRPr>
          </a:p>
        </p:txBody>
      </p:sp>
    </p:spTree>
    <p:extLst>
      <p:ext uri="{BB962C8B-B14F-4D97-AF65-F5344CB8AC3E}">
        <p14:creationId xmlns:p14="http://schemas.microsoft.com/office/powerpoint/2010/main" val="4175805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j-lt"/>
              </a:rPr>
              <a:t>Proper Safeguarding </a:t>
            </a:r>
          </a:p>
        </p:txBody>
      </p:sp>
      <p:sp>
        <p:nvSpPr>
          <p:cNvPr id="3" name="Content Placeholder 2"/>
          <p:cNvSpPr>
            <a:spLocks noGrp="1"/>
          </p:cNvSpPr>
          <p:nvPr>
            <p:ph idx="1"/>
          </p:nvPr>
        </p:nvSpPr>
        <p:spPr>
          <a:xfrm>
            <a:off x="446995" y="955163"/>
            <a:ext cx="8229600" cy="3424735"/>
          </a:xfrm>
        </p:spPr>
        <p:txBody>
          <a:bodyPr>
            <a:noAutofit/>
          </a:bodyPr>
          <a:lstStyle/>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Assign a fund custodian (designated SFO member) to be responsible for cash and a second SFO member to assist.</a:t>
            </a:r>
          </a:p>
          <a:p>
            <a:pPr marL="182880">
              <a:lnSpc>
                <a:spcPct val="100000"/>
              </a:lnSpc>
              <a:spcBef>
                <a:spcPts val="0"/>
              </a:spcBef>
              <a:spcAft>
                <a:spcPts val="0"/>
              </a:spcAft>
              <a:buFont typeface="Arial" panose="020B0604020202020204" pitchFamily="34" charset="0"/>
              <a:buChar char="•"/>
            </a:pPr>
            <a:endParaRPr lang="en-US" sz="18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Cash should always be stored in an envelope or box and should always be in a secure locked location at all times.  </a:t>
            </a:r>
          </a:p>
          <a:p>
            <a:pPr marL="114300" indent="0">
              <a:lnSpc>
                <a:spcPct val="100000"/>
              </a:lnSpc>
              <a:spcBef>
                <a:spcPts val="0"/>
              </a:spcBef>
              <a:spcAft>
                <a:spcPts val="0"/>
              </a:spcAft>
              <a:buNone/>
            </a:pPr>
            <a:endParaRPr lang="en-US" sz="18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Cash should never be left unattended.  Know where the cash is at all times.</a:t>
            </a:r>
          </a:p>
          <a:p>
            <a:pPr marL="182880">
              <a:lnSpc>
                <a:spcPct val="100000"/>
              </a:lnSpc>
              <a:spcBef>
                <a:spcPts val="0"/>
              </a:spcBef>
              <a:spcAft>
                <a:spcPts val="0"/>
              </a:spcAft>
              <a:buFont typeface="Arial" panose="020B0604020202020204" pitchFamily="34" charset="0"/>
              <a:buChar char="•"/>
            </a:pPr>
            <a:endParaRPr lang="en-US" sz="18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To reduce risk, deposit cash as soon as possible each day of your event.</a:t>
            </a:r>
          </a:p>
          <a:p>
            <a:pPr marL="182880" indent="0">
              <a:lnSpc>
                <a:spcPct val="100000"/>
              </a:lnSpc>
              <a:spcBef>
                <a:spcPts val="0"/>
              </a:spcBef>
              <a:spcAft>
                <a:spcPts val="0"/>
              </a:spcAft>
              <a:buNone/>
            </a:pPr>
            <a:endParaRPr lang="en-US" sz="18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University Centers can assist with locking cash in a safe for you. </a:t>
            </a:r>
          </a:p>
        </p:txBody>
      </p:sp>
    </p:spTree>
    <p:extLst>
      <p:ext uri="{BB962C8B-B14F-4D97-AF65-F5344CB8AC3E}">
        <p14:creationId xmlns:p14="http://schemas.microsoft.com/office/powerpoint/2010/main" val="1190810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j-lt"/>
              </a:rPr>
              <a:t>Completing the SFO Deposit Form</a:t>
            </a:r>
          </a:p>
        </p:txBody>
      </p:sp>
      <p:sp>
        <p:nvSpPr>
          <p:cNvPr id="3" name="Content Placeholder 2"/>
          <p:cNvSpPr>
            <a:spLocks noGrp="1"/>
          </p:cNvSpPr>
          <p:nvPr>
            <p:ph idx="1"/>
          </p:nvPr>
        </p:nvSpPr>
        <p:spPr>
          <a:xfrm>
            <a:off x="457200" y="905774"/>
            <a:ext cx="8229600" cy="3709358"/>
          </a:xfrm>
        </p:spPr>
        <p:txBody>
          <a:bodyPr>
            <a:noAutofit/>
          </a:bodyPr>
          <a:lstStyle/>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At the close of your meeting or event, two SFO members should complete the </a:t>
            </a:r>
            <a:r>
              <a:rPr lang="en-US" sz="1800" dirty="0">
                <a:latin typeface="+mn-lt"/>
                <a:cs typeface="Arial" panose="020B0604020202020204" pitchFamily="34" charset="0"/>
                <a:hlinkClick r:id="rId3"/>
              </a:rPr>
              <a:t>SFO Deposit Form</a:t>
            </a:r>
            <a:r>
              <a:rPr lang="en-US" sz="1800" dirty="0">
                <a:latin typeface="+mn-lt"/>
                <a:cs typeface="Arial" panose="020B0604020202020204" pitchFamily="34" charset="0"/>
              </a:rPr>
              <a:t>.  </a:t>
            </a:r>
            <a:endParaRPr lang="en-US" sz="1450" dirty="0">
              <a:latin typeface="+mn-lt"/>
              <a:cs typeface="Arial" panose="020B0604020202020204" pitchFamily="34" charset="0"/>
            </a:endParaRPr>
          </a:p>
          <a:p>
            <a:pPr marL="0" indent="0">
              <a:lnSpc>
                <a:spcPct val="100000"/>
              </a:lnSpc>
              <a:spcBef>
                <a:spcPts val="0"/>
              </a:spcBef>
              <a:spcAft>
                <a:spcPts val="0"/>
              </a:spcAft>
              <a:buNone/>
            </a:pPr>
            <a:endParaRPr lang="en-US" sz="145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Deposits to a SFO bank account</a:t>
            </a:r>
          </a:p>
          <a:p>
            <a:pPr marL="402336" lvl="1" indent="-182880">
              <a:lnSpc>
                <a:spcPct val="100000"/>
              </a:lnSpc>
              <a:spcBef>
                <a:spcPts val="0"/>
              </a:spcBef>
              <a:spcAft>
                <a:spcPts val="0"/>
              </a:spcAft>
              <a:buFont typeface="Arial" panose="020B0604020202020204" pitchFamily="34" charset="0"/>
              <a:buChar char="•"/>
            </a:pPr>
            <a:r>
              <a:rPr lang="en-US" sz="1450" dirty="0">
                <a:latin typeface="+mn-lt"/>
                <a:cs typeface="Arial" panose="020B0604020202020204" pitchFamily="34" charset="0"/>
              </a:rPr>
              <a:t>Electronically via Venmo.  </a:t>
            </a:r>
          </a:p>
          <a:p>
            <a:pPr marL="539496" lvl="2" indent="-182880">
              <a:lnSpc>
                <a:spcPct val="100000"/>
              </a:lnSpc>
              <a:spcBef>
                <a:spcPts val="0"/>
              </a:spcBef>
              <a:spcAft>
                <a:spcPts val="0"/>
              </a:spcAft>
              <a:buFont typeface="Arial" panose="020B0604020202020204" pitchFamily="34" charset="0"/>
              <a:buChar char="•"/>
            </a:pPr>
            <a:r>
              <a:rPr lang="en-US" sz="1450" dirty="0">
                <a:latin typeface="+mn-lt"/>
                <a:cs typeface="Arial" panose="020B0604020202020204" pitchFamily="34" charset="0"/>
              </a:rPr>
              <a:t>President of SFO must complete electronic deposit agreement form.</a:t>
            </a:r>
          </a:p>
          <a:p>
            <a:pPr marL="402336" lvl="1" indent="-182880">
              <a:lnSpc>
                <a:spcPct val="100000"/>
              </a:lnSpc>
              <a:spcBef>
                <a:spcPts val="0"/>
              </a:spcBef>
              <a:spcAft>
                <a:spcPts val="0"/>
              </a:spcAft>
              <a:buFont typeface="Arial" panose="020B0604020202020204" pitchFamily="34" charset="0"/>
              <a:buChar char="•"/>
            </a:pPr>
            <a:r>
              <a:rPr lang="en-US" sz="1450" dirty="0">
                <a:latin typeface="+mn-lt"/>
                <a:cs typeface="Arial" panose="020B0604020202020204" pitchFamily="34" charset="0"/>
              </a:rPr>
              <a:t>Cash or checks need to be deposited using the </a:t>
            </a:r>
            <a:r>
              <a:rPr lang="en-US" sz="1450" dirty="0">
                <a:latin typeface="+mn-lt"/>
                <a:cs typeface="Arial" panose="020B0604020202020204" pitchFamily="34" charset="0"/>
                <a:hlinkClick r:id="rId3"/>
              </a:rPr>
              <a:t> SFO Deposit Form</a:t>
            </a:r>
            <a:r>
              <a:rPr lang="en-US" sz="1450" dirty="0">
                <a:latin typeface="+mn-lt"/>
                <a:cs typeface="Arial" panose="020B0604020202020204" pitchFamily="34" charset="0"/>
              </a:rPr>
              <a:t>.</a:t>
            </a:r>
            <a:r>
              <a:rPr lang="en-US" sz="1600" dirty="0">
                <a:latin typeface="+mn-lt"/>
                <a:cs typeface="Arial" panose="020B0604020202020204" pitchFamily="34" charset="0"/>
              </a:rPr>
              <a:t> </a:t>
            </a:r>
          </a:p>
          <a:p>
            <a:pPr marL="539496" lvl="2" indent="-182880">
              <a:lnSpc>
                <a:spcPct val="100000"/>
              </a:lnSpc>
              <a:spcBef>
                <a:spcPts val="0"/>
              </a:spcBef>
              <a:spcAft>
                <a:spcPts val="0"/>
              </a:spcAft>
              <a:buFont typeface="Arial" panose="020B0604020202020204" pitchFamily="34" charset="0"/>
              <a:buChar char="•"/>
            </a:pPr>
            <a:r>
              <a:rPr lang="en-US" sz="1450" dirty="0">
                <a:latin typeface="+mn-lt"/>
                <a:cs typeface="Arial" panose="020B0604020202020204" pitchFamily="34" charset="0"/>
              </a:rPr>
              <a:t>Forms are available on SFO webpage or outside the Cashier’s Office, 121 Graff Main Hall.</a:t>
            </a:r>
          </a:p>
          <a:p>
            <a:pPr marL="0" indent="0">
              <a:lnSpc>
                <a:spcPct val="100000"/>
              </a:lnSpc>
              <a:spcBef>
                <a:spcPts val="0"/>
              </a:spcBef>
              <a:spcAft>
                <a:spcPts val="0"/>
              </a:spcAft>
              <a:buNone/>
            </a:pPr>
            <a:endParaRPr lang="en-US" sz="145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The deposit form must include: </a:t>
            </a:r>
          </a:p>
          <a:p>
            <a:pPr lvl="2">
              <a:lnSpc>
                <a:spcPct val="1000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Date the form is completed at the close of your meeting or event </a:t>
            </a:r>
          </a:p>
          <a:p>
            <a:pPr lvl="2">
              <a:lnSpc>
                <a:spcPct val="1000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SFO account name and number</a:t>
            </a:r>
          </a:p>
          <a:p>
            <a:pPr lvl="2">
              <a:lnSpc>
                <a:spcPct val="1000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Description of the cash collected</a:t>
            </a:r>
          </a:p>
          <a:p>
            <a:pPr lvl="2">
              <a:lnSpc>
                <a:spcPct val="1000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Amount of cash collected and to be deposited</a:t>
            </a:r>
          </a:p>
          <a:p>
            <a:pPr lvl="2">
              <a:lnSpc>
                <a:spcPct val="1000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Contact information of SFO members completing the form</a:t>
            </a:r>
          </a:p>
          <a:p>
            <a:pPr lvl="1">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lvl="1">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lvl="1">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6410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j-lt"/>
              </a:rPr>
              <a:t>Making a Deposit</a:t>
            </a:r>
          </a:p>
        </p:txBody>
      </p:sp>
      <p:sp>
        <p:nvSpPr>
          <p:cNvPr id="3" name="Content Placeholder 2"/>
          <p:cNvSpPr>
            <a:spLocks noGrp="1"/>
          </p:cNvSpPr>
          <p:nvPr>
            <p:ph idx="1"/>
          </p:nvPr>
        </p:nvSpPr>
        <p:spPr>
          <a:xfrm>
            <a:off x="457200" y="909126"/>
            <a:ext cx="8229600" cy="3358074"/>
          </a:xfrm>
        </p:spPr>
        <p:txBody>
          <a:bodyPr>
            <a:noAutofit/>
          </a:bodyPr>
          <a:lstStyle/>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The completed SFO Deposit Form and the cash and/or check(s) should be stored in a sealed envelope and then deposited at the Cashier’s Office as soon as possible.  Envelopes </a:t>
            </a:r>
            <a:r>
              <a:rPr lang="en-US" sz="1800" dirty="0">
                <a:cs typeface="Arial" panose="020B0604020202020204" pitchFamily="34" charset="0"/>
              </a:rPr>
              <a:t>are available at the table located outside the Cashier’s window</a:t>
            </a:r>
            <a:r>
              <a:rPr lang="en-US" sz="1800" dirty="0">
                <a:latin typeface="+mn-lt"/>
                <a:cs typeface="Arial" panose="020B0604020202020204" pitchFamily="34" charset="0"/>
              </a:rPr>
              <a:t>.</a:t>
            </a:r>
          </a:p>
          <a:p>
            <a:pPr marL="182880" indent="-182880">
              <a:lnSpc>
                <a:spcPct val="100000"/>
              </a:lnSpc>
              <a:spcBef>
                <a:spcPts val="0"/>
              </a:spcBef>
              <a:spcAft>
                <a:spcPts val="0"/>
              </a:spcAft>
              <a:buFont typeface="Arial" panose="020B0604020202020204" pitchFamily="34" charset="0"/>
              <a:buChar char="•"/>
            </a:pPr>
            <a:endParaRPr lang="en-US" sz="1000" dirty="0">
              <a:latin typeface="+mn-lt"/>
              <a:cs typeface="Arial" panose="020B0604020202020204" pitchFamily="34" charset="0"/>
            </a:endParaRP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The Cashier’s Office is at 121 Graff Main Hall </a:t>
            </a:r>
          </a:p>
          <a:p>
            <a:pPr lvl="2">
              <a:lnSpc>
                <a:spcPct val="100000"/>
              </a:lnSpc>
              <a:spcAft>
                <a:spcPts val="0"/>
              </a:spcAft>
              <a:buFont typeface="Arial" panose="020B0604020202020204" pitchFamily="34" charset="0"/>
              <a:buChar char="•"/>
            </a:pPr>
            <a:r>
              <a:rPr lang="en-US" sz="1800" dirty="0">
                <a:latin typeface="+mn-lt"/>
                <a:cs typeface="Arial" panose="020B0604020202020204" pitchFamily="34" charset="0"/>
              </a:rPr>
              <a:t>Cashier’s Window is open from 8:00 a.m. to 4:00 p.m. Monday through Friday  </a:t>
            </a:r>
          </a:p>
          <a:p>
            <a:pPr lvl="2">
              <a:lnSpc>
                <a:spcPct val="100000"/>
              </a:lnSpc>
              <a:spcBef>
                <a:spcPts val="200"/>
              </a:spcBef>
              <a:spcAft>
                <a:spcPts val="0"/>
              </a:spcAft>
              <a:buFont typeface="Arial" panose="020B0604020202020204" pitchFamily="34" charset="0"/>
              <a:buChar char="•"/>
            </a:pPr>
            <a:r>
              <a:rPr lang="en-US" sz="1800" dirty="0">
                <a:latin typeface="+mn-lt"/>
                <a:cs typeface="Arial" panose="020B0604020202020204" pitchFamily="34" charset="0"/>
              </a:rPr>
              <a:t>Cashier’s Dropbox is available from 6:00 a.m. to 10:00 p.m. Monday through Friday</a:t>
            </a:r>
          </a:p>
          <a:p>
            <a:pPr lvl="2">
              <a:lnSpc>
                <a:spcPct val="100000"/>
              </a:lnSpc>
              <a:spcBef>
                <a:spcPts val="200"/>
              </a:spcBef>
              <a:buFont typeface="Arial" panose="020B0604020202020204" pitchFamily="34" charset="0"/>
              <a:buChar char="•"/>
            </a:pPr>
            <a:endParaRPr lang="en-US" sz="10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University Centers can assist with locking your deposit in a safe for you prior to taking it to the Cashier’s Office if needed.</a:t>
            </a:r>
          </a:p>
          <a:p>
            <a:pPr>
              <a:buFont typeface="Arial" panose="020B0604020202020204" pitchFamily="34" charset="0"/>
              <a:buChar char="•"/>
            </a:pPr>
            <a:endParaRPr lang="en-US" sz="1800" dirty="0">
              <a:latin typeface="+mn-lt"/>
              <a:cs typeface="Arial" panose="020B0604020202020204" pitchFamily="34" charset="0"/>
            </a:endParaRPr>
          </a:p>
          <a:p>
            <a:pPr lvl="2">
              <a:buFont typeface="Arial" panose="020B0604020202020204" pitchFamily="34" charset="0"/>
              <a:buChar char="•"/>
            </a:pPr>
            <a:endParaRPr lang="en-US" sz="1800" dirty="0">
              <a:latin typeface="+mn-lt"/>
              <a:cs typeface="Arial" panose="020B0604020202020204" pitchFamily="34" charset="0"/>
            </a:endParaRPr>
          </a:p>
          <a:p>
            <a:pPr>
              <a:buFont typeface="Arial" panose="020B0604020202020204" pitchFamily="34" charset="0"/>
              <a:buChar char="•"/>
            </a:pPr>
            <a:endParaRPr lang="en-US" sz="1800" dirty="0">
              <a:latin typeface="+mn-lt"/>
              <a:cs typeface="Arial" panose="020B0604020202020204" pitchFamily="34" charset="0"/>
            </a:endParaRPr>
          </a:p>
          <a:p>
            <a:pPr>
              <a:buFont typeface="Arial" panose="020B0604020202020204" pitchFamily="34" charset="0"/>
              <a:buChar char="•"/>
            </a:pPr>
            <a:endParaRPr lang="en-US" sz="1800" dirty="0">
              <a:latin typeface="+mn-lt"/>
              <a:cs typeface="Arial" panose="020B0604020202020204" pitchFamily="34" charset="0"/>
            </a:endParaRPr>
          </a:p>
          <a:p>
            <a:pPr lvl="1">
              <a:buFont typeface="Arial" panose="020B0604020202020204" pitchFamily="34" charset="0"/>
              <a:buChar char="•"/>
            </a:pPr>
            <a:endParaRPr lang="en-US" sz="1800" dirty="0">
              <a:latin typeface="+mn-lt"/>
              <a:cs typeface="Arial" panose="020B0604020202020204" pitchFamily="34" charset="0"/>
            </a:endParaRPr>
          </a:p>
        </p:txBody>
      </p:sp>
    </p:spTree>
    <p:extLst>
      <p:ext uri="{BB962C8B-B14F-4D97-AF65-F5344CB8AC3E}">
        <p14:creationId xmlns:p14="http://schemas.microsoft.com/office/powerpoint/2010/main" val="3624401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102" y="15369"/>
            <a:ext cx="8566376" cy="814508"/>
          </a:xfrm>
        </p:spPr>
        <p:txBody>
          <a:bodyPr>
            <a:noAutofit/>
          </a:bodyPr>
          <a:lstStyle/>
          <a:p>
            <a:r>
              <a:rPr lang="en-US" sz="3000" dirty="0">
                <a:latin typeface="+mj-lt"/>
              </a:rPr>
              <a:t>Confirming the Deposit and SFO Account Balance</a:t>
            </a:r>
          </a:p>
        </p:txBody>
      </p:sp>
      <p:sp>
        <p:nvSpPr>
          <p:cNvPr id="3" name="Content Placeholder 2"/>
          <p:cNvSpPr>
            <a:spLocks noGrp="1"/>
          </p:cNvSpPr>
          <p:nvPr>
            <p:ph idx="1"/>
          </p:nvPr>
        </p:nvSpPr>
        <p:spPr>
          <a:xfrm>
            <a:off x="457200" y="998707"/>
            <a:ext cx="8229600" cy="3442664"/>
          </a:xfrm>
        </p:spPr>
        <p:txBody>
          <a:bodyPr>
            <a:noAutofit/>
          </a:bodyPr>
          <a:lstStyle/>
          <a:p>
            <a:pPr marL="182880" indent="-182880">
              <a:lnSpc>
                <a:spcPct val="100000"/>
              </a:lnSpc>
              <a:spcBef>
                <a:spcPts val="0"/>
              </a:spcBef>
              <a:spcAft>
                <a:spcPts val="0"/>
              </a:spcAft>
              <a:buFont typeface="Arial" panose="020B0604020202020204" pitchFamily="34" charset="0"/>
              <a:buChar char="•"/>
            </a:pPr>
            <a:r>
              <a:rPr lang="en-US" sz="2000" dirty="0">
                <a:latin typeface="+mn-lt"/>
                <a:cs typeface="Arial" panose="020B0604020202020204" pitchFamily="34" charset="0"/>
              </a:rPr>
              <a:t>After you make the deposit, you should confirm it is recorded in your SFO account.</a:t>
            </a:r>
          </a:p>
          <a:p>
            <a:pPr marL="0" indent="0">
              <a:lnSpc>
                <a:spcPct val="100000"/>
              </a:lnSpc>
              <a:spcBef>
                <a:spcPts val="0"/>
              </a:spcBef>
              <a:spcAft>
                <a:spcPts val="0"/>
              </a:spcAft>
              <a:buNone/>
            </a:pPr>
            <a:endParaRPr lang="en-US" sz="14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2000" dirty="0">
                <a:latin typeface="+mn-lt"/>
                <a:cs typeface="Arial" panose="020B0604020202020204" pitchFamily="34" charset="0"/>
              </a:rPr>
              <a:t>To request the account detail and balance of your SFO account, an authorized SFO student officer or adviser should complete a SFO Balance Request Form and submit it to </a:t>
            </a:r>
            <a:r>
              <a:rPr lang="en-US" sz="2000" dirty="0">
                <a:latin typeface="+mn-lt"/>
                <a:cs typeface="Arial" panose="020B0604020202020204" pitchFamily="34" charset="0"/>
                <a:hlinkClick r:id="rId3"/>
              </a:rPr>
              <a:t>sfo@uwlax.edu</a:t>
            </a:r>
            <a:r>
              <a:rPr lang="en-US" sz="2000" dirty="0">
                <a:latin typeface="+mn-lt"/>
                <a:cs typeface="Arial" panose="020B0604020202020204" pitchFamily="34" charset="0"/>
              </a:rPr>
              <a:t>.</a:t>
            </a:r>
          </a:p>
          <a:p>
            <a:pPr marL="0" indent="0">
              <a:lnSpc>
                <a:spcPct val="100000"/>
              </a:lnSpc>
              <a:spcBef>
                <a:spcPts val="0"/>
              </a:spcBef>
              <a:spcAft>
                <a:spcPts val="0"/>
              </a:spcAft>
              <a:buNone/>
            </a:pPr>
            <a:endParaRPr lang="en-US" sz="1200" dirty="0">
              <a:latin typeface="+mn-lt"/>
              <a:cs typeface="Arial" panose="020B0604020202020204" pitchFamily="34" charset="0"/>
            </a:endParaRPr>
          </a:p>
          <a:p>
            <a:pPr lvl="2">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Paper forms are available at the table located outside the Cashier’s Window. </a:t>
            </a:r>
          </a:p>
          <a:p>
            <a:pPr lvl="2">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An electronic form is available on the SFO webpage. </a:t>
            </a:r>
          </a:p>
          <a:p>
            <a:pPr marL="288036" lvl="2" indent="0">
              <a:lnSpc>
                <a:spcPct val="100000"/>
              </a:lnSpc>
              <a:spcBef>
                <a:spcPts val="0"/>
              </a:spcBef>
              <a:spcAft>
                <a:spcPts val="0"/>
              </a:spcAft>
              <a:buNone/>
            </a:pPr>
            <a:r>
              <a:rPr lang="en-US" sz="1600" dirty="0">
                <a:latin typeface="+mn-lt"/>
                <a:cs typeface="Arial" panose="020B0604020202020204" pitchFamily="34" charset="0"/>
              </a:rPr>
              <a:t> </a:t>
            </a:r>
          </a:p>
          <a:p>
            <a:pPr marL="182880" indent="-182880">
              <a:lnSpc>
                <a:spcPct val="100000"/>
              </a:lnSpc>
              <a:spcBef>
                <a:spcPts val="0"/>
              </a:spcBef>
              <a:spcAft>
                <a:spcPts val="0"/>
              </a:spcAft>
              <a:buFont typeface="Arial" panose="020B0604020202020204" pitchFamily="34" charset="0"/>
              <a:buChar char="•"/>
            </a:pPr>
            <a:r>
              <a:rPr lang="en-US" sz="2000" dirty="0">
                <a:latin typeface="+mn-lt"/>
                <a:cs typeface="Arial" panose="020B0604020202020204" pitchFamily="34" charset="0"/>
              </a:rPr>
              <a:t>Request forms are processed and emailed to the requester within two business days.  </a:t>
            </a:r>
          </a:p>
          <a:p>
            <a:pPr lvl="1">
              <a:buFont typeface="Arial" panose="020B0604020202020204" pitchFamily="34" charset="0"/>
              <a:buChar char="•"/>
            </a:pPr>
            <a:endParaRPr lang="en-US" sz="1400" dirty="0">
              <a:latin typeface="+mn-lt"/>
              <a:cs typeface="Arial" panose="020B0604020202020204" pitchFamily="34" charset="0"/>
            </a:endParaRPr>
          </a:p>
          <a:p>
            <a:pPr lvl="1">
              <a:buFont typeface="Arial" panose="020B0604020202020204" pitchFamily="34" charset="0"/>
              <a:buChar char="•"/>
            </a:pPr>
            <a:endParaRPr lang="en-US" sz="1400" dirty="0">
              <a:latin typeface="+mn-lt"/>
              <a:cs typeface="Arial" panose="020B0604020202020204" pitchFamily="34" charset="0"/>
            </a:endParaRPr>
          </a:p>
          <a:p>
            <a:pPr lvl="1">
              <a:buFont typeface="Arial" panose="020B0604020202020204" pitchFamily="34" charset="0"/>
              <a:buChar char="•"/>
            </a:pPr>
            <a:endParaRPr lang="en-US" sz="1400" dirty="0">
              <a:latin typeface="+mn-lt"/>
              <a:cs typeface="Arial" panose="020B0604020202020204" pitchFamily="34" charset="0"/>
            </a:endParaRPr>
          </a:p>
          <a:p>
            <a:pPr>
              <a:buFont typeface="Arial" panose="020B0604020202020204" pitchFamily="34" charset="0"/>
              <a:buChar char="•"/>
            </a:pPr>
            <a:endParaRPr lang="en-US" sz="1400" dirty="0">
              <a:latin typeface="+mn-lt"/>
              <a:cs typeface="Arial" panose="020B0604020202020204" pitchFamily="34" charset="0"/>
            </a:endParaRPr>
          </a:p>
          <a:p>
            <a:pPr>
              <a:buFont typeface="Arial" panose="020B0604020202020204" pitchFamily="34" charset="0"/>
              <a:buChar char="•"/>
            </a:pPr>
            <a:endParaRPr lang="en-US" sz="1800" dirty="0">
              <a:latin typeface="+mn-lt"/>
              <a:cs typeface="Arial" panose="020B0604020202020204" pitchFamily="34" charset="0"/>
            </a:endParaRPr>
          </a:p>
          <a:p>
            <a:pPr>
              <a:buFont typeface="Arial" panose="020B0604020202020204" pitchFamily="34" charset="0"/>
              <a:buChar char="•"/>
            </a:pPr>
            <a:endParaRPr lang="en-US" sz="1800" dirty="0">
              <a:latin typeface="+mn-lt"/>
              <a:cs typeface="Arial" panose="020B0604020202020204" pitchFamily="34" charset="0"/>
            </a:endParaRPr>
          </a:p>
          <a:p>
            <a:pPr lvl="1">
              <a:buFont typeface="Arial" panose="020B0604020202020204" pitchFamily="34" charset="0"/>
              <a:buChar char="•"/>
            </a:pPr>
            <a:endParaRPr lang="en-US" sz="1400" dirty="0">
              <a:latin typeface="+mn-lt"/>
              <a:cs typeface="Arial" panose="020B0604020202020204" pitchFamily="34" charset="0"/>
            </a:endParaRPr>
          </a:p>
        </p:txBody>
      </p:sp>
    </p:spTree>
    <p:extLst>
      <p:ext uri="{BB962C8B-B14F-4D97-AF65-F5344CB8AC3E}">
        <p14:creationId xmlns:p14="http://schemas.microsoft.com/office/powerpoint/2010/main" val="1289906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836"/>
            <a:ext cx="8493071" cy="617555"/>
          </a:xfrm>
        </p:spPr>
        <p:txBody>
          <a:bodyPr>
            <a:normAutofit/>
          </a:bodyPr>
          <a:lstStyle/>
          <a:p>
            <a:r>
              <a:rPr lang="en-US" sz="3400" dirty="0">
                <a:latin typeface="+mj-lt"/>
              </a:rPr>
              <a:t>Completing the SFO Check Request Form</a:t>
            </a:r>
          </a:p>
        </p:txBody>
      </p:sp>
      <p:sp>
        <p:nvSpPr>
          <p:cNvPr id="3" name="Content Placeholder 2"/>
          <p:cNvSpPr>
            <a:spLocks noGrp="1"/>
          </p:cNvSpPr>
          <p:nvPr>
            <p:ph idx="1"/>
          </p:nvPr>
        </p:nvSpPr>
        <p:spPr>
          <a:xfrm>
            <a:off x="457200" y="840390"/>
            <a:ext cx="8229600" cy="3814737"/>
          </a:xfrm>
        </p:spPr>
        <p:txBody>
          <a:bodyPr>
            <a:noAutofit/>
          </a:bodyPr>
          <a:lstStyle/>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A student officer must complete a </a:t>
            </a:r>
            <a:r>
              <a:rPr lang="en-US" sz="1800" dirty="0">
                <a:latin typeface="+mn-lt"/>
                <a:cs typeface="Arial" panose="020B0604020202020204" pitchFamily="34" charset="0"/>
                <a:hlinkClick r:id="rId3"/>
              </a:rPr>
              <a:t>SFO Check Requisition Form</a:t>
            </a:r>
            <a:r>
              <a:rPr lang="en-US" sz="1800" dirty="0">
                <a:latin typeface="+mn-lt"/>
                <a:cs typeface="Arial" panose="020B0604020202020204" pitchFamily="34" charset="0"/>
              </a:rPr>
              <a:t> for each check </a:t>
            </a:r>
            <a:endParaRPr lang="en-US" sz="145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endParaRPr lang="en-US" sz="145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Location of form:</a:t>
            </a:r>
          </a:p>
          <a:p>
            <a:pPr marL="402336" lvl="1" indent="-182880">
              <a:lnSpc>
                <a:spcPct val="100000"/>
              </a:lnSpc>
              <a:spcBef>
                <a:spcPts val="0"/>
              </a:spcBef>
              <a:spcAft>
                <a:spcPts val="0"/>
              </a:spcAft>
              <a:buFont typeface="Arial" panose="020B0604020202020204" pitchFamily="34" charset="0"/>
              <a:buChar char="•"/>
            </a:pPr>
            <a:r>
              <a:rPr lang="en-US" sz="1450" dirty="0">
                <a:latin typeface="+mn-lt"/>
                <a:cs typeface="Arial" panose="020B0604020202020204" pitchFamily="34" charset="0"/>
              </a:rPr>
              <a:t>Business Services Forms webpage to be completed via </a:t>
            </a:r>
            <a:r>
              <a:rPr lang="en-US" sz="1450" dirty="0">
                <a:latin typeface="+mn-lt"/>
                <a:cs typeface="Arial" panose="020B0604020202020204" pitchFamily="34" charset="0"/>
                <a:hlinkClick r:id="rId4"/>
              </a:rPr>
              <a:t>DocuSign</a:t>
            </a:r>
            <a:r>
              <a:rPr lang="en-US" sz="1450" dirty="0">
                <a:latin typeface="+mn-lt"/>
                <a:cs typeface="Arial" panose="020B0604020202020204" pitchFamily="34" charset="0"/>
              </a:rPr>
              <a:t>;</a:t>
            </a:r>
          </a:p>
          <a:p>
            <a:pPr marL="402336" lvl="1" indent="-182880">
              <a:lnSpc>
                <a:spcPct val="100000"/>
              </a:lnSpc>
              <a:spcBef>
                <a:spcPts val="0"/>
              </a:spcBef>
              <a:spcAft>
                <a:spcPts val="0"/>
              </a:spcAft>
              <a:buFont typeface="Arial" panose="020B0604020202020204" pitchFamily="34" charset="0"/>
              <a:buChar char="•"/>
            </a:pPr>
            <a:r>
              <a:rPr lang="en-US" sz="1450" dirty="0">
                <a:latin typeface="+mn-lt"/>
                <a:cs typeface="Arial" panose="020B0604020202020204" pitchFamily="34" charset="0"/>
              </a:rPr>
              <a:t>SFO webpage has a fillable form to complete and can be sent via email with required approvals.</a:t>
            </a:r>
          </a:p>
          <a:p>
            <a:pPr marL="402336" lvl="1" indent="-182880">
              <a:lnSpc>
                <a:spcPct val="100000"/>
              </a:lnSpc>
              <a:spcBef>
                <a:spcPts val="0"/>
              </a:spcBef>
              <a:spcAft>
                <a:spcPts val="0"/>
              </a:spcAft>
              <a:buFont typeface="Arial" panose="020B0604020202020204" pitchFamily="34" charset="0"/>
              <a:buChar char="•"/>
            </a:pPr>
            <a:r>
              <a:rPr lang="en-US" sz="1450" dirty="0">
                <a:latin typeface="+mn-lt"/>
                <a:cs typeface="Arial" panose="020B0604020202020204" pitchFamily="34" charset="0"/>
              </a:rPr>
              <a:t>Cashier’s Office, 121 Graff Main Hall has blank forms.</a:t>
            </a:r>
          </a:p>
          <a:p>
            <a:pPr marL="0" indent="0">
              <a:lnSpc>
                <a:spcPct val="100000"/>
              </a:lnSpc>
              <a:spcBef>
                <a:spcPts val="0"/>
              </a:spcBef>
              <a:spcAft>
                <a:spcPts val="0"/>
              </a:spcAft>
              <a:buNone/>
            </a:pPr>
            <a:endParaRPr lang="en-US" sz="10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The SFO Check Request Form must include: </a:t>
            </a:r>
          </a:p>
          <a:p>
            <a:pPr lvl="2">
              <a:buFont typeface="Arial" panose="020B0604020202020204" pitchFamily="34" charset="0"/>
              <a:buChar char="•"/>
            </a:pPr>
            <a:r>
              <a:rPr lang="en-US" sz="1450" dirty="0">
                <a:latin typeface="+mn-lt"/>
                <a:cs typeface="Arial" panose="020B0604020202020204" pitchFamily="34" charset="0"/>
              </a:rPr>
              <a:t>Date the form is completed </a:t>
            </a:r>
          </a:p>
          <a:p>
            <a:pPr lvl="2">
              <a:buFont typeface="Arial" panose="020B0604020202020204" pitchFamily="34" charset="0"/>
              <a:buChar char="•"/>
            </a:pPr>
            <a:r>
              <a:rPr lang="en-US" sz="1450" dirty="0">
                <a:latin typeface="+mn-lt"/>
                <a:cs typeface="Arial" panose="020B0604020202020204" pitchFamily="34" charset="0"/>
              </a:rPr>
              <a:t>SFO account name and number</a:t>
            </a:r>
          </a:p>
          <a:p>
            <a:pPr lvl="2">
              <a:buFont typeface="Arial" panose="020B0604020202020204" pitchFamily="34" charset="0"/>
              <a:buChar char="•"/>
            </a:pPr>
            <a:r>
              <a:rPr lang="en-US" sz="1450" dirty="0">
                <a:latin typeface="+mn-lt"/>
                <a:cs typeface="Arial" panose="020B0604020202020204" pitchFamily="34" charset="0"/>
              </a:rPr>
              <a:t>Amount of the check</a:t>
            </a:r>
          </a:p>
          <a:p>
            <a:pPr lvl="2">
              <a:buFont typeface="Arial" panose="020B0604020202020204" pitchFamily="34" charset="0"/>
              <a:buChar char="•"/>
            </a:pPr>
            <a:r>
              <a:rPr lang="en-US" sz="1450" dirty="0">
                <a:latin typeface="+mn-lt"/>
                <a:cs typeface="Arial" panose="020B0604020202020204" pitchFamily="34" charset="0"/>
              </a:rPr>
              <a:t>Payee information and delivery method</a:t>
            </a:r>
          </a:p>
          <a:p>
            <a:pPr lvl="2">
              <a:buFont typeface="Arial" panose="020B0604020202020204" pitchFamily="34" charset="0"/>
              <a:buChar char="•"/>
            </a:pPr>
            <a:r>
              <a:rPr lang="en-US" sz="1450" dirty="0">
                <a:latin typeface="+mn-lt"/>
                <a:cs typeface="Arial" panose="020B0604020202020204" pitchFamily="34" charset="0"/>
              </a:rPr>
              <a:t>Description of the expense and purpose</a:t>
            </a:r>
          </a:p>
          <a:p>
            <a:pPr lvl="2">
              <a:buFont typeface="Arial" panose="020B0604020202020204" pitchFamily="34" charset="0"/>
              <a:buChar char="•"/>
            </a:pPr>
            <a:r>
              <a:rPr lang="en-US" sz="1450" dirty="0">
                <a:latin typeface="+mn-lt"/>
                <a:cs typeface="Arial" panose="020B0604020202020204" pitchFamily="34" charset="0"/>
              </a:rPr>
              <a:t>Supporting receipts and appropriate documentation </a:t>
            </a:r>
          </a:p>
          <a:p>
            <a:pPr lvl="2">
              <a:buFont typeface="Arial" panose="020B0604020202020204" pitchFamily="34" charset="0"/>
              <a:buChar char="•"/>
            </a:pPr>
            <a:r>
              <a:rPr lang="en-US" sz="1450" dirty="0">
                <a:latin typeface="+mn-lt"/>
                <a:cs typeface="Arial" panose="020B0604020202020204" pitchFamily="34" charset="0"/>
              </a:rPr>
              <a:t>Signatures of the SFO adviser and one student officer who is not the payee</a:t>
            </a:r>
            <a:r>
              <a:rPr lang="en-US" sz="1400" dirty="0">
                <a:latin typeface="+mn-lt"/>
                <a:cs typeface="Arial" panose="020B0604020202020204" pitchFamily="34" charset="0"/>
              </a:rPr>
              <a:t> </a:t>
            </a:r>
            <a:endParaRPr lang="en-US" sz="1000" dirty="0">
              <a:latin typeface="+mn-lt"/>
              <a:cs typeface="Arial" panose="020B0604020202020204" pitchFamily="34" charset="0"/>
            </a:endParaRPr>
          </a:p>
          <a:p>
            <a:pPr marL="288036" lvl="2" indent="0">
              <a:buNone/>
            </a:pPr>
            <a:endParaRPr lang="en-US" sz="1000" dirty="0">
              <a:latin typeface="+mn-lt"/>
              <a:cs typeface="Arial" panose="020B0604020202020204" pitchFamily="34" charset="0"/>
            </a:endParaRPr>
          </a:p>
          <a:p>
            <a:pPr lvl="1">
              <a:buFont typeface="Arial" panose="020B0604020202020204" pitchFamily="34" charset="0"/>
              <a:buChar char="•"/>
            </a:pPr>
            <a:endParaRPr lang="en-US" sz="1100" dirty="0">
              <a:latin typeface="+mn-lt"/>
              <a:cs typeface="Arial" panose="020B0604020202020204" pitchFamily="34" charset="0"/>
            </a:endParaRPr>
          </a:p>
          <a:p>
            <a:pPr lvl="1">
              <a:buFont typeface="Arial" panose="020B0604020202020204" pitchFamily="34" charset="0"/>
              <a:buChar char="•"/>
            </a:pPr>
            <a:endParaRPr lang="en-US" sz="1100" dirty="0">
              <a:latin typeface="+mn-lt"/>
              <a:cs typeface="Arial" panose="020B0604020202020204" pitchFamily="34" charset="0"/>
            </a:endParaRPr>
          </a:p>
          <a:p>
            <a:pPr lvl="1">
              <a:buFont typeface="Arial" panose="020B0604020202020204" pitchFamily="34" charset="0"/>
              <a:buChar char="•"/>
            </a:pPr>
            <a:endParaRPr lang="en-US" sz="1100" dirty="0">
              <a:latin typeface="+mn-lt"/>
              <a:cs typeface="Arial" panose="020B0604020202020204" pitchFamily="34" charset="0"/>
            </a:endParaRPr>
          </a:p>
          <a:p>
            <a:pPr>
              <a:buFont typeface="Arial" panose="020B0604020202020204" pitchFamily="34" charset="0"/>
              <a:buChar char="•"/>
            </a:pPr>
            <a:endParaRPr lang="en-US" sz="1100" dirty="0">
              <a:latin typeface="+mn-lt"/>
              <a:cs typeface="Arial" panose="020B0604020202020204" pitchFamily="34" charset="0"/>
            </a:endParaRPr>
          </a:p>
          <a:p>
            <a:pPr>
              <a:buFont typeface="Arial" panose="020B0604020202020204" pitchFamily="34" charset="0"/>
              <a:buChar char="•"/>
            </a:pPr>
            <a:endParaRPr lang="en-US" sz="1600" dirty="0">
              <a:latin typeface="+mn-lt"/>
              <a:cs typeface="Arial" panose="020B0604020202020204" pitchFamily="34" charset="0"/>
            </a:endParaRPr>
          </a:p>
          <a:p>
            <a:pPr>
              <a:buFont typeface="Arial" panose="020B0604020202020204" pitchFamily="34" charset="0"/>
              <a:buChar char="•"/>
            </a:pPr>
            <a:endParaRPr lang="en-US" sz="1600" dirty="0">
              <a:latin typeface="+mn-lt"/>
              <a:cs typeface="Arial" panose="020B0604020202020204" pitchFamily="34" charset="0"/>
            </a:endParaRPr>
          </a:p>
          <a:p>
            <a:pPr lvl="1">
              <a:buFont typeface="Arial" panose="020B0604020202020204" pitchFamily="34" charset="0"/>
              <a:buChar char="•"/>
            </a:pPr>
            <a:endParaRPr lang="en-US" sz="1200" dirty="0">
              <a:latin typeface="+mn-lt"/>
              <a:cs typeface="Arial" panose="020B0604020202020204" pitchFamily="34" charset="0"/>
            </a:endParaRPr>
          </a:p>
        </p:txBody>
      </p:sp>
    </p:spTree>
    <p:extLst>
      <p:ext uri="{BB962C8B-B14F-4D97-AF65-F5344CB8AC3E}">
        <p14:creationId xmlns:p14="http://schemas.microsoft.com/office/powerpoint/2010/main" val="1165442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C53C4-2F1D-E87D-4A7A-566FCE460185}"/>
              </a:ext>
            </a:extLst>
          </p:cNvPr>
          <p:cNvSpPr>
            <a:spLocks noGrp="1"/>
          </p:cNvSpPr>
          <p:nvPr>
            <p:ph type="title"/>
          </p:nvPr>
        </p:nvSpPr>
        <p:spPr/>
        <p:txBody>
          <a:bodyPr>
            <a:normAutofit/>
          </a:bodyPr>
          <a:lstStyle/>
          <a:p>
            <a:r>
              <a:rPr lang="en-US" sz="3400" dirty="0">
                <a:latin typeface="+mj-lt"/>
              </a:rPr>
              <a:t>Submitting SFO Check Request Form</a:t>
            </a:r>
            <a:endParaRPr lang="en-US" sz="3400" dirty="0"/>
          </a:p>
        </p:txBody>
      </p:sp>
      <p:sp>
        <p:nvSpPr>
          <p:cNvPr id="3" name="Content Placeholder 2">
            <a:extLst>
              <a:ext uri="{FF2B5EF4-FFF2-40B4-BE49-F238E27FC236}">
                <a16:creationId xmlns:a16="http://schemas.microsoft.com/office/drawing/2014/main" id="{6E2D658F-C416-5DDF-B038-E076D30F0012}"/>
              </a:ext>
            </a:extLst>
          </p:cNvPr>
          <p:cNvSpPr>
            <a:spLocks noGrp="1"/>
          </p:cNvSpPr>
          <p:nvPr>
            <p:ph idx="1"/>
          </p:nvPr>
        </p:nvSpPr>
        <p:spPr/>
        <p:txBody>
          <a:bodyPr>
            <a:normAutofit/>
          </a:bodyPr>
          <a:lstStyle/>
          <a:p>
            <a:r>
              <a:rPr lang="en-US" sz="1800" dirty="0">
                <a:latin typeface="+mn-lt"/>
                <a:cs typeface="Arial" panose="020B0604020202020204" pitchFamily="34" charset="0"/>
              </a:rPr>
              <a:t>Form can be submitting via:</a:t>
            </a:r>
          </a:p>
          <a:p>
            <a:pPr lvl="1"/>
            <a:r>
              <a:rPr lang="en-US" sz="1800" dirty="0">
                <a:latin typeface="+mn-lt"/>
                <a:cs typeface="Arial" panose="020B0604020202020204" pitchFamily="34" charset="0"/>
              </a:rPr>
              <a:t>DocuSign (preferred method)</a:t>
            </a:r>
          </a:p>
          <a:p>
            <a:pPr lvl="1"/>
            <a:r>
              <a:rPr lang="en-US" sz="1800" dirty="0">
                <a:latin typeface="+mn-lt"/>
                <a:cs typeface="Arial" panose="020B0604020202020204" pitchFamily="34" charset="0"/>
              </a:rPr>
              <a:t>Email to </a:t>
            </a:r>
            <a:r>
              <a:rPr lang="en-US" sz="1800" dirty="0">
                <a:latin typeface="+mn-lt"/>
                <a:cs typeface="Arial" panose="020B0604020202020204" pitchFamily="34" charset="0"/>
                <a:hlinkClick r:id="rId3"/>
              </a:rPr>
              <a:t>sfo@uwlax.edu</a:t>
            </a:r>
            <a:r>
              <a:rPr lang="en-US" sz="1800" dirty="0">
                <a:latin typeface="+mn-lt"/>
                <a:cs typeface="Arial" panose="020B0604020202020204" pitchFamily="34" charset="0"/>
              </a:rPr>
              <a:t> with supporting documentation attached</a:t>
            </a:r>
          </a:p>
          <a:p>
            <a:pPr lvl="2"/>
            <a:r>
              <a:rPr lang="en-US" sz="1800" dirty="0">
                <a:latin typeface="+mn-lt"/>
                <a:cs typeface="Arial" panose="020B0604020202020204" pitchFamily="34" charset="0"/>
              </a:rPr>
              <a:t>Form must be signed or </a:t>
            </a:r>
          </a:p>
          <a:p>
            <a:pPr lvl="2"/>
            <a:r>
              <a:rPr lang="en-US" sz="1800" dirty="0">
                <a:latin typeface="+mn-lt"/>
                <a:cs typeface="Arial" panose="020B0604020202020204" pitchFamily="34" charset="0"/>
              </a:rPr>
              <a:t>To authorize payment via email, include the following</a:t>
            </a:r>
          </a:p>
          <a:p>
            <a:pPr lvl="3"/>
            <a:r>
              <a:rPr lang="en-US" sz="1450" dirty="0">
                <a:latin typeface="+mn-lt"/>
                <a:cs typeface="Arial" panose="020B0604020202020204" pitchFamily="34" charset="0"/>
              </a:rPr>
              <a:t>I (First Name Last Name approve this check requisition form for payment via email</a:t>
            </a:r>
          </a:p>
          <a:p>
            <a:pPr lvl="1"/>
            <a:r>
              <a:rPr lang="en-US" sz="1800" dirty="0">
                <a:latin typeface="+mn-lt"/>
                <a:cs typeface="Arial" panose="020B0604020202020204" pitchFamily="34" charset="0"/>
              </a:rPr>
              <a:t>Drop form at front desk of Business Services Office, 125 Graff Main Hall from 7:45 a.m. to 4:30 p.m. </a:t>
            </a:r>
            <a:endParaRPr lang="en-US" sz="1800" dirty="0"/>
          </a:p>
        </p:txBody>
      </p:sp>
    </p:spTree>
    <p:extLst>
      <p:ext uri="{BB962C8B-B14F-4D97-AF65-F5344CB8AC3E}">
        <p14:creationId xmlns:p14="http://schemas.microsoft.com/office/powerpoint/2010/main" val="605030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920"/>
            <a:ext cx="8229600" cy="857250"/>
          </a:xfrm>
        </p:spPr>
        <p:txBody>
          <a:bodyPr>
            <a:normAutofit/>
          </a:bodyPr>
          <a:lstStyle/>
          <a:p>
            <a:r>
              <a:rPr lang="en-US" sz="4000" dirty="0">
                <a:latin typeface="+mj-lt"/>
              </a:rPr>
              <a:t>Picking up SFO Checks</a:t>
            </a:r>
          </a:p>
        </p:txBody>
      </p:sp>
      <p:sp>
        <p:nvSpPr>
          <p:cNvPr id="3" name="Content Placeholder 2"/>
          <p:cNvSpPr>
            <a:spLocks noGrp="1"/>
          </p:cNvSpPr>
          <p:nvPr>
            <p:ph idx="1"/>
          </p:nvPr>
        </p:nvSpPr>
        <p:spPr>
          <a:xfrm>
            <a:off x="457200" y="909937"/>
            <a:ext cx="8229600" cy="3268494"/>
          </a:xfrm>
        </p:spPr>
        <p:txBody>
          <a:bodyPr>
            <a:noAutofit/>
          </a:bodyPr>
          <a:lstStyle/>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Checks can be picked up at the Cashier’s Office from 10:30 a.m. – 4:00 p.m. the business day after the check is requested.  Please know there may be exceptions if check requests are incomplete and cannot be resolved by this time.</a:t>
            </a:r>
          </a:p>
          <a:p>
            <a:pPr marL="0" indent="0">
              <a:lnSpc>
                <a:spcPct val="100000"/>
              </a:lnSpc>
              <a:spcBef>
                <a:spcPts val="0"/>
              </a:spcBef>
              <a:spcAft>
                <a:spcPts val="0"/>
              </a:spcAft>
              <a:buNone/>
            </a:pPr>
            <a:endParaRPr lang="en-US" sz="12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Checks can only be picked up by the person designated on the check request form.  </a:t>
            </a:r>
          </a:p>
          <a:p>
            <a:pPr marL="0" indent="0">
              <a:lnSpc>
                <a:spcPct val="100000"/>
              </a:lnSpc>
              <a:spcBef>
                <a:spcPts val="0"/>
              </a:spcBef>
              <a:spcAft>
                <a:spcPts val="0"/>
              </a:spcAft>
              <a:buNone/>
            </a:pPr>
            <a:endParaRPr lang="en-US" sz="12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Staff will ask you for proper identification and to sign for the checks.</a:t>
            </a:r>
          </a:p>
          <a:p>
            <a:pPr marL="182880" indent="-182880">
              <a:lnSpc>
                <a:spcPct val="100000"/>
              </a:lnSpc>
              <a:spcBef>
                <a:spcPts val="0"/>
              </a:spcBef>
              <a:spcAft>
                <a:spcPts val="0"/>
              </a:spcAft>
              <a:buFont typeface="Arial" panose="020B0604020202020204" pitchFamily="34" charset="0"/>
              <a:buChar char="•"/>
            </a:pPr>
            <a:endParaRPr lang="en-US" sz="12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Be certain to safeguard checks and cash them within 60 days of issue.  </a:t>
            </a:r>
            <a:endParaRPr lang="en-US" sz="1400" dirty="0">
              <a:latin typeface="+mn-lt"/>
              <a:cs typeface="Arial" panose="020B0604020202020204" pitchFamily="34" charset="0"/>
            </a:endParaRPr>
          </a:p>
          <a:p>
            <a:pPr>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lvl="1">
              <a:buFont typeface="Arial" panose="020B0604020202020204" pitchFamily="34" charset="0"/>
              <a:buChar char="•"/>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9398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995" y="86835"/>
            <a:ext cx="8229600" cy="799734"/>
          </a:xfrm>
        </p:spPr>
        <p:txBody>
          <a:bodyPr>
            <a:normAutofit/>
          </a:bodyPr>
          <a:lstStyle/>
          <a:p>
            <a:r>
              <a:rPr lang="en-US" sz="4000" dirty="0">
                <a:latin typeface="+mj-lt"/>
              </a:rPr>
              <a:t>Conclusion</a:t>
            </a:r>
          </a:p>
        </p:txBody>
      </p:sp>
      <p:sp>
        <p:nvSpPr>
          <p:cNvPr id="3" name="Content Placeholder 2"/>
          <p:cNvSpPr>
            <a:spLocks noGrp="1"/>
          </p:cNvSpPr>
          <p:nvPr>
            <p:ph idx="1"/>
          </p:nvPr>
        </p:nvSpPr>
        <p:spPr>
          <a:xfrm>
            <a:off x="526357" y="964281"/>
            <a:ext cx="8229600" cy="3738348"/>
          </a:xfrm>
        </p:spPr>
        <p:txBody>
          <a:bodyPr>
            <a:noAutofit/>
          </a:bodyPr>
          <a:lstStyle/>
          <a:p>
            <a:pPr marL="0" indent="0" algn="ctr">
              <a:lnSpc>
                <a:spcPct val="100000"/>
              </a:lnSpc>
              <a:spcBef>
                <a:spcPts val="0"/>
              </a:spcBef>
              <a:spcAft>
                <a:spcPts val="0"/>
              </a:spcAft>
              <a:buNone/>
            </a:pPr>
            <a:r>
              <a:rPr lang="en-US" sz="2200" b="1" dirty="0">
                <a:solidFill>
                  <a:schemeClr val="accent1"/>
                </a:solidFill>
                <a:latin typeface="+mn-lt"/>
                <a:cs typeface="Arial" panose="020B0604020202020204" pitchFamily="34" charset="0"/>
              </a:rPr>
              <a:t>Thank you for learning more about the SFO Banking Policy.</a:t>
            </a:r>
          </a:p>
          <a:p>
            <a:pPr marL="0" indent="0">
              <a:lnSpc>
                <a:spcPct val="100000"/>
              </a:lnSpc>
              <a:spcBef>
                <a:spcPts val="0"/>
              </a:spcBef>
              <a:spcAft>
                <a:spcPts val="0"/>
              </a:spcAft>
              <a:buNone/>
            </a:pPr>
            <a:endParaRPr lang="en-US" sz="1400" b="1" dirty="0">
              <a:solidFill>
                <a:schemeClr val="accent1"/>
              </a:solidFill>
              <a:latin typeface="+mn-lt"/>
              <a:cs typeface="Arial" panose="020B0604020202020204" pitchFamily="34" charset="0"/>
            </a:endParaRPr>
          </a:p>
          <a:p>
            <a:pPr marL="0" indent="0">
              <a:lnSpc>
                <a:spcPct val="100000"/>
              </a:lnSpc>
              <a:spcBef>
                <a:spcPts val="0"/>
              </a:spcBef>
              <a:spcAft>
                <a:spcPts val="0"/>
              </a:spcAft>
              <a:buNone/>
            </a:pPr>
            <a:endParaRPr lang="en-US" sz="600" b="1" dirty="0">
              <a:solidFill>
                <a:schemeClr val="accent1"/>
              </a:solidFill>
              <a:latin typeface="+mn-lt"/>
              <a:cs typeface="Arial" panose="020B0604020202020204" pitchFamily="34" charset="0"/>
            </a:endParaRPr>
          </a:p>
          <a:p>
            <a:pPr marL="0" indent="0">
              <a:lnSpc>
                <a:spcPct val="100000"/>
              </a:lnSpc>
              <a:spcBef>
                <a:spcPts val="0"/>
              </a:spcBef>
              <a:spcAft>
                <a:spcPts val="0"/>
              </a:spcAft>
              <a:buNone/>
            </a:pPr>
            <a:r>
              <a:rPr lang="en-US" sz="2000" dirty="0">
                <a:latin typeface="+mn-lt"/>
                <a:cs typeface="Arial" panose="020B0604020202020204" pitchFamily="34" charset="0"/>
              </a:rPr>
              <a:t>You should now know how to do the following with ease:</a:t>
            </a:r>
          </a:p>
          <a:p>
            <a:pPr lvl="1">
              <a:lnSpc>
                <a:spcPts val="22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Open and update an SFO Bank Account</a:t>
            </a:r>
          </a:p>
          <a:p>
            <a:pPr lvl="1">
              <a:lnSpc>
                <a:spcPts val="22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Understand what cash is </a:t>
            </a:r>
          </a:p>
          <a:p>
            <a:pPr lvl="1">
              <a:lnSpc>
                <a:spcPts val="22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Adequately collect dues and fundraisers keeping cash safeguarded</a:t>
            </a:r>
          </a:p>
          <a:p>
            <a:pPr lvl="1">
              <a:lnSpc>
                <a:spcPts val="22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Complete the SFO Deposit Form and make a deposit as soon as possible</a:t>
            </a:r>
          </a:p>
          <a:p>
            <a:pPr lvl="1">
              <a:lnSpc>
                <a:spcPts val="22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Complete the SFO Check Request Form to request, submit and pick up a check</a:t>
            </a:r>
          </a:p>
          <a:p>
            <a:pPr lvl="1">
              <a:lnSpc>
                <a:spcPts val="2200"/>
              </a:lnSpc>
              <a:spcBef>
                <a:spcPts val="0"/>
              </a:spcBef>
              <a:spcAft>
                <a:spcPts val="0"/>
              </a:spcAft>
              <a:buFont typeface="Arial" panose="020B0604020202020204" pitchFamily="34" charset="0"/>
              <a:buChar char="•"/>
            </a:pPr>
            <a:r>
              <a:rPr lang="en-US" sz="1600" dirty="0">
                <a:latin typeface="+mn-lt"/>
                <a:cs typeface="Arial" panose="020B0604020202020204" pitchFamily="34" charset="0"/>
              </a:rPr>
              <a:t>Request your SFO account detail and balance and verify it is correct.</a:t>
            </a:r>
            <a:endParaRPr lang="en-US" sz="700" dirty="0">
              <a:latin typeface="+mn-lt"/>
              <a:cs typeface="Arial" panose="020B0604020202020204" pitchFamily="34" charset="0"/>
            </a:endParaRPr>
          </a:p>
          <a:p>
            <a:pPr marL="150876" lvl="1" indent="0">
              <a:lnSpc>
                <a:spcPct val="100000"/>
              </a:lnSpc>
              <a:spcBef>
                <a:spcPts val="0"/>
              </a:spcBef>
              <a:spcAft>
                <a:spcPts val="0"/>
              </a:spcAft>
              <a:buNone/>
            </a:pPr>
            <a:endParaRPr lang="en-US" sz="1400" dirty="0">
              <a:latin typeface="+mn-lt"/>
              <a:cs typeface="Arial" panose="020B0604020202020204" pitchFamily="34" charset="0"/>
            </a:endParaRPr>
          </a:p>
          <a:p>
            <a:pPr marL="0" indent="0">
              <a:lnSpc>
                <a:spcPct val="100000"/>
              </a:lnSpc>
              <a:spcBef>
                <a:spcPts val="0"/>
              </a:spcBef>
              <a:spcAft>
                <a:spcPts val="0"/>
              </a:spcAft>
              <a:buNone/>
            </a:pPr>
            <a:r>
              <a:rPr lang="en-US" sz="2000" dirty="0">
                <a:latin typeface="+mn-lt"/>
                <a:cs typeface="Arial" panose="020B0604020202020204" pitchFamily="34" charset="0"/>
              </a:rPr>
              <a:t>You should be prepared to take and pass the </a:t>
            </a:r>
            <a:r>
              <a:rPr lang="en-US" sz="2000" dirty="0">
                <a:latin typeface="+mn-lt"/>
                <a:cs typeface="Arial" panose="020B0604020202020204" pitchFamily="34" charset="0"/>
                <a:hlinkClick r:id="rId3"/>
              </a:rPr>
              <a:t>Cash Handling Training Quiz</a:t>
            </a:r>
            <a:r>
              <a:rPr lang="en-US" sz="2000" dirty="0">
                <a:latin typeface="+mn-lt"/>
                <a:cs typeface="Arial" panose="020B0604020202020204" pitchFamily="34" charset="0"/>
              </a:rPr>
              <a:t>! </a:t>
            </a:r>
          </a:p>
          <a:p>
            <a:endParaRPr lang="en-US" sz="1800" dirty="0">
              <a:latin typeface="+mn-lt"/>
              <a:cs typeface="Arial" panose="020B0604020202020204" pitchFamily="34" charset="0"/>
            </a:endParaRPr>
          </a:p>
          <a:p>
            <a:endParaRPr lang="en-US" sz="1800" dirty="0">
              <a:latin typeface="+mn-lt"/>
              <a:cs typeface="Arial" panose="020B0604020202020204" pitchFamily="34" charset="0"/>
            </a:endParaRPr>
          </a:p>
          <a:p>
            <a:endParaRPr lang="en-US" sz="1800" dirty="0">
              <a:latin typeface="+mn-lt"/>
              <a:cs typeface="Arial" panose="020B0604020202020204" pitchFamily="34" charset="0"/>
            </a:endParaRPr>
          </a:p>
        </p:txBody>
      </p:sp>
    </p:spTree>
    <p:extLst>
      <p:ext uri="{BB962C8B-B14F-4D97-AF65-F5344CB8AC3E}">
        <p14:creationId xmlns:p14="http://schemas.microsoft.com/office/powerpoint/2010/main" val="696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D9B12-E094-4109-9F46-DF28C63EF4C1}"/>
              </a:ext>
            </a:extLst>
          </p:cNvPr>
          <p:cNvSpPr>
            <a:spLocks noGrp="1"/>
          </p:cNvSpPr>
          <p:nvPr>
            <p:ph type="title" idx="4294967295"/>
          </p:nvPr>
        </p:nvSpPr>
        <p:spPr>
          <a:xfrm>
            <a:off x="461819" y="410778"/>
            <a:ext cx="8201890" cy="406265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mn-lt"/>
                <a:ea typeface="+mn-ea"/>
                <a:cs typeface="+mn-cs"/>
              </a:rPr>
              <a:t>Welcome to the Cash Handling Training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mn-lt"/>
                <a:ea typeface="+mn-ea"/>
                <a:cs typeface="+mn-cs"/>
              </a:rPr>
              <a:t>for Student Faculty Organizations brought to you by the University’s Business Services Team!</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This training will cover everything you need to know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about cash handling.</a:t>
            </a:r>
            <a:endParaRPr kumimoji="0" lang="en-US" sz="2400" b="0" i="0" u="none" strike="noStrike" kern="1200" cap="none" spc="0" normalizeH="0" baseline="0" noProof="0" dirty="0">
              <a:ln>
                <a:noFill/>
              </a:ln>
              <a:solidFill>
                <a:schemeClr val="tx1"/>
              </a:solidFill>
              <a:effectLst/>
              <a:uLnTx/>
              <a:uFillTx/>
              <a:latin typeface="+mn-lt"/>
              <a:ea typeface="+mn-ea"/>
              <a:cs typeface="Arial" panose="020B06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The University often refers to Student Faculty Organization as SFOs, therefore, we will be using this acronym throughout this training.</a:t>
            </a:r>
          </a:p>
        </p:txBody>
      </p:sp>
    </p:spTree>
    <p:extLst>
      <p:ext uri="{BB962C8B-B14F-4D97-AF65-F5344CB8AC3E}">
        <p14:creationId xmlns:p14="http://schemas.microsoft.com/office/powerpoint/2010/main" val="3549130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675" y="216952"/>
            <a:ext cx="8229600" cy="688033"/>
          </a:xfrm>
        </p:spPr>
        <p:txBody>
          <a:bodyPr>
            <a:normAutofit/>
          </a:bodyPr>
          <a:lstStyle/>
          <a:p>
            <a:r>
              <a:rPr lang="en-US" sz="4000" dirty="0">
                <a:latin typeface="+mj-lt"/>
              </a:rPr>
              <a:t>Business Services</a:t>
            </a:r>
            <a:endParaRPr lang="en-US" sz="2000" dirty="0">
              <a:latin typeface="+mj-lt"/>
            </a:endParaRPr>
          </a:p>
        </p:txBody>
      </p:sp>
      <p:sp>
        <p:nvSpPr>
          <p:cNvPr id="11" name="TextBox 10"/>
          <p:cNvSpPr txBox="1"/>
          <p:nvPr/>
        </p:nvSpPr>
        <p:spPr>
          <a:xfrm>
            <a:off x="400384" y="878472"/>
            <a:ext cx="8521943" cy="2954655"/>
          </a:xfrm>
          <a:prstGeom prst="rect">
            <a:avLst/>
          </a:prstGeom>
          <a:noFill/>
        </p:spPr>
        <p:txBody>
          <a:bodyPr wrap="square" rtlCol="0">
            <a:spAutoFit/>
          </a:bodyPr>
          <a:lstStyle/>
          <a:p>
            <a:pPr marL="285750" indent="-285750">
              <a:buFont typeface="Arial" panose="020B0604020202020204" pitchFamily="34" charset="0"/>
              <a:buChar char="•"/>
            </a:pPr>
            <a:r>
              <a:rPr lang="en-US" sz="1700" dirty="0"/>
              <a:t>Business Services is located in 125 Graff Main Hall.</a:t>
            </a:r>
          </a:p>
          <a:p>
            <a:pPr marL="285750" indent="-285750">
              <a:buFont typeface="Arial" panose="020B0604020202020204" pitchFamily="34" charset="0"/>
              <a:buChar char="•"/>
            </a:pPr>
            <a:r>
              <a:rPr lang="en-US" sz="1700" dirty="0"/>
              <a:t>We provide banking services for SFOs and cash handling training for SFO members and advisers.</a:t>
            </a:r>
          </a:p>
          <a:p>
            <a:pPr marL="285750" indent="-285750">
              <a:buFont typeface="Arial" panose="020B0604020202020204" pitchFamily="34" charset="0"/>
              <a:buChar char="•"/>
            </a:pPr>
            <a:r>
              <a:rPr lang="en-US" sz="1700" dirty="0"/>
              <a:t>Call us any time at 608-785-8372 or to schedule an appointment.  </a:t>
            </a:r>
          </a:p>
          <a:p>
            <a:pPr marL="285750" indent="-285750">
              <a:buFont typeface="Arial" panose="020B0604020202020204" pitchFamily="34" charset="0"/>
              <a:buChar char="•"/>
            </a:pPr>
            <a:r>
              <a:rPr lang="en-US" sz="1700" dirty="0"/>
              <a:t>You can also email us at sfo@uwlax.edu or visit us on the web; we have a webpage just for SFOs.  </a:t>
            </a:r>
          </a:p>
          <a:p>
            <a:pPr algn="ctr"/>
            <a:r>
              <a:rPr lang="en-US" sz="1700" dirty="0">
                <a:hlinkClick r:id="rId3"/>
              </a:rPr>
              <a:t>www.uwlax.edu/business-services/</a:t>
            </a:r>
            <a:br>
              <a:rPr lang="en-US" sz="1700" dirty="0"/>
            </a:br>
            <a:r>
              <a:rPr lang="en-US" sz="1700" dirty="0"/>
              <a:t>phone: 608-785-8372</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dirty="0">
              <a:cs typeface="Arial" panose="020B0604020202020204" pitchFamily="34" charset="0"/>
            </a:endParaRPr>
          </a:p>
        </p:txBody>
      </p:sp>
      <p:pic>
        <p:nvPicPr>
          <p:cNvPr id="5" name="Content Placeholder 4"/>
          <p:cNvPicPr>
            <a:picLocks noGrp="1" noChangeAspect="1"/>
          </p:cNvPicPr>
          <p:nvPr>
            <p:ph idx="1"/>
          </p:nvPr>
        </p:nvPicPr>
        <p:blipFill>
          <a:blip r:embed="rId4"/>
          <a:stretch>
            <a:fillRect/>
          </a:stretch>
        </p:blipFill>
        <p:spPr>
          <a:xfrm>
            <a:off x="567189" y="3054442"/>
            <a:ext cx="7705725" cy="1557370"/>
          </a:xfrm>
          <a:prstGeom prst="rect">
            <a:avLst/>
          </a:prstGeom>
        </p:spPr>
      </p:pic>
      <p:sp>
        <p:nvSpPr>
          <p:cNvPr id="10" name="Down Arrow 9"/>
          <p:cNvSpPr/>
          <p:nvPr/>
        </p:nvSpPr>
        <p:spPr>
          <a:xfrm rot="3592389">
            <a:off x="8446362" y="3755062"/>
            <a:ext cx="419265" cy="743411"/>
          </a:xfrm>
          <a:prstGeom prst="downArrow">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42163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j-lt"/>
              </a:rPr>
              <a:t>Overview</a:t>
            </a:r>
          </a:p>
        </p:txBody>
      </p:sp>
      <p:sp>
        <p:nvSpPr>
          <p:cNvPr id="3" name="Content Placeholder 2"/>
          <p:cNvSpPr>
            <a:spLocks noGrp="1"/>
          </p:cNvSpPr>
          <p:nvPr>
            <p:ph idx="1"/>
          </p:nvPr>
        </p:nvSpPr>
        <p:spPr>
          <a:xfrm>
            <a:off x="446995" y="866437"/>
            <a:ext cx="8229600" cy="3610128"/>
          </a:xfrm>
        </p:spPr>
        <p:txBody>
          <a:bodyPr>
            <a:noAutofit/>
          </a:bodyPr>
          <a:lstStyle/>
          <a:p>
            <a:pPr marL="91440" indent="-182880">
              <a:buFont typeface="Arial" panose="020B0604020202020204" pitchFamily="34" charset="0"/>
              <a:buChar char="•"/>
            </a:pPr>
            <a:r>
              <a:rPr lang="en-US" sz="1800" dirty="0">
                <a:latin typeface="+mn-lt"/>
                <a:cs typeface="Arial" panose="020B0604020202020204" pitchFamily="34" charset="0"/>
              </a:rPr>
              <a:t>Following the SFO Banking Policy</a:t>
            </a:r>
          </a:p>
          <a:p>
            <a:pPr marL="91440" indent="-182880">
              <a:buFont typeface="Arial" panose="020B0604020202020204" pitchFamily="34" charset="0"/>
              <a:buChar char="•"/>
            </a:pPr>
            <a:r>
              <a:rPr lang="en-US" sz="1800" dirty="0">
                <a:latin typeface="+mn-lt"/>
                <a:cs typeface="Arial" panose="020B0604020202020204" pitchFamily="34" charset="0"/>
              </a:rPr>
              <a:t>Opening and Updating an SFO Bank Account</a:t>
            </a:r>
          </a:p>
          <a:p>
            <a:pPr marL="91440" indent="-182880">
              <a:buFont typeface="Arial" panose="020B0604020202020204" pitchFamily="34" charset="0"/>
              <a:buChar char="•"/>
            </a:pPr>
            <a:r>
              <a:rPr lang="en-US" sz="1800" dirty="0">
                <a:latin typeface="+mn-lt"/>
                <a:cs typeface="Arial" panose="020B0604020202020204" pitchFamily="34" charset="0"/>
              </a:rPr>
              <a:t>Understanding what is Cash?</a:t>
            </a:r>
          </a:p>
          <a:p>
            <a:pPr marL="91440" indent="-182880">
              <a:buFont typeface="Arial" panose="020B0604020202020204" pitchFamily="34" charset="0"/>
              <a:buChar char="•"/>
            </a:pPr>
            <a:r>
              <a:rPr lang="en-US" sz="1800" dirty="0">
                <a:latin typeface="+mn-lt"/>
                <a:cs typeface="Arial" panose="020B0604020202020204" pitchFamily="34" charset="0"/>
              </a:rPr>
              <a:t>Collecting Dues and for Fundraisers</a:t>
            </a:r>
          </a:p>
          <a:p>
            <a:pPr marL="91440" indent="-182880">
              <a:buFont typeface="Arial" panose="020B0604020202020204" pitchFamily="34" charset="0"/>
              <a:buChar char="•"/>
            </a:pPr>
            <a:r>
              <a:rPr lang="en-US" sz="1800" dirty="0">
                <a:latin typeface="+mn-lt"/>
                <a:cs typeface="Arial" panose="020B0604020202020204" pitchFamily="34" charset="0"/>
              </a:rPr>
              <a:t>Safeguarding properly </a:t>
            </a:r>
          </a:p>
          <a:p>
            <a:pPr marL="91440" indent="-182880">
              <a:buFont typeface="Arial" panose="020B0604020202020204" pitchFamily="34" charset="0"/>
              <a:buChar char="•"/>
            </a:pPr>
            <a:r>
              <a:rPr lang="en-US" sz="1800" dirty="0">
                <a:latin typeface="+mn-lt"/>
                <a:cs typeface="Arial" panose="020B0604020202020204" pitchFamily="34" charset="0"/>
              </a:rPr>
              <a:t>Completing the SFO Deposit Form &amp; Making the Deposit</a:t>
            </a:r>
          </a:p>
          <a:p>
            <a:pPr marL="91440" indent="-182880">
              <a:buFont typeface="Arial" panose="020B0604020202020204" pitchFamily="34" charset="0"/>
              <a:buChar char="•"/>
            </a:pPr>
            <a:r>
              <a:rPr lang="en-US" sz="1800" dirty="0">
                <a:latin typeface="+mn-lt"/>
                <a:cs typeface="Arial" panose="020B0604020202020204" pitchFamily="34" charset="0"/>
              </a:rPr>
              <a:t>Completing and submitting the SFO Check Request Form &amp; Picking up Checks</a:t>
            </a:r>
          </a:p>
          <a:p>
            <a:pPr marL="91440" indent="-182880">
              <a:buFont typeface="Arial" panose="020B0604020202020204" pitchFamily="34" charset="0"/>
              <a:buChar char="•"/>
            </a:pPr>
            <a:r>
              <a:rPr lang="en-US" sz="1800" dirty="0">
                <a:latin typeface="+mn-lt"/>
                <a:cs typeface="Arial" panose="020B0604020202020204" pitchFamily="34" charset="0"/>
              </a:rPr>
              <a:t>Reviewing your SFO account detail and balance</a:t>
            </a:r>
          </a:p>
          <a:p>
            <a:pPr marL="91440" indent="-182880">
              <a:buFont typeface="Arial" panose="020B0604020202020204" pitchFamily="34" charset="0"/>
              <a:buChar char="•"/>
            </a:pPr>
            <a:r>
              <a:rPr lang="en-US" sz="1800" dirty="0">
                <a:latin typeface="+mn-lt"/>
                <a:cs typeface="Arial" panose="020B0604020202020204" pitchFamily="34" charset="0"/>
              </a:rPr>
              <a:t>Taking the Cash Handling Quiz </a:t>
            </a:r>
          </a:p>
        </p:txBody>
      </p:sp>
    </p:spTree>
    <p:extLst>
      <p:ext uri="{BB962C8B-B14F-4D97-AF65-F5344CB8AC3E}">
        <p14:creationId xmlns:p14="http://schemas.microsoft.com/office/powerpoint/2010/main" val="114593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j-lt"/>
              </a:rPr>
              <a:t>SFO Banking Policy </a:t>
            </a:r>
          </a:p>
        </p:txBody>
      </p:sp>
      <p:sp>
        <p:nvSpPr>
          <p:cNvPr id="3" name="Content Placeholder 2"/>
          <p:cNvSpPr>
            <a:spLocks noGrp="1"/>
          </p:cNvSpPr>
          <p:nvPr>
            <p:ph idx="1"/>
          </p:nvPr>
        </p:nvSpPr>
        <p:spPr>
          <a:xfrm>
            <a:off x="457200" y="1001658"/>
            <a:ext cx="8229600" cy="3431797"/>
          </a:xfrm>
        </p:spPr>
        <p:txBody>
          <a:bodyPr>
            <a:noAutofit/>
          </a:bodyPr>
          <a:lstStyle/>
          <a:p>
            <a:pPr indent="-182880">
              <a:buFont typeface="Arial" panose="020B0604020202020204" pitchFamily="34" charset="0"/>
              <a:buChar char="•"/>
            </a:pPr>
            <a:r>
              <a:rPr lang="en-US" sz="1800" b="1" i="1" dirty="0">
                <a:latin typeface="+mn-lt"/>
                <a:cs typeface="Arial" panose="020B0604020202020204" pitchFamily="34" charset="0"/>
              </a:rPr>
              <a:t>Money Management </a:t>
            </a:r>
            <a:r>
              <a:rPr lang="en-US" sz="1800" dirty="0">
                <a:latin typeface="+mn-lt"/>
                <a:cs typeface="Arial" panose="020B0604020202020204" pitchFamily="34" charset="0"/>
              </a:rPr>
              <a:t>section of </a:t>
            </a:r>
            <a:r>
              <a:rPr lang="en-US" sz="1800" dirty="0">
                <a:latin typeface="+mn-lt"/>
                <a:cs typeface="Arial" panose="020B0604020202020204" pitchFamily="34" charset="0"/>
                <a:hlinkClick r:id="rId3"/>
              </a:rPr>
              <a:t>Student Organization Leadership Guide </a:t>
            </a:r>
            <a:endParaRPr lang="en-US" sz="1800" dirty="0">
              <a:latin typeface="+mn-lt"/>
              <a:cs typeface="Arial" panose="020B0604020202020204" pitchFamily="34" charset="0"/>
            </a:endParaRPr>
          </a:p>
          <a:p>
            <a:pPr indent="-182880">
              <a:buFont typeface="Arial" panose="020B0604020202020204" pitchFamily="34" charset="0"/>
              <a:buChar char="•"/>
            </a:pPr>
            <a:r>
              <a:rPr lang="en-US" sz="1800" b="1" i="1" dirty="0">
                <a:latin typeface="+mn-lt"/>
                <a:cs typeface="Arial" panose="020B0604020202020204" pitchFamily="34" charset="0"/>
              </a:rPr>
              <a:t>Fiscal Responsibility </a:t>
            </a:r>
            <a:r>
              <a:rPr lang="en-US" sz="1800" dirty="0">
                <a:latin typeface="+mn-lt"/>
                <a:cs typeface="Arial" panose="020B0604020202020204" pitchFamily="34" charset="0"/>
              </a:rPr>
              <a:t>section of the </a:t>
            </a:r>
            <a:r>
              <a:rPr lang="en-US" sz="1800" dirty="0">
                <a:latin typeface="+mn-lt"/>
                <a:cs typeface="Arial" panose="020B0604020202020204" pitchFamily="34" charset="0"/>
                <a:hlinkClick r:id="rId4"/>
              </a:rPr>
              <a:t>Student Organization Adviser Manual</a:t>
            </a:r>
            <a:endParaRPr lang="en-US" sz="1800" dirty="0">
              <a:latin typeface="+mn-lt"/>
              <a:cs typeface="Arial" panose="020B0604020202020204" pitchFamily="34" charset="0"/>
            </a:endParaRPr>
          </a:p>
          <a:p>
            <a:pPr indent="-182880">
              <a:lnSpc>
                <a:spcPct val="100000"/>
              </a:lnSpc>
              <a:spcBef>
                <a:spcPts val="0"/>
              </a:spcBef>
              <a:spcAft>
                <a:spcPts val="0"/>
              </a:spcAft>
              <a:buFont typeface="Arial" panose="020B0604020202020204" pitchFamily="34" charset="0"/>
              <a:buChar char="•"/>
            </a:pPr>
            <a:endParaRPr lang="en-US" sz="1000" dirty="0">
              <a:latin typeface="+mn-lt"/>
              <a:cs typeface="Arial" panose="020B0604020202020204" pitchFamily="34" charset="0"/>
            </a:endParaRPr>
          </a:p>
          <a:p>
            <a:pPr marL="182880" indent="-182880">
              <a:lnSpc>
                <a:spcPct val="100000"/>
              </a:lnSpc>
              <a:spcBef>
                <a:spcPts val="0"/>
              </a:spcBef>
              <a:spcAft>
                <a:spcPts val="0"/>
              </a:spcAft>
              <a:buFont typeface="Arial" panose="020B0604020202020204" pitchFamily="34" charset="0"/>
              <a:buChar char="•"/>
            </a:pPr>
            <a:r>
              <a:rPr lang="en-US" sz="1800" dirty="0">
                <a:latin typeface="+mn-lt"/>
                <a:cs typeface="Arial" panose="020B0604020202020204" pitchFamily="34" charset="0"/>
              </a:rPr>
              <a:t>The SFO Bank Policy is found on page 35 of the Student Organization Leadership Guide and on page 17 of the Student Organization Adviser Manual. </a:t>
            </a:r>
          </a:p>
          <a:p>
            <a:pPr indent="-182880">
              <a:buFont typeface="Arial" panose="020B0604020202020204" pitchFamily="34" charset="0"/>
              <a:buChar char="•"/>
            </a:pPr>
            <a:r>
              <a:rPr lang="en-US" sz="1800" dirty="0">
                <a:latin typeface="+mn-lt"/>
                <a:cs typeface="Arial" panose="020B0604020202020204" pitchFamily="34" charset="0"/>
              </a:rPr>
              <a:t>SFOs must obtain banking services from Business Services.</a:t>
            </a:r>
          </a:p>
          <a:p>
            <a:pPr indent="-182880">
              <a:buFont typeface="Arial" panose="020B0604020202020204" pitchFamily="34" charset="0"/>
              <a:buChar char="•"/>
            </a:pPr>
            <a:r>
              <a:rPr lang="en-US" sz="1800" dirty="0">
                <a:latin typeface="+mn-lt"/>
                <a:cs typeface="Arial" panose="020B0604020202020204" pitchFamily="34" charset="0"/>
              </a:rPr>
              <a:t>Banking elsewhere is strictly prohibited.</a:t>
            </a:r>
          </a:p>
          <a:p>
            <a:pPr marL="182880" indent="-182880">
              <a:buFont typeface="Arial" panose="020B0604020202020204" pitchFamily="34" charset="0"/>
              <a:buChar char="•"/>
            </a:pPr>
            <a:r>
              <a:rPr lang="en-US" sz="1800" dirty="0">
                <a:latin typeface="+mn-lt"/>
                <a:cs typeface="Arial" panose="020B0604020202020204" pitchFamily="34" charset="0"/>
              </a:rPr>
              <a:t>SFO officers, advisers, and members handling cash must receive cash handling training.</a:t>
            </a:r>
          </a:p>
          <a:p>
            <a:pPr marL="182880" indent="-182880">
              <a:buFont typeface="Arial" panose="020B0604020202020204" pitchFamily="34" charset="0"/>
              <a:buChar char="•"/>
            </a:pPr>
            <a:r>
              <a:rPr lang="en-US" sz="1800" dirty="0">
                <a:latin typeface="+mn-lt"/>
                <a:cs typeface="Arial" panose="020B0604020202020204" pitchFamily="34" charset="0"/>
              </a:rPr>
              <a:t>All SFO officers, advisers, and members handling cash must pass the Cash     Handling Quiz</a:t>
            </a:r>
          </a:p>
          <a:p>
            <a:pPr>
              <a:buFont typeface="Arial" panose="020B0604020202020204" pitchFamily="34" charset="0"/>
              <a:buChar char="•"/>
            </a:pPr>
            <a:endParaRPr lang="en-US" sz="1400" dirty="0">
              <a:latin typeface="+mn-lt"/>
              <a:cs typeface="Arial" panose="020B0604020202020204" pitchFamily="34" charset="0"/>
            </a:endParaRPr>
          </a:p>
          <a:p>
            <a:pPr>
              <a:buFont typeface="Arial" panose="020B0604020202020204" pitchFamily="34" charset="0"/>
              <a:buChar char="•"/>
            </a:pPr>
            <a:endParaRPr lang="en-US" sz="1400" dirty="0">
              <a:latin typeface="+mn-lt"/>
              <a:cs typeface="Arial" panose="020B0604020202020204" pitchFamily="34" charset="0"/>
            </a:endParaRPr>
          </a:p>
          <a:p>
            <a:pPr>
              <a:buFont typeface="Arial" panose="020B0604020202020204" pitchFamily="34" charset="0"/>
              <a:buChar char="•"/>
            </a:pPr>
            <a:endParaRPr lang="en-US" sz="1400" dirty="0">
              <a:latin typeface="+mn-lt"/>
              <a:cs typeface="Arial" panose="020B0604020202020204" pitchFamily="34" charset="0"/>
            </a:endParaRPr>
          </a:p>
          <a:p>
            <a:pPr>
              <a:buFont typeface="Arial" panose="020B0604020202020204" pitchFamily="34" charset="0"/>
              <a:buChar char="•"/>
            </a:pPr>
            <a:endParaRPr lang="en-US" sz="1400" dirty="0">
              <a:latin typeface="+mn-lt"/>
              <a:cs typeface="Arial" panose="020B0604020202020204" pitchFamily="34" charset="0"/>
            </a:endParaRPr>
          </a:p>
          <a:p>
            <a:pPr>
              <a:buFont typeface="Arial" panose="020B0604020202020204" pitchFamily="34" charset="0"/>
              <a:buChar char="•"/>
            </a:pPr>
            <a:endParaRPr lang="en-US" sz="1400" dirty="0">
              <a:latin typeface="+mn-lt"/>
              <a:cs typeface="Arial" panose="020B0604020202020204" pitchFamily="34" charset="0"/>
            </a:endParaRPr>
          </a:p>
        </p:txBody>
      </p:sp>
    </p:spTree>
    <p:extLst>
      <p:ext uri="{BB962C8B-B14F-4D97-AF65-F5344CB8AC3E}">
        <p14:creationId xmlns:p14="http://schemas.microsoft.com/office/powerpoint/2010/main" val="1436860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433" y="-86014"/>
            <a:ext cx="8277367" cy="906314"/>
          </a:xfrm>
        </p:spPr>
        <p:txBody>
          <a:bodyPr>
            <a:noAutofit/>
          </a:bodyPr>
          <a:lstStyle/>
          <a:p>
            <a:r>
              <a:rPr lang="en-US" sz="3400" dirty="0">
                <a:latin typeface="+mj-lt"/>
              </a:rPr>
              <a:t>To Open or Update a SFO Bank Account</a:t>
            </a:r>
          </a:p>
        </p:txBody>
      </p:sp>
      <p:sp>
        <p:nvSpPr>
          <p:cNvPr id="3" name="Content Placeholder 2"/>
          <p:cNvSpPr>
            <a:spLocks noGrp="1"/>
          </p:cNvSpPr>
          <p:nvPr>
            <p:ph idx="1"/>
          </p:nvPr>
        </p:nvSpPr>
        <p:spPr>
          <a:xfrm>
            <a:off x="457200" y="948421"/>
            <a:ext cx="8229600" cy="3165786"/>
          </a:xfrm>
        </p:spPr>
        <p:txBody>
          <a:bodyPr>
            <a:noAutofit/>
          </a:bodyPr>
          <a:lstStyle/>
          <a:p>
            <a:pPr indent="-182880">
              <a:buFont typeface="Arial" panose="020B0604020202020204" pitchFamily="34" charset="0"/>
              <a:buChar char="•"/>
            </a:pPr>
            <a:r>
              <a:rPr lang="en-US" sz="1800" dirty="0">
                <a:latin typeface="+mn-lt"/>
                <a:cs typeface="Arial" panose="020B0604020202020204" pitchFamily="34" charset="0"/>
              </a:rPr>
              <a:t>Complete a SFO Authorization Form – signature card for the account</a:t>
            </a:r>
          </a:p>
          <a:p>
            <a:pPr lvl="1">
              <a:buFont typeface="Arial" panose="020B0604020202020204" pitchFamily="34" charset="0"/>
              <a:buChar char="•"/>
            </a:pPr>
            <a:r>
              <a:rPr lang="en-US" sz="1800" dirty="0">
                <a:latin typeface="+mn-lt"/>
                <a:cs typeface="Arial" panose="020B0604020202020204" pitchFamily="34" charset="0"/>
              </a:rPr>
              <a:t>SFO Name</a:t>
            </a:r>
          </a:p>
          <a:p>
            <a:pPr lvl="1">
              <a:buFont typeface="Arial" panose="020B0604020202020204" pitchFamily="34" charset="0"/>
              <a:buChar char="•"/>
            </a:pPr>
            <a:r>
              <a:rPr lang="en-US" sz="1800" dirty="0">
                <a:latin typeface="+mn-lt"/>
                <a:cs typeface="Arial" panose="020B0604020202020204" pitchFamily="34" charset="0"/>
              </a:rPr>
              <a:t>SFO Adviser – contact information &amp; signature</a:t>
            </a:r>
          </a:p>
          <a:p>
            <a:pPr lvl="1">
              <a:buFont typeface="Arial" panose="020B0604020202020204" pitchFamily="34" charset="0"/>
              <a:buChar char="•"/>
            </a:pPr>
            <a:r>
              <a:rPr lang="en-US" sz="1800" dirty="0">
                <a:latin typeface="+mn-lt"/>
                <a:cs typeface="Arial" panose="020B0604020202020204" pitchFamily="34" charset="0"/>
              </a:rPr>
              <a:t>2 SFO Student Officers – contact information &amp; signature</a:t>
            </a:r>
          </a:p>
          <a:p>
            <a:pPr lvl="1">
              <a:buFont typeface="Arial" panose="020B0604020202020204" pitchFamily="34" charset="0"/>
              <a:buChar char="•"/>
            </a:pPr>
            <a:r>
              <a:rPr lang="en-US" sz="1800" dirty="0">
                <a:latin typeface="+mn-lt"/>
                <a:cs typeface="Arial" panose="020B0604020202020204" pitchFamily="34" charset="0"/>
              </a:rPr>
              <a:t>Purpose/Mission of the SFO</a:t>
            </a:r>
          </a:p>
          <a:p>
            <a:pPr lvl="1">
              <a:buFont typeface="Arial" panose="020B0604020202020204" pitchFamily="34" charset="0"/>
              <a:buChar char="•"/>
            </a:pPr>
            <a:r>
              <a:rPr lang="en-US" sz="1800" dirty="0">
                <a:latin typeface="+mn-lt"/>
                <a:cs typeface="Arial" panose="020B0604020202020204" pitchFamily="34" charset="0"/>
              </a:rPr>
              <a:t>Source of Funds </a:t>
            </a:r>
          </a:p>
          <a:p>
            <a:pPr lvl="1">
              <a:buFont typeface="Arial" panose="020B0604020202020204" pitchFamily="34" charset="0"/>
              <a:buChar char="•"/>
            </a:pPr>
            <a:r>
              <a:rPr lang="en-US" sz="1800" dirty="0">
                <a:latin typeface="+mn-lt"/>
                <a:cs typeface="Arial" panose="020B0604020202020204" pitchFamily="34" charset="0"/>
              </a:rPr>
              <a:t>Use of Funds  </a:t>
            </a:r>
          </a:p>
          <a:p>
            <a:pPr indent="-182880">
              <a:lnSpc>
                <a:spcPct val="120000"/>
              </a:lnSpc>
              <a:buFont typeface="Arial" panose="020B0604020202020204" pitchFamily="34" charset="0"/>
              <a:buChar char="•"/>
            </a:pPr>
            <a:r>
              <a:rPr lang="en-US" sz="1800" dirty="0">
                <a:latin typeface="+mn-lt"/>
                <a:cs typeface="Arial" panose="020B0604020202020204" pitchFamily="34" charset="0"/>
              </a:rPr>
              <a:t>Submit form via DocuSign, via email to </a:t>
            </a:r>
            <a:r>
              <a:rPr lang="en-US" sz="1800" dirty="0">
                <a:latin typeface="+mn-lt"/>
                <a:cs typeface="Arial" panose="020B0604020202020204" pitchFamily="34" charset="0"/>
                <a:hlinkClick r:id="rId3"/>
              </a:rPr>
              <a:t>sfo@uwlax.edu</a:t>
            </a:r>
            <a:r>
              <a:rPr lang="en-US" sz="1800" dirty="0">
                <a:latin typeface="+mn-lt"/>
                <a:cs typeface="Arial" panose="020B0604020202020204" pitchFamily="34" charset="0"/>
              </a:rPr>
              <a:t> via DocuSign or to the Business Services Office,125 Graff Main Hall</a:t>
            </a:r>
          </a:p>
          <a:p>
            <a:pPr indent="-182880">
              <a:lnSpc>
                <a:spcPct val="120000"/>
              </a:lnSpc>
              <a:buFont typeface="Arial" panose="020B0604020202020204" pitchFamily="34" charset="0"/>
              <a:buChar char="•"/>
            </a:pPr>
            <a:r>
              <a:rPr lang="en-US" sz="1800" dirty="0">
                <a:latin typeface="+mn-lt"/>
                <a:cs typeface="Arial" panose="020B0604020202020204" pitchFamily="34" charset="0"/>
              </a:rPr>
              <a:t>Complete SFO Cash Handling Training </a:t>
            </a:r>
          </a:p>
        </p:txBody>
      </p:sp>
    </p:spTree>
    <p:extLst>
      <p:ext uri="{BB962C8B-B14F-4D97-AF65-F5344CB8AC3E}">
        <p14:creationId xmlns:p14="http://schemas.microsoft.com/office/powerpoint/2010/main" val="3987708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256"/>
            <a:ext cx="8229600" cy="799734"/>
          </a:xfrm>
        </p:spPr>
        <p:txBody>
          <a:bodyPr>
            <a:normAutofit/>
          </a:bodyPr>
          <a:lstStyle/>
          <a:p>
            <a:r>
              <a:rPr lang="en-US" sz="4000" dirty="0">
                <a:latin typeface="+mn-lt"/>
              </a:rPr>
              <a:t>What is Cash?</a:t>
            </a:r>
          </a:p>
        </p:txBody>
      </p:sp>
      <p:sp>
        <p:nvSpPr>
          <p:cNvPr id="3" name="Content Placeholder 2"/>
          <p:cNvSpPr>
            <a:spLocks noGrp="1"/>
          </p:cNvSpPr>
          <p:nvPr>
            <p:ph idx="1"/>
          </p:nvPr>
        </p:nvSpPr>
        <p:spPr>
          <a:xfrm>
            <a:off x="587829" y="860395"/>
            <a:ext cx="8229600" cy="3588660"/>
          </a:xfrm>
        </p:spPr>
        <p:txBody>
          <a:bodyPr>
            <a:noAutofit/>
          </a:bodyPr>
          <a:lstStyle/>
          <a:p>
            <a:pPr indent="-182880">
              <a:buFont typeface="Arial" panose="020B0604020202020204" pitchFamily="34" charset="0"/>
              <a:buChar char="•"/>
            </a:pPr>
            <a:r>
              <a:rPr lang="en-US" sz="1800" dirty="0">
                <a:latin typeface="+mn-lt"/>
                <a:cs typeface="Arial" panose="020B0604020202020204" pitchFamily="34" charset="0"/>
              </a:rPr>
              <a:t>Currency</a:t>
            </a:r>
          </a:p>
          <a:p>
            <a:pPr indent="-182880">
              <a:buFont typeface="Arial" panose="020B0604020202020204" pitchFamily="34" charset="0"/>
              <a:buChar char="•"/>
            </a:pPr>
            <a:r>
              <a:rPr lang="en-US" sz="1800" dirty="0">
                <a:latin typeface="+mn-lt"/>
                <a:cs typeface="Arial" panose="020B0604020202020204" pitchFamily="34" charset="0"/>
              </a:rPr>
              <a:t>Coins</a:t>
            </a:r>
          </a:p>
          <a:p>
            <a:pPr indent="-182880">
              <a:buFont typeface="Arial" panose="020B0604020202020204" pitchFamily="34" charset="0"/>
              <a:buChar char="•"/>
            </a:pPr>
            <a:r>
              <a:rPr lang="en-US" sz="1800" dirty="0">
                <a:latin typeface="+mn-lt"/>
                <a:cs typeface="Arial" panose="020B0604020202020204" pitchFamily="34" charset="0"/>
              </a:rPr>
              <a:t>Checks</a:t>
            </a:r>
          </a:p>
          <a:p>
            <a:pPr indent="-182880">
              <a:buFont typeface="Arial" panose="020B0604020202020204" pitchFamily="34" charset="0"/>
              <a:buChar char="•"/>
            </a:pPr>
            <a:r>
              <a:rPr lang="en-US" sz="1800" dirty="0">
                <a:latin typeface="+mn-lt"/>
                <a:cs typeface="Arial" panose="020B0604020202020204" pitchFamily="34" charset="0"/>
              </a:rPr>
              <a:t>Cashiers Checks</a:t>
            </a:r>
          </a:p>
          <a:p>
            <a:pPr indent="-182880">
              <a:buFont typeface="Arial" panose="020B0604020202020204" pitchFamily="34" charset="0"/>
              <a:buChar char="•"/>
            </a:pPr>
            <a:r>
              <a:rPr lang="en-US" sz="1800" dirty="0">
                <a:latin typeface="+mn-lt"/>
                <a:cs typeface="Arial" panose="020B0604020202020204" pitchFamily="34" charset="0"/>
              </a:rPr>
              <a:t>Money Orders</a:t>
            </a:r>
          </a:p>
          <a:p>
            <a:pPr>
              <a:buFont typeface="Arial" panose="020B0604020202020204" pitchFamily="34" charset="0"/>
              <a:buChar char="•"/>
            </a:pPr>
            <a:endParaRPr lang="en-US" sz="1600" dirty="0">
              <a:latin typeface="+mn-lt"/>
              <a:cs typeface="Arial" panose="020B0604020202020204" pitchFamily="34" charset="0"/>
            </a:endParaRPr>
          </a:p>
          <a:p>
            <a:pPr indent="-182880">
              <a:buFont typeface="Arial" panose="020B0604020202020204" pitchFamily="34" charset="0"/>
              <a:buChar char="•"/>
            </a:pPr>
            <a:r>
              <a:rPr lang="en-US" sz="1800" dirty="0">
                <a:latin typeface="+mn-lt"/>
                <a:cs typeface="Arial" panose="020B0604020202020204" pitchFamily="34" charset="0"/>
              </a:rPr>
              <a:t>Cash must be property handled.</a:t>
            </a:r>
          </a:p>
          <a:p>
            <a:pPr indent="-182880">
              <a:buFont typeface="Arial" panose="020B0604020202020204" pitchFamily="34" charset="0"/>
              <a:buChar char="•"/>
            </a:pPr>
            <a:r>
              <a:rPr lang="en-US" sz="1800" dirty="0">
                <a:latin typeface="+mn-lt"/>
                <a:cs typeface="Arial" panose="020B0604020202020204" pitchFamily="34" charset="0"/>
              </a:rPr>
              <a:t>You are responsible for SFO cash in your possession.</a:t>
            </a:r>
          </a:p>
          <a:p>
            <a:pPr indent="-182880">
              <a:buFont typeface="Arial" panose="020B0604020202020204" pitchFamily="34" charset="0"/>
              <a:buChar char="•"/>
            </a:pPr>
            <a:r>
              <a:rPr lang="en-US" sz="1800" dirty="0">
                <a:latin typeface="+mn-lt"/>
                <a:cs typeface="Arial" panose="020B0604020202020204" pitchFamily="34" charset="0"/>
              </a:rPr>
              <a:t>You must comply with university policy.  </a:t>
            </a:r>
          </a:p>
        </p:txBody>
      </p:sp>
    </p:spTree>
    <p:extLst>
      <p:ext uri="{BB962C8B-B14F-4D97-AF65-F5344CB8AC3E}">
        <p14:creationId xmlns:p14="http://schemas.microsoft.com/office/powerpoint/2010/main" val="415216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atin typeface="+mn-lt"/>
              </a:rPr>
              <a:t>Collecting Dues Takes Two</a:t>
            </a:r>
          </a:p>
        </p:txBody>
      </p:sp>
      <p:sp>
        <p:nvSpPr>
          <p:cNvPr id="3" name="Content Placeholder 2"/>
          <p:cNvSpPr>
            <a:spLocks noGrp="1"/>
          </p:cNvSpPr>
          <p:nvPr>
            <p:ph idx="1"/>
          </p:nvPr>
        </p:nvSpPr>
        <p:spPr>
          <a:xfrm>
            <a:off x="446995" y="940056"/>
            <a:ext cx="8229600" cy="3558053"/>
          </a:xfrm>
        </p:spPr>
        <p:txBody>
          <a:bodyPr>
            <a:noAutofit/>
          </a:bodyPr>
          <a:lstStyle/>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Collect dues via Venmo deposit or only at a designated SFO meeting or event  </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Dues should be collected by two SFO members.  </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You essentially have one person collecting the dues and the other person witnessing the collection. </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SFOs should maintain a membership list.  </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When dues are collected, receipt of the dues should be noted on the membership list. Having two people responsible for this ensures the correct member is noted as having paid their dues.</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During the meeting or event, dues should be kept in a designated box or envelope and safeguarded.</a:t>
            </a:r>
          </a:p>
        </p:txBody>
      </p:sp>
    </p:spTree>
    <p:extLst>
      <p:ext uri="{BB962C8B-B14F-4D97-AF65-F5344CB8AC3E}">
        <p14:creationId xmlns:p14="http://schemas.microsoft.com/office/powerpoint/2010/main" val="616441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latin typeface="+mj-lt"/>
              </a:rPr>
              <a:t>Collecting Checks </a:t>
            </a:r>
            <a:endParaRPr lang="en-US" sz="4000" dirty="0">
              <a:latin typeface="+mj-lt"/>
            </a:endParaRPr>
          </a:p>
        </p:txBody>
      </p:sp>
      <p:sp>
        <p:nvSpPr>
          <p:cNvPr id="3" name="Content Placeholder 2"/>
          <p:cNvSpPr>
            <a:spLocks noGrp="1"/>
          </p:cNvSpPr>
          <p:nvPr>
            <p:ph idx="1"/>
          </p:nvPr>
        </p:nvSpPr>
        <p:spPr>
          <a:xfrm>
            <a:off x="457200" y="886203"/>
            <a:ext cx="8229600" cy="3722742"/>
          </a:xfrm>
        </p:spPr>
        <p:txBody>
          <a:bodyPr>
            <a:noAutofit/>
          </a:bodyPr>
          <a:lstStyle/>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Checks must be made payable to UW-La Crosse or UWL.</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Checks must be made for the exact amount.</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The numerical dollar amount must be the same as the written amount. </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The date of the check should be accurate. Checks with a future date will not be accepted.</a:t>
            </a:r>
          </a:p>
          <a:p>
            <a:pPr marL="182880" indent="-182880">
              <a:buFont typeface="Arial" panose="020B0604020202020204" pitchFamily="34" charset="0"/>
              <a:buChar char="•"/>
            </a:pPr>
            <a:r>
              <a:rPr lang="en-US" sz="1800" dirty="0">
                <a:latin typeface="+mn-lt"/>
                <a:cs typeface="Arial" panose="020B0604020202020204" pitchFamily="34" charset="0"/>
              </a:rPr>
              <a:t>Checks should be signed by the account holder only.</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The check must have a bank name listed and a routing number, account number, and check number encoded on the bottom edge of the check.</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Checks not accepted:  foreign checks, third party checks, and traveler’s checks.  </a:t>
            </a:r>
          </a:p>
          <a:p>
            <a:pPr marL="182880" indent="-182880">
              <a:lnSpc>
                <a:spcPct val="100000"/>
              </a:lnSpc>
              <a:buFont typeface="Arial" panose="020B0604020202020204" pitchFamily="34" charset="0"/>
              <a:buChar char="•"/>
            </a:pPr>
            <a:r>
              <a:rPr lang="en-US" sz="1800" dirty="0">
                <a:latin typeface="+mn-lt"/>
                <a:cs typeface="Arial" panose="020B0604020202020204" pitchFamily="34" charset="0"/>
              </a:rPr>
              <a:t>Noting the SFO name on the memo line of the check is helpful.</a:t>
            </a:r>
          </a:p>
        </p:txBody>
      </p:sp>
    </p:spTree>
    <p:extLst>
      <p:ext uri="{BB962C8B-B14F-4D97-AF65-F5344CB8AC3E}">
        <p14:creationId xmlns:p14="http://schemas.microsoft.com/office/powerpoint/2010/main" val="1129930282"/>
      </p:ext>
    </p:extLst>
  </p:cSld>
  <p:clrMapOvr>
    <a:masterClrMapping/>
  </p:clrMapOvr>
</p:sld>
</file>

<file path=ppt/theme/theme1.xml><?xml version="1.0" encoding="utf-8"?>
<a:theme xmlns:a="http://schemas.openxmlformats.org/drawingml/2006/main" name="UWL">
  <a:themeElements>
    <a:clrScheme name="UWLAX">
      <a:dk1>
        <a:sysClr val="windowText" lastClr="000000"/>
      </a:dk1>
      <a:lt1>
        <a:sysClr val="window" lastClr="FFFFFF"/>
      </a:lt1>
      <a:dk2>
        <a:srgbClr val="323232"/>
      </a:dk2>
      <a:lt2>
        <a:srgbClr val="CACBCD"/>
      </a:lt2>
      <a:accent1>
        <a:srgbClr val="800029"/>
      </a:accent1>
      <a:accent2>
        <a:srgbClr val="A7A9AC"/>
      </a:accent2>
      <a:accent3>
        <a:srgbClr val="7FA9AE"/>
      </a:accent3>
      <a:accent4>
        <a:srgbClr val="DCBFA6"/>
      </a:accent4>
      <a:accent5>
        <a:srgbClr val="A2ACAB"/>
      </a:accent5>
      <a:accent6>
        <a:srgbClr val="B77132"/>
      </a:accent6>
      <a:hlink>
        <a:srgbClr val="800029"/>
      </a:hlink>
      <a:folHlink>
        <a:srgbClr val="51C3C5"/>
      </a:folHlink>
    </a:clrScheme>
    <a:fontScheme name="Custom 2">
      <a:majorFont>
        <a:latin typeface="Segoe UI Semibold"/>
        <a:ea typeface=""/>
        <a:cs typeface=""/>
      </a:majorFont>
      <a:minorFont>
        <a:latin typeface="Segoe UI"/>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UWL" id="{1891C05D-01B2-4C0A-B483-661486AB9B68}" vid="{B99C0E2F-1421-4AE7-8ECF-97631448EB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EF8D0D7F2392046B05A3EA9A611D71D" ma:contentTypeVersion="29" ma:contentTypeDescription="Create a new document." ma:contentTypeScope="" ma:versionID="7417bdc4fd7c6d974bbe845ae271df6d">
  <xsd:schema xmlns:xsd="http://www.w3.org/2001/XMLSchema" xmlns:xs="http://www.w3.org/2001/XMLSchema" xmlns:p="http://schemas.microsoft.com/office/2006/metadata/properties" xmlns:ns2="62336752-4f3d-42d4-a052-a9b1ba2d9558" xmlns:ns3="dcea587c-3331-40ef-908a-1ce177f99ddd" targetNamespace="http://schemas.microsoft.com/office/2006/metadata/properties" ma:root="true" ma:fieldsID="209a1140bb5487bd1199177335544ac4" ns2:_="" ns3:_="">
    <xsd:import namespace="62336752-4f3d-42d4-a052-a9b1ba2d9558"/>
    <xsd:import namespace="dcea587c-3331-40ef-908a-1ce177f99dd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_Flow_SignoffStatu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Supplier" minOccurs="0"/>
                <xsd:element ref="ns3:ContractStart" minOccurs="0"/>
                <xsd:element ref="ns3:ContractEnd" minOccurs="0"/>
                <xsd:element ref="ns3:TotalValue" minOccurs="0"/>
                <xsd:element ref="ns3:Contracttoberenew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336752-4f3d-42d4-a052-a9b1ba2d955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4" nillable="true" ma:displayName="Taxonomy Catch All Column" ma:hidden="true" ma:list="{ebdbe8d8-69eb-4126-ad69-13a6d6a1c930}" ma:internalName="TaxCatchAll" ma:showField="CatchAllData" ma:web="62336752-4f3d-42d4-a052-a9b1ba2d95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cea587c-3331-40ef-908a-1ce177f99dd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_Flow_SignoffStatus" ma:index="20" nillable="true" ma:displayName="Sent" ma:description="Has spreadsheet been sent to the WISER Manager" ma:format="Dropdown" ma:internalName="Sign_x002d_off_x0020_status">
      <xsd:simpleType>
        <xsd:restriction base="dms:Text">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74f3122-44b1-41ea-91ad-831baa7c83a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Supplier" ma:index="27" nillable="true" ma:displayName="Signed" ma:description="Supplier's name" ma:format="Dropdown" ma:internalName="Supplier">
      <xsd:simpleType>
        <xsd:restriction base="dms:Text">
          <xsd:maxLength value="255"/>
        </xsd:restriction>
      </xsd:simpleType>
    </xsd:element>
    <xsd:element name="ContractStart" ma:index="28" nillable="true" ma:displayName="Food Form" ma:description="Contract start date" ma:format="Dropdown" ma:internalName="ContractStart">
      <xsd:simpleType>
        <xsd:restriction base="dms:Text">
          <xsd:maxLength value="255"/>
        </xsd:restriction>
      </xsd:simpleType>
    </xsd:element>
    <xsd:element name="ContractEnd" ma:index="29" nillable="true" ma:displayName="Contract End" ma:description="Contract end date after all renewals" ma:format="Dropdown" ma:internalName="ContractEnd">
      <xsd:simpleType>
        <xsd:restriction base="dms:Text">
          <xsd:maxLength value="255"/>
        </xsd:restriction>
      </xsd:simpleType>
    </xsd:element>
    <xsd:element name="TotalValue" ma:index="30" nillable="true" ma:displayName="Total Value" ma:description="Total value of contract including all renewals" ma:format="$123,456.00 (United States)" ma:LCID="1033" ma:internalName="TotalValue">
      <xsd:simpleType>
        <xsd:restriction base="dms:Currency"/>
      </xsd:simpleType>
    </xsd:element>
    <xsd:element name="Contracttoberenewed" ma:index="31" nillable="true" ma:displayName="Contract to be renewed" ma:description="Provides confirmation that an expiring contract be renewed if ending June 30th." ma:format="Dropdown" ma:internalName="Contracttoberenewed">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Flow_SignoffStatus xmlns="dcea587c-3331-40ef-908a-1ce177f99ddd" xsi:nil="true"/>
    <lcf76f155ced4ddcb4097134ff3c332f xmlns="dcea587c-3331-40ef-908a-1ce177f99ddd">
      <Terms xmlns="http://schemas.microsoft.com/office/infopath/2007/PartnerControls"/>
    </lcf76f155ced4ddcb4097134ff3c332f>
    <TaxCatchAll xmlns="62336752-4f3d-42d4-a052-a9b1ba2d9558" xsi:nil="true"/>
    <Supplier xmlns="dcea587c-3331-40ef-908a-1ce177f99ddd" xsi:nil="true"/>
    <ContractEnd xmlns="dcea587c-3331-40ef-908a-1ce177f99ddd" xsi:nil="true"/>
    <TotalValue xmlns="dcea587c-3331-40ef-908a-1ce177f99ddd" xsi:nil="true"/>
    <Contracttoberenewed xmlns="dcea587c-3331-40ef-908a-1ce177f99ddd" xsi:nil="true"/>
    <ContractStart xmlns="dcea587c-3331-40ef-908a-1ce177f99ddd" xsi:nil="true"/>
  </documentManagement>
</p:properties>
</file>

<file path=customXml/itemProps1.xml><?xml version="1.0" encoding="utf-8"?>
<ds:datastoreItem xmlns:ds="http://schemas.openxmlformats.org/officeDocument/2006/customXml" ds:itemID="{BD2BCA28-0B9F-4275-9D78-2C1520147969}">
  <ds:schemaRefs>
    <ds:schemaRef ds:uri="http://schemas.microsoft.com/sharepoint/v3/contenttype/forms"/>
  </ds:schemaRefs>
</ds:datastoreItem>
</file>

<file path=customXml/itemProps2.xml><?xml version="1.0" encoding="utf-8"?>
<ds:datastoreItem xmlns:ds="http://schemas.openxmlformats.org/officeDocument/2006/customXml" ds:itemID="{7513E1B2-7A86-4ED3-B4F1-FB6144C3AE80}"/>
</file>

<file path=customXml/itemProps3.xml><?xml version="1.0" encoding="utf-8"?>
<ds:datastoreItem xmlns:ds="http://schemas.openxmlformats.org/officeDocument/2006/customXml" ds:itemID="{925D3FA6-C6BC-4FCC-8F79-EB2C0656E46C}">
  <ds:schemaRefs>
    <ds:schemaRef ds:uri="http://schemas.microsoft.com/office/2006/metadata/properties"/>
    <ds:schemaRef ds:uri="http://schemas.microsoft.com/office/infopath/2007/PartnerControls"/>
    <ds:schemaRef ds:uri="dcea587c-3331-40ef-908a-1ce177f99ddd"/>
    <ds:schemaRef ds:uri="62336752-4f3d-42d4-a052-a9b1ba2d9558"/>
  </ds:schemaRefs>
</ds:datastoreItem>
</file>

<file path=docProps/app.xml><?xml version="1.0" encoding="utf-8"?>
<Properties xmlns="http://schemas.openxmlformats.org/officeDocument/2006/extended-properties" xmlns:vt="http://schemas.openxmlformats.org/officeDocument/2006/docPropsVTypes">
  <Template>UW-L powerpoint16x9 (1)</Template>
  <TotalTime>5118</TotalTime>
  <Words>3256</Words>
  <Application>Microsoft Office PowerPoint</Application>
  <PresentationFormat>On-screen Show (16:9)</PresentationFormat>
  <Paragraphs>231</Paragraphs>
  <Slides>18</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Segoe UI</vt:lpstr>
      <vt:lpstr>UWL</vt:lpstr>
      <vt:lpstr>Cash Handling Training</vt:lpstr>
      <vt:lpstr>Welcome to the Cash Handling Training  for Student Faculty Organizations brought to you by the University’s Business Services Team!  This training will cover everything you need to know  about cash handling.  The University often refers to Student Faculty Organization as SFOs, therefore, we will be using this acronym throughout this training.</vt:lpstr>
      <vt:lpstr>Business Services</vt:lpstr>
      <vt:lpstr>Overview</vt:lpstr>
      <vt:lpstr>SFO Banking Policy </vt:lpstr>
      <vt:lpstr>To Open or Update a SFO Bank Account</vt:lpstr>
      <vt:lpstr>What is Cash?</vt:lpstr>
      <vt:lpstr>Collecting Dues Takes Two</vt:lpstr>
      <vt:lpstr>Collecting Checks </vt:lpstr>
      <vt:lpstr>Collecting Cash for a Fundraiser</vt:lpstr>
      <vt:lpstr>Proper Safeguarding </vt:lpstr>
      <vt:lpstr>Completing the SFO Deposit Form</vt:lpstr>
      <vt:lpstr>Making a Deposit</vt:lpstr>
      <vt:lpstr>Confirming the Deposit and SFO Account Balance</vt:lpstr>
      <vt:lpstr>Completing the SFO Check Request Form</vt:lpstr>
      <vt:lpstr>Submitting SFO Check Request Form</vt:lpstr>
      <vt:lpstr>Picking up SFO Checks</vt:lpstr>
      <vt:lpstr>Conclusion</vt:lpstr>
    </vt:vector>
  </TitlesOfParts>
  <Company>University of Wisconsin-La Crosse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itsdeploy</dc:creator>
  <cp:lastModifiedBy>Benedict Draghi</cp:lastModifiedBy>
  <cp:revision>239</cp:revision>
  <cp:lastPrinted>2016-09-26T19:24:43Z</cp:lastPrinted>
  <dcterms:created xsi:type="dcterms:W3CDTF">2013-09-25T16:54:08Z</dcterms:created>
  <dcterms:modified xsi:type="dcterms:W3CDTF">2026-03-30T14:42:58Z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0x010100FEF8D0D7F2392046B05A3EA9A611D71D</vt:lpwstr>
  </property>
  <property fmtid="{D5CDD505-2E9C-101B-9397-08002B2CF9AE}" pid="3" name="MediaServiceImageTags">
    <vt:lpwstr/>
  </property>
</Properties>
</file>