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8"/>
  </p:notesMasterIdLst>
  <p:sldIdLst>
    <p:sldId id="256" r:id="rId2"/>
    <p:sldId id="257" r:id="rId3"/>
    <p:sldId id="258" r:id="rId4"/>
    <p:sldId id="268" r:id="rId5"/>
    <p:sldId id="267" r:id="rId6"/>
    <p:sldId id="269" r:id="rId7"/>
    <p:sldId id="272" r:id="rId8"/>
    <p:sldId id="270" r:id="rId9"/>
    <p:sldId id="271" r:id="rId10"/>
    <p:sldId id="273" r:id="rId11"/>
    <p:sldId id="274" r:id="rId12"/>
    <p:sldId id="275" r:id="rId13"/>
    <p:sldId id="277" r:id="rId14"/>
    <p:sldId id="276" r:id="rId15"/>
    <p:sldId id="278" r:id="rId16"/>
    <p:sldId id="279" r:id="rId17"/>
  </p:sldIdLst>
  <p:sldSz cx="20116800" cy="10287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00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95"/>
    <p:restoredTop sz="94713"/>
  </p:normalViewPr>
  <p:slideViewPr>
    <p:cSldViewPr snapToGrid="0" snapToObjects="1">
      <p:cViewPr varScale="1">
        <p:scale>
          <a:sx n="60" d="100"/>
          <a:sy n="60" d="100"/>
        </p:scale>
        <p:origin x="398" y="-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4CF47-293A-9146-AD73-E74EE1BF593C}" type="datetimeFigureOut">
              <a:rPr lang="en-US" smtClean="0"/>
              <a:t>5/26/2022</a:t>
            </a:fld>
            <a:endParaRPr lang="en-US"/>
          </a:p>
        </p:txBody>
      </p:sp>
      <p:sp>
        <p:nvSpPr>
          <p:cNvPr id="4" name="Slide Image Placeholder 3"/>
          <p:cNvSpPr>
            <a:spLocks noGrp="1" noRot="1" noChangeAspect="1"/>
          </p:cNvSpPr>
          <p:nvPr>
            <p:ph type="sldImg" idx="2"/>
          </p:nvPr>
        </p:nvSpPr>
        <p:spPr>
          <a:xfrm>
            <a:off x="412750" y="1143000"/>
            <a:ext cx="60325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42781E-DF9A-1C4C-B6EE-1003020C65DC}" type="slidenum">
              <a:rPr lang="en-US" smtClean="0"/>
              <a:t>‹#›</a:t>
            </a:fld>
            <a:endParaRPr lang="en-US"/>
          </a:p>
        </p:txBody>
      </p:sp>
    </p:spTree>
    <p:extLst>
      <p:ext uri="{BB962C8B-B14F-4D97-AF65-F5344CB8AC3E}">
        <p14:creationId xmlns:p14="http://schemas.microsoft.com/office/powerpoint/2010/main" val="3333548628"/>
      </p:ext>
    </p:extLst>
  </p:cSld>
  <p:clrMap bg1="lt1" tx1="dk1" bg2="lt2" tx2="dk2" accent1="accent1" accent2="accent2" accent3="accent3" accent4="accent4" accent5="accent5" accent6="accent6" hlink="hlink" folHlink="folHlink"/>
  <p:notesStyle>
    <a:lvl1pPr marL="0" algn="l" defTabSz="1459382" rtl="0" eaLnBrk="1" latinLnBrk="0" hangingPunct="1">
      <a:defRPr sz="1915" kern="1200">
        <a:solidFill>
          <a:schemeClr val="tx1"/>
        </a:solidFill>
        <a:latin typeface="+mn-lt"/>
        <a:ea typeface="+mn-ea"/>
        <a:cs typeface="+mn-cs"/>
      </a:defRPr>
    </a:lvl1pPr>
    <a:lvl2pPr marL="729691" algn="l" defTabSz="1459382" rtl="0" eaLnBrk="1" latinLnBrk="0" hangingPunct="1">
      <a:defRPr sz="1915" kern="1200">
        <a:solidFill>
          <a:schemeClr val="tx1"/>
        </a:solidFill>
        <a:latin typeface="+mn-lt"/>
        <a:ea typeface="+mn-ea"/>
        <a:cs typeface="+mn-cs"/>
      </a:defRPr>
    </a:lvl2pPr>
    <a:lvl3pPr marL="1459382" algn="l" defTabSz="1459382" rtl="0" eaLnBrk="1" latinLnBrk="0" hangingPunct="1">
      <a:defRPr sz="1915" kern="1200">
        <a:solidFill>
          <a:schemeClr val="tx1"/>
        </a:solidFill>
        <a:latin typeface="+mn-lt"/>
        <a:ea typeface="+mn-ea"/>
        <a:cs typeface="+mn-cs"/>
      </a:defRPr>
    </a:lvl3pPr>
    <a:lvl4pPr marL="2189074" algn="l" defTabSz="1459382" rtl="0" eaLnBrk="1" latinLnBrk="0" hangingPunct="1">
      <a:defRPr sz="1915" kern="1200">
        <a:solidFill>
          <a:schemeClr val="tx1"/>
        </a:solidFill>
        <a:latin typeface="+mn-lt"/>
        <a:ea typeface="+mn-ea"/>
        <a:cs typeface="+mn-cs"/>
      </a:defRPr>
    </a:lvl4pPr>
    <a:lvl5pPr marL="2918765" algn="l" defTabSz="1459382" rtl="0" eaLnBrk="1" latinLnBrk="0" hangingPunct="1">
      <a:defRPr sz="1915" kern="1200">
        <a:solidFill>
          <a:schemeClr val="tx1"/>
        </a:solidFill>
        <a:latin typeface="+mn-lt"/>
        <a:ea typeface="+mn-ea"/>
        <a:cs typeface="+mn-cs"/>
      </a:defRPr>
    </a:lvl5pPr>
    <a:lvl6pPr marL="3648456" algn="l" defTabSz="1459382" rtl="0" eaLnBrk="1" latinLnBrk="0" hangingPunct="1">
      <a:defRPr sz="1915" kern="1200">
        <a:solidFill>
          <a:schemeClr val="tx1"/>
        </a:solidFill>
        <a:latin typeface="+mn-lt"/>
        <a:ea typeface="+mn-ea"/>
        <a:cs typeface="+mn-cs"/>
      </a:defRPr>
    </a:lvl6pPr>
    <a:lvl7pPr marL="4378147" algn="l" defTabSz="1459382" rtl="0" eaLnBrk="1" latinLnBrk="0" hangingPunct="1">
      <a:defRPr sz="1915" kern="1200">
        <a:solidFill>
          <a:schemeClr val="tx1"/>
        </a:solidFill>
        <a:latin typeface="+mn-lt"/>
        <a:ea typeface="+mn-ea"/>
        <a:cs typeface="+mn-cs"/>
      </a:defRPr>
    </a:lvl7pPr>
    <a:lvl8pPr marL="5107838" algn="l" defTabSz="1459382" rtl="0" eaLnBrk="1" latinLnBrk="0" hangingPunct="1">
      <a:defRPr sz="1915" kern="1200">
        <a:solidFill>
          <a:schemeClr val="tx1"/>
        </a:solidFill>
        <a:latin typeface="+mn-lt"/>
        <a:ea typeface="+mn-ea"/>
        <a:cs typeface="+mn-cs"/>
      </a:defRPr>
    </a:lvl8pPr>
    <a:lvl9pPr marL="5837530" algn="l" defTabSz="1459382" rtl="0" eaLnBrk="1" latinLnBrk="0" hangingPunct="1">
      <a:defRPr sz="191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2750" y="1143000"/>
            <a:ext cx="60325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42781E-DF9A-1C4C-B6EE-1003020C65DC}" type="slidenum">
              <a:rPr lang="en-US" smtClean="0"/>
              <a:t>1</a:t>
            </a:fld>
            <a:endParaRPr lang="en-US"/>
          </a:p>
        </p:txBody>
      </p:sp>
    </p:spTree>
    <p:extLst>
      <p:ext uri="{BB962C8B-B14F-4D97-AF65-F5344CB8AC3E}">
        <p14:creationId xmlns:p14="http://schemas.microsoft.com/office/powerpoint/2010/main" val="27633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2750" y="1143000"/>
            <a:ext cx="60325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42781E-DF9A-1C4C-B6EE-1003020C65DC}" type="slidenum">
              <a:rPr lang="en-US" smtClean="0"/>
              <a:t>16</a:t>
            </a:fld>
            <a:endParaRPr lang="en-US"/>
          </a:p>
        </p:txBody>
      </p:sp>
    </p:spTree>
    <p:extLst>
      <p:ext uri="{BB962C8B-B14F-4D97-AF65-F5344CB8AC3E}">
        <p14:creationId xmlns:p14="http://schemas.microsoft.com/office/powerpoint/2010/main" val="743810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1683545"/>
            <a:ext cx="15087600" cy="3581400"/>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514600" y="5403057"/>
            <a:ext cx="15087600" cy="2483643"/>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CCB065-9D01-5049-BFE7-E032F2933EC6}" type="datetime1">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77813089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1D49C8-03A7-1441-8CAA-2C88CCB51045}" type="datetime1">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239143731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396085" y="547688"/>
            <a:ext cx="4337685" cy="871775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83030" y="547688"/>
            <a:ext cx="12761595" cy="87177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52887C-93F7-494E-8778-CDC6361FCB0D}" type="datetime1">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282478365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39950C-2852-3449-8EC1-F6ABAD9C1513}" type="datetime1">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15392261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2553" y="2564608"/>
            <a:ext cx="17350740" cy="427910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372553" y="6884195"/>
            <a:ext cx="17350740" cy="2250281"/>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6C4091-751B-D64A-B207-969634591120}" type="datetime1">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123651655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383030" y="2738438"/>
            <a:ext cx="8549640"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184130" y="2738438"/>
            <a:ext cx="8549640"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20FB84-FB09-F747-AE2F-68BE81502327}" type="datetime1">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352231455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85650" y="547688"/>
            <a:ext cx="17350740" cy="198834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85651" y="2521745"/>
            <a:ext cx="8510349"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4" name="Content Placeholder 3"/>
          <p:cNvSpPr>
            <a:spLocks noGrp="1"/>
          </p:cNvSpPr>
          <p:nvPr>
            <p:ph sz="half" idx="2"/>
          </p:nvPr>
        </p:nvSpPr>
        <p:spPr>
          <a:xfrm>
            <a:off x="1385651" y="3757613"/>
            <a:ext cx="8510349" cy="55268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184130" y="2521745"/>
            <a:ext cx="8552260"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6" name="Content Placeholder 5"/>
          <p:cNvSpPr>
            <a:spLocks noGrp="1"/>
          </p:cNvSpPr>
          <p:nvPr>
            <p:ph sz="quarter" idx="4"/>
          </p:nvPr>
        </p:nvSpPr>
        <p:spPr>
          <a:xfrm>
            <a:off x="10184130" y="3757613"/>
            <a:ext cx="8552260" cy="55268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FB14AF-E721-A047-9A00-58F4931758B5}" type="datetime1">
              <a:rPr lang="en-US" smtClean="0"/>
              <a:t>5/26/2022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51417696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BBA144-8E9D-B74D-B2D8-B96CBFEF5F38}" type="datetime1">
              <a:rPr lang="en-US" smtClean="0"/>
              <a:t>5/26/2022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60433858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F1A24-91A3-B444-A9F3-A8F1F72CCF65}" type="datetime1">
              <a:rPr lang="en-US" smtClean="0"/>
              <a:t>5/26/2022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82907485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5651" y="685800"/>
            <a:ext cx="6488191" cy="2400300"/>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8552260" y="1481138"/>
            <a:ext cx="10184130" cy="7310438"/>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385651" y="3086100"/>
            <a:ext cx="6488191"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64D5115B-DC09-9A43-AEE1-D6C1CCD7258D}" type="datetime1">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67881663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5651" y="685800"/>
            <a:ext cx="6488191" cy="2400300"/>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52260" y="1481138"/>
            <a:ext cx="10184130" cy="7310438"/>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385651" y="3086100"/>
            <a:ext cx="6488191"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28F679BC-7C5A-3444-8675-A630A45F294F}" type="datetime1">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9DDB9-BE56-B547-98B1-0C322E40C870}" type="slidenum">
              <a:rPr lang="en-US" smtClean="0"/>
              <a:t>‹#›</a:t>
            </a:fld>
            <a:endParaRPr lang="en-US"/>
          </a:p>
        </p:txBody>
      </p:sp>
    </p:spTree>
    <p:extLst>
      <p:ext uri="{BB962C8B-B14F-4D97-AF65-F5344CB8AC3E}">
        <p14:creationId xmlns:p14="http://schemas.microsoft.com/office/powerpoint/2010/main" val="45180826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83030" y="547688"/>
            <a:ext cx="17350740" cy="198834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383030" y="2738438"/>
            <a:ext cx="17350740" cy="65270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83030" y="9534526"/>
            <a:ext cx="4526280" cy="547688"/>
          </a:xfrm>
          <a:prstGeom prst="rect">
            <a:avLst/>
          </a:prstGeom>
        </p:spPr>
        <p:txBody>
          <a:bodyPr vert="horz" lIns="91440" tIns="45720" rIns="91440" bIns="45720" rtlCol="0" anchor="ctr"/>
          <a:lstStyle>
            <a:lvl1pPr algn="l">
              <a:defRPr sz="1800">
                <a:solidFill>
                  <a:schemeClr val="tx1">
                    <a:tint val="75000"/>
                  </a:schemeClr>
                </a:solidFill>
              </a:defRPr>
            </a:lvl1pPr>
          </a:lstStyle>
          <a:p>
            <a:fld id="{7D99F25B-6980-4A40-BA1C-20FCF17B5AD4}" type="datetime1">
              <a:rPr lang="en-US" smtClean="0"/>
              <a:t>5/26/2022</a:t>
            </a:fld>
            <a:endParaRPr lang="en-US"/>
          </a:p>
        </p:txBody>
      </p:sp>
      <p:sp>
        <p:nvSpPr>
          <p:cNvPr id="5" name="Footer Placeholder 4"/>
          <p:cNvSpPr>
            <a:spLocks noGrp="1"/>
          </p:cNvSpPr>
          <p:nvPr>
            <p:ph type="ftr" sz="quarter" idx="3"/>
          </p:nvPr>
        </p:nvSpPr>
        <p:spPr>
          <a:xfrm>
            <a:off x="6663690" y="9534526"/>
            <a:ext cx="6789420" cy="547688"/>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4207490" y="9534526"/>
            <a:ext cx="4526280" cy="547688"/>
          </a:xfrm>
          <a:prstGeom prst="rect">
            <a:avLst/>
          </a:prstGeom>
        </p:spPr>
        <p:txBody>
          <a:bodyPr vert="horz" lIns="91440" tIns="45720" rIns="91440" bIns="45720" rtlCol="0" anchor="ctr"/>
          <a:lstStyle>
            <a:lvl1pPr algn="r">
              <a:defRPr sz="1800">
                <a:solidFill>
                  <a:schemeClr val="tx1">
                    <a:tint val="75000"/>
                  </a:schemeClr>
                </a:solidFill>
              </a:defRPr>
            </a:lvl1pPr>
          </a:lstStyle>
          <a:p>
            <a:fld id="{7749DDB9-BE56-B547-98B1-0C322E40C870}" type="slidenum">
              <a:rPr lang="en-US" smtClean="0"/>
              <a:t>‹#›</a:t>
            </a:fld>
            <a:endParaRPr lang="en-US"/>
          </a:p>
        </p:txBody>
      </p:sp>
    </p:spTree>
    <p:extLst>
      <p:ext uri="{BB962C8B-B14F-4D97-AF65-F5344CB8AC3E}">
        <p14:creationId xmlns:p14="http://schemas.microsoft.com/office/powerpoint/2010/main" val="20269263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hf sldNum="0" hdr="0" ftr="0" dt="0"/>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uwlax.edu/its/technology-purchases/" TargetMode="External"/><Relationship Id="rId2" Type="http://schemas.openxmlformats.org/officeDocument/2006/relationships/hyperlink" Target="mailto:cgoddeau@uwlax.edu" TargetMode="Externa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https://www.uwlax.edu/globalassets/offices-services/business-services/forms/2018.04.05-ap-food-approval-form.pdf" TargetMode="External"/><Relationship Id="rId4" Type="http://schemas.openxmlformats.org/officeDocument/2006/relationships/hyperlink" Target="https://www.uwlax.edu/globalassets/offices-services/business-services/forms/clothing-purchase-approval-form.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uwlax.edu/globalassets/offices-services/business-services/forms/2021.08.25-membership-policy.pdf" TargetMode="External"/><Relationship Id="rId2" Type="http://schemas.openxmlformats.org/officeDocument/2006/relationships/hyperlink" Target="mailto:planning-construction@uwlax.edu" TargetMode="Externa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mailto:jelmer@uwlax.edu" TargetMode="External"/><Relationship Id="rId4" Type="http://schemas.openxmlformats.org/officeDocument/2006/relationships/hyperlink" Target="mailto:cmartinco@uwlax.edu"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uwlax.edu/business-services/pcard/"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uwlax.edu/globalassets/offices-services/business-services/forms/2018.04.05-ap-food-approval-form.pdf"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s://www.uwlax.edu/globalassets/offices-services/business-services/forms/prizes-awards-or-gifts-approval-form-updated-12.21.2021.pdf" TargetMode="External"/><Relationship Id="rId4" Type="http://schemas.openxmlformats.org/officeDocument/2006/relationships/hyperlink" Target="https://www.uwlax.edu/globalassets/offices-services/business-services/forms/clothing-purchase-approval-form.pdf"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uwlax.edu/business-services/our-services/purchasing/#tm-purchasing-card--pcard-" TargetMode="External"/><Relationship Id="rId7" Type="http://schemas.openxmlformats.org/officeDocument/2006/relationships/hyperlink" Target="mailto:pcards@uwlax.ed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sgholson@uwlax.edu" TargetMode="External"/><Relationship Id="rId5" Type="http://schemas.openxmlformats.org/officeDocument/2006/relationships/hyperlink" Target="mailto:lbecker@uwlax.edu" TargetMode="External"/><Relationship Id="rId4" Type="http://schemas.openxmlformats.org/officeDocument/2006/relationships/hyperlink" Target="https://www.wisconsin.edu/financial-administration/download/special_topics/purchasing_cards/Pcardmanual-12.06.21.pdf" TargetMode="External"/><Relationship Id="rId9"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doa.wi.gov/Documents/DEO/CertList.pdf"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pcards@uwlax.edu"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mailto:sgholson@uwlax.edu"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mailto:purchasing@uwlax.edu"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uwlax.edu/business-services/our-services/expense-reimbursement/#tab-non-reimbursablepayable-expenses"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30019"/>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0D670B-F3CC-F249-9C90-22AE0FF581D3}"/>
              </a:ext>
            </a:extLst>
          </p:cNvPr>
          <p:cNvSpPr txBox="1"/>
          <p:nvPr/>
        </p:nvSpPr>
        <p:spPr>
          <a:xfrm>
            <a:off x="1047135" y="4091107"/>
            <a:ext cx="12609871" cy="3046988"/>
          </a:xfrm>
          <a:prstGeom prst="rect">
            <a:avLst/>
          </a:prstGeom>
          <a:noFill/>
        </p:spPr>
        <p:txBody>
          <a:bodyPr wrap="square" rtlCol="0">
            <a:spAutoFit/>
          </a:bodyPr>
          <a:lstStyle/>
          <a:p>
            <a:pPr algn="ctr"/>
            <a:r>
              <a:rPr lang="en-US" sz="9600" b="1" dirty="0">
                <a:solidFill>
                  <a:schemeClr val="bg1">
                    <a:lumMod val="75000"/>
                  </a:schemeClr>
                </a:solidFill>
                <a:latin typeface="Arial" panose="020B0604020202020204" pitchFamily="34" charset="0"/>
                <a:cs typeface="Arial" panose="020B0604020202020204" pitchFamily="34" charset="0"/>
              </a:rPr>
              <a:t>PURCHASING CARD </a:t>
            </a:r>
          </a:p>
          <a:p>
            <a:pPr algn="ctr"/>
            <a:r>
              <a:rPr lang="en-US" sz="9600" b="1" dirty="0">
                <a:solidFill>
                  <a:schemeClr val="bg1">
                    <a:lumMod val="75000"/>
                  </a:schemeClr>
                </a:solidFill>
                <a:latin typeface="Arial" panose="020B0604020202020204" pitchFamily="34" charset="0"/>
                <a:cs typeface="Arial" panose="020B0604020202020204" pitchFamily="34" charset="0"/>
              </a:rPr>
              <a:t>ORIENTATION</a:t>
            </a:r>
            <a:endParaRPr lang="en-US" dirty="0">
              <a:solidFill>
                <a:schemeClr val="bg1"/>
              </a:solidFill>
              <a:latin typeface="Arial" panose="020B0604020202020204" pitchFamily="34" charset="0"/>
              <a:cs typeface="Arial" panose="020B0604020202020204" pitchFamily="34" charset="0"/>
            </a:endParaRPr>
          </a:p>
        </p:txBody>
      </p:sp>
      <p:pic>
        <p:nvPicPr>
          <p:cNvPr id="6" name="Picture 5" descr="Logo, company name&#10;&#10;Description automatically generated">
            <a:extLst>
              <a:ext uri="{FF2B5EF4-FFF2-40B4-BE49-F238E27FC236}">
                <a16:creationId xmlns:a16="http://schemas.microsoft.com/office/drawing/2014/main" id="{E17F4B49-97F9-7748-B821-2C301F1BF94C}"/>
              </a:ext>
            </a:extLst>
          </p:cNvPr>
          <p:cNvPicPr>
            <a:picLocks noChangeAspect="1"/>
          </p:cNvPicPr>
          <p:nvPr/>
        </p:nvPicPr>
        <p:blipFill>
          <a:blip r:embed="rId3">
            <a:alphaModFix amt="14000"/>
          </a:blip>
          <a:stretch>
            <a:fillRect/>
          </a:stretch>
        </p:blipFill>
        <p:spPr>
          <a:xfrm>
            <a:off x="13314113" y="4930773"/>
            <a:ext cx="7309646" cy="7309646"/>
          </a:xfrm>
          <a:prstGeom prst="rect">
            <a:avLst/>
          </a:prstGeom>
        </p:spPr>
      </p:pic>
      <p:pic>
        <p:nvPicPr>
          <p:cNvPr id="7" name="Content Placeholder 5" descr="A picture containing text, clipart&#10;&#10;Description automatically generated">
            <a:extLst>
              <a:ext uri="{FF2B5EF4-FFF2-40B4-BE49-F238E27FC236}">
                <a16:creationId xmlns:a16="http://schemas.microsoft.com/office/drawing/2014/main" id="{615B7C77-FF1F-4E8E-8E2D-3ED1FF0656EF}"/>
              </a:ext>
            </a:extLst>
          </p:cNvPr>
          <p:cNvPicPr>
            <a:picLocks noChangeAspect="1"/>
          </p:cNvPicPr>
          <p:nvPr/>
        </p:nvPicPr>
        <p:blipFill>
          <a:blip r:embed="rId4"/>
          <a:stretch>
            <a:fillRect/>
          </a:stretch>
        </p:blipFill>
        <p:spPr>
          <a:xfrm>
            <a:off x="3635592" y="563580"/>
            <a:ext cx="12406973" cy="1970900"/>
          </a:xfrm>
          <a:prstGeom prst="rect">
            <a:avLst/>
          </a:prstGeom>
        </p:spPr>
      </p:pic>
    </p:spTree>
    <p:extLst>
      <p:ext uri="{BB962C8B-B14F-4D97-AF65-F5344CB8AC3E}">
        <p14:creationId xmlns:p14="http://schemas.microsoft.com/office/powerpoint/2010/main" val="246433837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30019"/>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B41493A-0F45-6E4E-8E1B-44A8120D6C91}"/>
              </a:ext>
            </a:extLst>
          </p:cNvPr>
          <p:cNvSpPr txBox="1"/>
          <p:nvPr/>
        </p:nvSpPr>
        <p:spPr>
          <a:xfrm>
            <a:off x="2029950" y="1592439"/>
            <a:ext cx="16056900" cy="1200329"/>
          </a:xfrm>
          <a:prstGeom prst="rect">
            <a:avLst/>
          </a:prstGeom>
          <a:noFill/>
        </p:spPr>
        <p:txBody>
          <a:bodyPr wrap="square" rtlCol="0">
            <a:spAutoFit/>
          </a:bodyPr>
          <a:lstStyle/>
          <a:p>
            <a:pPr algn="ctr"/>
            <a:r>
              <a:rPr lang="en-US" sz="7200" b="1" dirty="0">
                <a:solidFill>
                  <a:schemeClr val="bg1">
                    <a:lumMod val="75000"/>
                  </a:schemeClr>
                </a:solidFill>
                <a:latin typeface="Arial" panose="020B0604020202020204" pitchFamily="34" charset="0"/>
                <a:cs typeface="Arial" panose="020B0604020202020204" pitchFamily="34" charset="0"/>
              </a:rPr>
              <a:t>SPECIAL PROCESS PURCHASES</a:t>
            </a:r>
            <a:endParaRPr lang="en-US" sz="96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2B91F3A5-0570-7D43-9896-CD7C96E1742B}"/>
              </a:ext>
            </a:extLst>
          </p:cNvPr>
          <p:cNvSpPr txBox="1"/>
          <p:nvPr/>
        </p:nvSpPr>
        <p:spPr>
          <a:xfrm>
            <a:off x="1071749" y="2859226"/>
            <a:ext cx="17698854" cy="7720896"/>
          </a:xfrm>
          <a:prstGeom prst="rect">
            <a:avLst/>
          </a:prstGeom>
          <a:noFill/>
        </p:spPr>
        <p:txBody>
          <a:bodyPr wrap="square" rtlCol="0">
            <a:spAutoFit/>
          </a:bodyPr>
          <a:lstStyle/>
          <a:p>
            <a:r>
              <a:rPr lang="en-US" sz="3200" b="1" u="sng" dirty="0">
                <a:solidFill>
                  <a:schemeClr val="bg1">
                    <a:lumMod val="95000"/>
                  </a:schemeClr>
                </a:solidFill>
                <a:latin typeface="Arial" panose="020B0604020202020204" pitchFamily="34" charset="0"/>
                <a:cs typeface="Arial" panose="020B0604020202020204" pitchFamily="34" charset="0"/>
              </a:rPr>
              <a:t>Books</a:t>
            </a:r>
            <a:r>
              <a:rPr lang="en-US" sz="3200" dirty="0">
                <a:solidFill>
                  <a:schemeClr val="bg1">
                    <a:lumMod val="95000"/>
                  </a:schemeClr>
                </a:solidFill>
                <a:latin typeface="Arial" panose="020B0604020202020204" pitchFamily="34" charset="0"/>
                <a:cs typeface="Arial" panose="020B0604020202020204" pitchFamily="34" charset="0"/>
              </a:rPr>
              <a:t>: UWL has a contract with Follett for books; The campus bookstore should be used for all book purchases and only if Follet is unable to source the book can a PCard be used to purchase it elsewhere. Email Bookstore Manager Carlena Goddeau: </a:t>
            </a:r>
            <a:r>
              <a:rPr lang="en-US" sz="3200" dirty="0">
                <a:solidFill>
                  <a:schemeClr val="bg1">
                    <a:lumMod val="9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cgoddeau@uwlax.edu</a:t>
            </a:r>
            <a:endParaRPr lang="en-US" sz="3200" dirty="0">
              <a:solidFill>
                <a:schemeClr val="bg1">
                  <a:lumMod val="95000"/>
                </a:schemeClr>
              </a:solidFill>
              <a:latin typeface="Arial" panose="020B0604020202020204" pitchFamily="34" charset="0"/>
              <a:cs typeface="Arial" panose="020B0604020202020204" pitchFamily="34" charset="0"/>
            </a:endParaRP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3200" b="1" u="sng" dirty="0">
                <a:solidFill>
                  <a:schemeClr val="bg1">
                    <a:lumMod val="95000"/>
                  </a:schemeClr>
                </a:solidFill>
                <a:latin typeface="Arial" panose="020B0604020202020204" pitchFamily="34" charset="0"/>
                <a:cs typeface="Arial" panose="020B0604020202020204" pitchFamily="34" charset="0"/>
              </a:rPr>
              <a:t>Cell Phones, Cellular Service, Phone Cards</a:t>
            </a:r>
            <a:r>
              <a:rPr lang="en-US" sz="3200" dirty="0">
                <a:solidFill>
                  <a:schemeClr val="bg1">
                    <a:lumMod val="95000"/>
                  </a:schemeClr>
                </a:solidFill>
                <a:latin typeface="Arial" panose="020B0604020202020204" pitchFamily="34" charset="0"/>
                <a:cs typeface="Arial" panose="020B0604020202020204" pitchFamily="34" charset="0"/>
              </a:rPr>
              <a:t>: Contact Information Technology Services via: </a:t>
            </a:r>
            <a:r>
              <a:rPr lang="en-US" sz="3200" dirty="0">
                <a:solidFill>
                  <a:schemeClr val="bg1">
                    <a:lumMod val="95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https://www.uwlax.edu/its/technology-purchases/</a:t>
            </a:r>
            <a:endParaRPr lang="en-US" sz="3200" dirty="0">
              <a:solidFill>
                <a:schemeClr val="bg1">
                  <a:lumMod val="95000"/>
                </a:schemeClr>
              </a:solidFill>
              <a:latin typeface="Arial" panose="020B0604020202020204" pitchFamily="34" charset="0"/>
              <a:cs typeface="Arial" panose="020B0604020202020204" pitchFamily="34" charset="0"/>
            </a:endParaRP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3200" b="1" u="sng" dirty="0">
                <a:solidFill>
                  <a:schemeClr val="bg1">
                    <a:lumMod val="95000"/>
                  </a:schemeClr>
                </a:solidFill>
                <a:latin typeface="Arial" panose="020B0604020202020204" pitchFamily="34" charset="0"/>
                <a:cs typeface="Arial" panose="020B0604020202020204" pitchFamily="34" charset="0"/>
              </a:rPr>
              <a:t>Clothing</a:t>
            </a:r>
            <a:r>
              <a:rPr lang="en-US" sz="3200" dirty="0">
                <a:solidFill>
                  <a:schemeClr val="bg1">
                    <a:lumMod val="95000"/>
                  </a:schemeClr>
                </a:solidFill>
                <a:latin typeface="Arial" panose="020B0604020202020204" pitchFamily="34" charset="0"/>
                <a:cs typeface="Arial" panose="020B0604020202020204" pitchFamily="34" charset="0"/>
              </a:rPr>
              <a:t>: A Clothing Purchase Approval Form is required if the individual items are $75 or more: </a:t>
            </a:r>
          </a:p>
          <a:p>
            <a:r>
              <a:rPr lang="en-US" sz="3200" dirty="0">
                <a:solidFill>
                  <a:schemeClr val="bg1">
                    <a:lumMod val="95000"/>
                  </a:schemeClr>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https://www.uwlax.edu/globalassets/offices-services/business-services/forms/clothing-purchase-approval-form.pdf</a:t>
            </a:r>
            <a:r>
              <a:rPr lang="en-US" sz="3200" dirty="0">
                <a:solidFill>
                  <a:schemeClr val="bg1">
                    <a:lumMod val="95000"/>
                  </a:schemeClr>
                </a:solidFill>
                <a:latin typeface="Arial" panose="020B0604020202020204" pitchFamily="34" charset="0"/>
                <a:cs typeface="Arial" panose="020B0604020202020204" pitchFamily="34" charset="0"/>
              </a:rPr>
              <a:t> </a:t>
            </a: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3200" b="1" u="sng" dirty="0">
                <a:solidFill>
                  <a:schemeClr val="bg1">
                    <a:lumMod val="95000"/>
                  </a:schemeClr>
                </a:solidFill>
                <a:latin typeface="Arial" panose="020B0604020202020204" pitchFamily="34" charset="0"/>
                <a:cs typeface="Arial" panose="020B0604020202020204" pitchFamily="34" charset="0"/>
              </a:rPr>
              <a:t>Computers, Computer Equipment</a:t>
            </a:r>
            <a:r>
              <a:rPr lang="en-US" sz="3200" dirty="0">
                <a:solidFill>
                  <a:schemeClr val="bg1">
                    <a:lumMod val="95000"/>
                  </a:schemeClr>
                </a:solidFill>
                <a:latin typeface="Arial" panose="020B0604020202020204" pitchFamily="34" charset="0"/>
                <a:cs typeface="Arial" panose="020B0604020202020204" pitchFamily="34" charset="0"/>
              </a:rPr>
              <a:t>: Contact Information Technology Services via: </a:t>
            </a:r>
            <a:r>
              <a:rPr lang="en-US" sz="3200" dirty="0">
                <a:solidFill>
                  <a:schemeClr val="bg1">
                    <a:lumMod val="95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https://www.uwlax.edu/its/technology-purchases/</a:t>
            </a:r>
            <a:endParaRPr lang="en-US" sz="3200" dirty="0">
              <a:solidFill>
                <a:schemeClr val="bg1">
                  <a:lumMod val="95000"/>
                </a:schemeClr>
              </a:solidFill>
              <a:latin typeface="Arial" panose="020B0604020202020204" pitchFamily="34" charset="0"/>
              <a:cs typeface="Arial" panose="020B0604020202020204" pitchFamily="34" charset="0"/>
            </a:endParaRP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3200" b="1" u="sng" dirty="0">
                <a:solidFill>
                  <a:schemeClr val="bg1">
                    <a:lumMod val="95000"/>
                  </a:schemeClr>
                </a:solidFill>
                <a:latin typeface="Arial" panose="020B0604020202020204" pitchFamily="34" charset="0"/>
                <a:cs typeface="Arial" panose="020B0604020202020204" pitchFamily="34" charset="0"/>
              </a:rPr>
              <a:t>Food</a:t>
            </a:r>
            <a:r>
              <a:rPr lang="en-US" sz="3200" dirty="0">
                <a:solidFill>
                  <a:schemeClr val="bg1">
                    <a:lumMod val="95000"/>
                  </a:schemeClr>
                </a:solidFill>
                <a:latin typeface="Arial" panose="020B0604020202020204" pitchFamily="34" charset="0"/>
                <a:cs typeface="Arial" panose="020B0604020202020204" pitchFamily="34" charset="0"/>
              </a:rPr>
              <a:t>: A Food Expense Approval Form is required: </a:t>
            </a:r>
            <a:r>
              <a:rPr lang="en-US" sz="3200" dirty="0">
                <a:solidFill>
                  <a:schemeClr val="bg1">
                    <a:lumMod val="9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https://www.uwlax.edu/globalassets/offices-services/business-services/forms/2018.04.05-ap-food-approval-form.pdf</a:t>
            </a:r>
            <a:r>
              <a:rPr lang="en-US" sz="3200" dirty="0">
                <a:solidFill>
                  <a:schemeClr val="bg1">
                    <a:lumMod val="95000"/>
                  </a:schemeClr>
                </a:solidFill>
                <a:latin typeface="Arial" panose="020B0604020202020204" pitchFamily="34" charset="0"/>
                <a:cs typeface="Arial" panose="020B0604020202020204" pitchFamily="34" charset="0"/>
              </a:rPr>
              <a:t>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4310" dirty="0">
              <a:solidFill>
                <a:schemeClr val="bg1"/>
              </a:solidFill>
            </a:endParaRPr>
          </a:p>
        </p:txBody>
      </p:sp>
      <p:pic>
        <p:nvPicPr>
          <p:cNvPr id="9" name="Content Placeholder 5" descr="A picture containing text, clipart&#10;&#10;Description automatically generated">
            <a:extLst>
              <a:ext uri="{FF2B5EF4-FFF2-40B4-BE49-F238E27FC236}">
                <a16:creationId xmlns:a16="http://schemas.microsoft.com/office/drawing/2014/main" id="{8ED8956A-B205-CE4F-87DA-F20891AF2FEB}"/>
              </a:ext>
            </a:extLst>
          </p:cNvPr>
          <p:cNvPicPr>
            <a:picLocks noChangeAspect="1"/>
          </p:cNvPicPr>
          <p:nvPr/>
        </p:nvPicPr>
        <p:blipFill>
          <a:blip r:embed="rId6"/>
          <a:stretch>
            <a:fillRect/>
          </a:stretch>
        </p:blipFill>
        <p:spPr>
          <a:xfrm>
            <a:off x="907140" y="489539"/>
            <a:ext cx="5552654" cy="882063"/>
          </a:xfrm>
          <a:prstGeom prst="rect">
            <a:avLst/>
          </a:prstGeom>
        </p:spPr>
      </p:pic>
      <p:cxnSp>
        <p:nvCxnSpPr>
          <p:cNvPr id="11" name="Straight Connector 10">
            <a:extLst>
              <a:ext uri="{FF2B5EF4-FFF2-40B4-BE49-F238E27FC236}">
                <a16:creationId xmlns:a16="http://schemas.microsoft.com/office/drawing/2014/main" id="{B84D9C3E-5A84-274E-B236-5911A9B2256D}"/>
              </a:ext>
            </a:extLst>
          </p:cNvPr>
          <p:cNvCxnSpPr>
            <a:cxnSpLocks/>
          </p:cNvCxnSpPr>
          <p:nvPr/>
        </p:nvCxnSpPr>
        <p:spPr>
          <a:xfrm>
            <a:off x="1071749" y="1525980"/>
            <a:ext cx="19045051" cy="0"/>
          </a:xfrm>
          <a:prstGeom prst="line">
            <a:avLst/>
          </a:prstGeom>
          <a:ln w="22225">
            <a:solidFill>
              <a:schemeClr val="bg1">
                <a:lumMod val="85000"/>
              </a:schemeClr>
            </a:solidFill>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23504701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30019"/>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B41493A-0F45-6E4E-8E1B-44A8120D6C91}"/>
              </a:ext>
            </a:extLst>
          </p:cNvPr>
          <p:cNvSpPr txBox="1"/>
          <p:nvPr/>
        </p:nvSpPr>
        <p:spPr>
          <a:xfrm>
            <a:off x="2029950" y="1592439"/>
            <a:ext cx="16056900" cy="1061829"/>
          </a:xfrm>
          <a:prstGeom prst="rect">
            <a:avLst/>
          </a:prstGeom>
          <a:noFill/>
        </p:spPr>
        <p:txBody>
          <a:bodyPr wrap="square" rtlCol="0">
            <a:spAutoFit/>
          </a:bodyPr>
          <a:lstStyle/>
          <a:p>
            <a:pPr algn="ctr"/>
            <a:r>
              <a:rPr lang="en-US" sz="6300" b="1" dirty="0">
                <a:solidFill>
                  <a:schemeClr val="bg1">
                    <a:lumMod val="75000"/>
                  </a:schemeClr>
                </a:solidFill>
                <a:latin typeface="Arial" panose="020B0604020202020204" pitchFamily="34" charset="0"/>
                <a:cs typeface="Arial" panose="020B0604020202020204" pitchFamily="34" charset="0"/>
              </a:rPr>
              <a:t>SPECIAL PROCESS PURCHASES (</a:t>
            </a:r>
            <a:r>
              <a:rPr lang="en-US" sz="6300" b="1" dirty="0" err="1">
                <a:solidFill>
                  <a:schemeClr val="bg1">
                    <a:lumMod val="75000"/>
                  </a:schemeClr>
                </a:solidFill>
                <a:latin typeface="Arial" panose="020B0604020202020204" pitchFamily="34" charset="0"/>
                <a:cs typeface="Arial" panose="020B0604020202020204" pitchFamily="34" charset="0"/>
              </a:rPr>
              <a:t>Con’t</a:t>
            </a:r>
            <a:r>
              <a:rPr lang="en-US" sz="6300" b="1" dirty="0">
                <a:solidFill>
                  <a:schemeClr val="bg1">
                    <a:lumMod val="75000"/>
                  </a:schemeClr>
                </a:solidFill>
                <a:latin typeface="Arial" panose="020B0604020202020204" pitchFamily="34" charset="0"/>
                <a:cs typeface="Arial" panose="020B0604020202020204" pitchFamily="34" charset="0"/>
              </a:rPr>
              <a:t>)</a:t>
            </a:r>
            <a:endParaRPr lang="en-US" sz="63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2B91F3A5-0570-7D43-9896-CD7C96E1742B}"/>
              </a:ext>
            </a:extLst>
          </p:cNvPr>
          <p:cNvSpPr txBox="1"/>
          <p:nvPr/>
        </p:nvSpPr>
        <p:spPr>
          <a:xfrm>
            <a:off x="1071750" y="3030884"/>
            <a:ext cx="17698854" cy="7720896"/>
          </a:xfrm>
          <a:prstGeom prst="rect">
            <a:avLst/>
          </a:prstGeom>
          <a:noFill/>
        </p:spPr>
        <p:txBody>
          <a:bodyPr wrap="square" rtlCol="0">
            <a:spAutoFit/>
          </a:bodyPr>
          <a:lstStyle/>
          <a:p>
            <a:r>
              <a:rPr lang="en-US" sz="3200" b="1" u="sng" dirty="0">
                <a:solidFill>
                  <a:schemeClr val="bg1">
                    <a:lumMod val="95000"/>
                  </a:schemeClr>
                </a:solidFill>
                <a:latin typeface="Arial" panose="020B0604020202020204" pitchFamily="34" charset="0"/>
                <a:cs typeface="Arial" panose="020B0604020202020204" pitchFamily="34" charset="0"/>
              </a:rPr>
              <a:t>Furniture</a:t>
            </a:r>
            <a:r>
              <a:rPr lang="en-US" sz="3200" dirty="0">
                <a:solidFill>
                  <a:schemeClr val="bg1">
                    <a:lumMod val="95000"/>
                  </a:schemeClr>
                </a:solidFill>
                <a:latin typeface="Arial" panose="020B0604020202020204" pitchFamily="34" charset="0"/>
                <a:cs typeface="Arial" panose="020B0604020202020204" pitchFamily="34" charset="0"/>
              </a:rPr>
              <a:t>: Contact Campus Planning: </a:t>
            </a:r>
            <a:r>
              <a:rPr lang="en-US" sz="3200" dirty="0">
                <a:solidFill>
                  <a:schemeClr val="bg1">
                    <a:lumMod val="9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planning-construction@uwlax.edu</a:t>
            </a:r>
            <a:r>
              <a:rPr lang="en-US" sz="3200" dirty="0">
                <a:solidFill>
                  <a:schemeClr val="bg1">
                    <a:lumMod val="95000"/>
                  </a:schemeClr>
                </a:solidFill>
                <a:latin typeface="Arial" panose="020B0604020202020204" pitchFamily="34" charset="0"/>
                <a:cs typeface="Arial" panose="020B0604020202020204" pitchFamily="34" charset="0"/>
              </a:rPr>
              <a:t> </a:t>
            </a: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3200" b="1" u="sng" dirty="0">
                <a:solidFill>
                  <a:schemeClr val="bg1">
                    <a:lumMod val="95000"/>
                  </a:schemeClr>
                </a:solidFill>
                <a:latin typeface="Arial" panose="020B0604020202020204" pitchFamily="34" charset="0"/>
                <a:cs typeface="Arial" panose="020B0604020202020204" pitchFamily="34" charset="0"/>
              </a:rPr>
              <a:t>New Memberships</a:t>
            </a:r>
            <a:r>
              <a:rPr lang="en-US" sz="3200" dirty="0">
                <a:solidFill>
                  <a:schemeClr val="bg1">
                    <a:lumMod val="95000"/>
                  </a:schemeClr>
                </a:solidFill>
                <a:latin typeface="Arial" panose="020B0604020202020204" pitchFamily="34" charset="0"/>
                <a:cs typeface="Arial" panose="020B0604020202020204" pitchFamily="34" charset="0"/>
              </a:rPr>
              <a:t>: New memberships must go through an approval process; renewal of membership may go on PCard.  Membership policy </a:t>
            </a:r>
            <a:r>
              <a:rPr lang="en-US" sz="3200" dirty="0">
                <a:solidFill>
                  <a:schemeClr val="bg1">
                    <a:lumMod val="95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https://www.uwlax.edu/globalassets/offices-services/business-services/forms/2021.08.25-membership-policy.pdf</a:t>
            </a:r>
            <a:r>
              <a:rPr lang="en-US" sz="3200" dirty="0">
                <a:solidFill>
                  <a:schemeClr val="bg1">
                    <a:lumMod val="95000"/>
                  </a:schemeClr>
                </a:solidFill>
                <a:latin typeface="Arial" panose="020B0604020202020204" pitchFamily="34" charset="0"/>
                <a:cs typeface="Arial" panose="020B0604020202020204" pitchFamily="34" charset="0"/>
              </a:rPr>
              <a:t>  </a:t>
            </a: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3200" b="1" u="sng" dirty="0">
                <a:solidFill>
                  <a:schemeClr val="bg1">
                    <a:lumMod val="95000"/>
                  </a:schemeClr>
                </a:solidFill>
                <a:latin typeface="Arial" panose="020B0604020202020204" pitchFamily="34" charset="0"/>
                <a:cs typeface="Arial" panose="020B0604020202020204" pitchFamily="34" charset="0"/>
              </a:rPr>
              <a:t>Office Supplies</a:t>
            </a:r>
            <a:r>
              <a:rPr lang="en-US" sz="3200" dirty="0">
                <a:solidFill>
                  <a:schemeClr val="bg1">
                    <a:lumMod val="95000"/>
                  </a:schemeClr>
                </a:solidFill>
                <a:latin typeface="Arial" panose="020B0604020202020204" pitchFamily="34" charset="0"/>
                <a:cs typeface="Arial" panose="020B0604020202020204" pitchFamily="34" charset="0"/>
              </a:rPr>
              <a:t>: Mandatory contract with Staples. ShopUW+ should be used.  Do not purchase directly from Staples.</a:t>
            </a: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3200" b="1" u="sng" dirty="0">
                <a:solidFill>
                  <a:schemeClr val="bg1">
                    <a:lumMod val="95000"/>
                  </a:schemeClr>
                </a:solidFill>
                <a:latin typeface="Arial" panose="020B0604020202020204" pitchFamily="34" charset="0"/>
                <a:cs typeface="Arial" panose="020B0604020202020204" pitchFamily="34" charset="0"/>
              </a:rPr>
              <a:t>Parking</a:t>
            </a:r>
            <a:r>
              <a:rPr lang="en-US" sz="3200" dirty="0">
                <a:solidFill>
                  <a:schemeClr val="bg1">
                    <a:lumMod val="95000"/>
                  </a:schemeClr>
                </a:solidFill>
                <a:latin typeface="Arial" panose="020B0604020202020204" pitchFamily="34" charset="0"/>
                <a:cs typeface="Arial" panose="020B0604020202020204" pitchFamily="34" charset="0"/>
              </a:rPr>
              <a:t>: Parking at lodging and transportation locations allowed.  PCard can not be used for parking at other locations, such as event parking or public lots/garages.</a:t>
            </a: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3200" b="1" u="sng" dirty="0">
                <a:solidFill>
                  <a:schemeClr val="bg1">
                    <a:lumMod val="95000"/>
                  </a:schemeClr>
                </a:solidFill>
                <a:latin typeface="Arial" panose="020B0604020202020204" pitchFamily="34" charset="0"/>
                <a:cs typeface="Arial" panose="020B0604020202020204" pitchFamily="34" charset="0"/>
              </a:rPr>
              <a:t>Print</a:t>
            </a:r>
            <a:r>
              <a:rPr lang="en-US" sz="3200" dirty="0">
                <a:solidFill>
                  <a:schemeClr val="bg1">
                    <a:lumMod val="95000"/>
                  </a:schemeClr>
                </a:solidFill>
                <a:latin typeface="Arial" panose="020B0604020202020204" pitchFamily="34" charset="0"/>
                <a:cs typeface="Arial" panose="020B0604020202020204" pitchFamily="34" charset="0"/>
              </a:rPr>
              <a:t>: Contact Purchasing Services, Carly Martinco: </a:t>
            </a:r>
            <a:r>
              <a:rPr lang="en-US" sz="3200" dirty="0">
                <a:solidFill>
                  <a:schemeClr val="bg1">
                    <a:lumMod val="95000"/>
                  </a:schemeClr>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cmartinco</a:t>
            </a:r>
            <a:r>
              <a:rPr lang="en-US" sz="3200" dirty="0">
                <a:solidFill>
                  <a:schemeClr val="bg1">
                    <a:lumMod val="9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@uwlax.edu</a:t>
            </a:r>
            <a:r>
              <a:rPr lang="en-US" sz="3200" dirty="0">
                <a:solidFill>
                  <a:schemeClr val="bg1">
                    <a:lumMod val="95000"/>
                  </a:schemeClr>
                </a:solidFill>
                <a:latin typeface="Arial" panose="020B0604020202020204" pitchFamily="34" charset="0"/>
                <a:cs typeface="Arial" panose="020B0604020202020204" pitchFamily="34" charset="0"/>
              </a:rPr>
              <a:t> </a:t>
            </a: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3200" b="1" u="sng" dirty="0">
                <a:solidFill>
                  <a:schemeClr val="bg1">
                    <a:lumMod val="95000"/>
                  </a:schemeClr>
                </a:solidFill>
                <a:latin typeface="Arial" panose="020B0604020202020204" pitchFamily="34" charset="0"/>
                <a:cs typeface="Arial" panose="020B0604020202020204" pitchFamily="34" charset="0"/>
              </a:rPr>
              <a:t>Software</a:t>
            </a:r>
            <a:r>
              <a:rPr lang="en-US" sz="3200" dirty="0">
                <a:solidFill>
                  <a:schemeClr val="bg1">
                    <a:lumMod val="95000"/>
                  </a:schemeClr>
                </a:solidFill>
                <a:latin typeface="Arial" panose="020B0604020202020204" pitchFamily="34" charset="0"/>
                <a:cs typeface="Arial" panose="020B0604020202020204" pitchFamily="34" charset="0"/>
              </a:rPr>
              <a:t>: Software must be sourced from the State’s mandatory software reseller contract.  Enter request into ShopUW+ and Purchasing will source.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4310" dirty="0">
              <a:solidFill>
                <a:schemeClr val="bg1"/>
              </a:solidFill>
            </a:endParaRPr>
          </a:p>
        </p:txBody>
      </p:sp>
      <p:pic>
        <p:nvPicPr>
          <p:cNvPr id="9" name="Content Placeholder 5" descr="A picture containing text, clipart&#10;&#10;Description automatically generated">
            <a:extLst>
              <a:ext uri="{FF2B5EF4-FFF2-40B4-BE49-F238E27FC236}">
                <a16:creationId xmlns:a16="http://schemas.microsoft.com/office/drawing/2014/main" id="{8ED8956A-B205-CE4F-87DA-F20891AF2FEB}"/>
              </a:ext>
            </a:extLst>
          </p:cNvPr>
          <p:cNvPicPr>
            <a:picLocks noChangeAspect="1"/>
          </p:cNvPicPr>
          <p:nvPr/>
        </p:nvPicPr>
        <p:blipFill>
          <a:blip r:embed="rId6"/>
          <a:stretch>
            <a:fillRect/>
          </a:stretch>
        </p:blipFill>
        <p:spPr>
          <a:xfrm>
            <a:off x="907140" y="489539"/>
            <a:ext cx="5552654" cy="882063"/>
          </a:xfrm>
          <a:prstGeom prst="rect">
            <a:avLst/>
          </a:prstGeom>
        </p:spPr>
      </p:pic>
      <p:cxnSp>
        <p:nvCxnSpPr>
          <p:cNvPr id="11" name="Straight Connector 10">
            <a:extLst>
              <a:ext uri="{FF2B5EF4-FFF2-40B4-BE49-F238E27FC236}">
                <a16:creationId xmlns:a16="http://schemas.microsoft.com/office/drawing/2014/main" id="{B84D9C3E-5A84-274E-B236-5911A9B2256D}"/>
              </a:ext>
            </a:extLst>
          </p:cNvPr>
          <p:cNvCxnSpPr>
            <a:cxnSpLocks/>
          </p:cNvCxnSpPr>
          <p:nvPr/>
        </p:nvCxnSpPr>
        <p:spPr>
          <a:xfrm>
            <a:off x="1071749" y="1525980"/>
            <a:ext cx="19045051" cy="0"/>
          </a:xfrm>
          <a:prstGeom prst="line">
            <a:avLst/>
          </a:prstGeom>
          <a:ln w="22225">
            <a:solidFill>
              <a:schemeClr val="bg1">
                <a:lumMod val="85000"/>
              </a:schemeClr>
            </a:solidFill>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71810332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alpha val="95000"/>
          </a:schemeClr>
        </a:solidFill>
        <a:effectLst/>
      </p:bgPr>
    </p:bg>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id="{DDCF13FF-1FBF-6349-8476-9FF1CBD4B01A}"/>
              </a:ext>
            </a:extLst>
          </p:cNvPr>
          <p:cNvPicPr>
            <a:picLocks noChangeAspect="1"/>
          </p:cNvPicPr>
          <p:nvPr/>
        </p:nvPicPr>
        <p:blipFill>
          <a:blip r:embed="rId2">
            <a:alphaModFix amt="17000"/>
          </a:blip>
          <a:stretch>
            <a:fillRect/>
          </a:stretch>
        </p:blipFill>
        <p:spPr>
          <a:xfrm>
            <a:off x="13282059" y="4714836"/>
            <a:ext cx="7309646" cy="7309646"/>
          </a:xfrm>
          <a:prstGeom prst="rect">
            <a:avLst/>
          </a:prstGeom>
        </p:spPr>
      </p:pic>
      <p:pic>
        <p:nvPicPr>
          <p:cNvPr id="9" name="Content Placeholder 5" descr="A picture containing text, clipart&#10;&#10;Description automatically generated">
            <a:extLst>
              <a:ext uri="{FF2B5EF4-FFF2-40B4-BE49-F238E27FC236}">
                <a16:creationId xmlns:a16="http://schemas.microsoft.com/office/drawing/2014/main" id="{9CB5AA3A-D61F-C44A-9D8F-DDFCCE050F1E}"/>
              </a:ext>
            </a:extLst>
          </p:cNvPr>
          <p:cNvPicPr>
            <a:picLocks noChangeAspect="1"/>
          </p:cNvPicPr>
          <p:nvPr/>
        </p:nvPicPr>
        <p:blipFill>
          <a:blip r:embed="rId3"/>
          <a:stretch>
            <a:fillRect/>
          </a:stretch>
        </p:blipFill>
        <p:spPr>
          <a:xfrm>
            <a:off x="907140" y="484925"/>
            <a:ext cx="5581703" cy="886677"/>
          </a:xfrm>
          <a:prstGeom prst="rect">
            <a:avLst/>
          </a:prstGeom>
        </p:spPr>
      </p:pic>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chemeClr val="bg1"/>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3959328" y="1581496"/>
            <a:ext cx="14207580" cy="1200329"/>
          </a:xfrm>
          <a:prstGeom prst="rect">
            <a:avLst/>
          </a:prstGeom>
          <a:noFill/>
        </p:spPr>
        <p:txBody>
          <a:bodyPr wrap="square" rtlCol="0">
            <a:spAutoFit/>
          </a:bodyPr>
          <a:lstStyle/>
          <a:p>
            <a:r>
              <a:rPr lang="en-US" sz="7200" b="1" dirty="0">
                <a:solidFill>
                  <a:schemeClr val="bg1"/>
                </a:solidFill>
                <a:latin typeface="Arial" panose="020B0604020202020204" pitchFamily="34" charset="0"/>
                <a:cs typeface="Arial" panose="020B0604020202020204" pitchFamily="34" charset="0"/>
              </a:rPr>
              <a:t>STATEMENT PROCESSING</a:t>
            </a:r>
            <a:endParaRPr lang="en-US" sz="7200" dirty="0">
              <a:solidFill>
                <a:schemeClr val="bg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F9B1C8A9-A56C-4B44-AB13-787B9DD79260}"/>
              </a:ext>
            </a:extLst>
          </p:cNvPr>
          <p:cNvSpPr txBox="1"/>
          <p:nvPr/>
        </p:nvSpPr>
        <p:spPr>
          <a:xfrm>
            <a:off x="1071749" y="2775832"/>
            <a:ext cx="17777724" cy="7048083"/>
          </a:xfrm>
          <a:prstGeom prst="rect">
            <a:avLst/>
          </a:prstGeom>
          <a:noFill/>
        </p:spPr>
        <p:txBody>
          <a:bodyPr wrap="square">
            <a:spAutoFit/>
          </a:bodyPr>
          <a:lstStyle/>
          <a:p>
            <a:r>
              <a:rPr lang="en-US" sz="2900" b="1" u="sng" dirty="0">
                <a:solidFill>
                  <a:schemeClr val="bg1">
                    <a:lumMod val="95000"/>
                  </a:schemeClr>
                </a:solidFill>
                <a:latin typeface="Arial" panose="020B0604020202020204" pitchFamily="34" charset="0"/>
                <a:cs typeface="Arial" panose="020B0604020202020204" pitchFamily="34" charset="0"/>
              </a:rPr>
              <a:t>Statements</a:t>
            </a:r>
            <a:r>
              <a:rPr lang="en-US" sz="2900" b="1" dirty="0">
                <a:solidFill>
                  <a:schemeClr val="bg1">
                    <a:lumMod val="95000"/>
                  </a:schemeClr>
                </a:solidFill>
                <a:latin typeface="Arial" panose="020B0604020202020204" pitchFamily="34" charset="0"/>
                <a:cs typeface="Arial" panose="020B0604020202020204" pitchFamily="34" charset="0"/>
              </a:rPr>
              <a:t> </a:t>
            </a:r>
            <a:r>
              <a:rPr lang="en-US" sz="2900" dirty="0">
                <a:solidFill>
                  <a:schemeClr val="bg1">
                    <a:lumMod val="95000"/>
                  </a:schemeClr>
                </a:solidFill>
                <a:latin typeface="Arial" panose="020B0604020202020204" pitchFamily="34" charset="0"/>
                <a:cs typeface="Arial" panose="020B0604020202020204" pitchFamily="34" charset="0"/>
              </a:rPr>
              <a:t>are available in the US Bank Access Online portal.</a:t>
            </a:r>
          </a:p>
          <a:p>
            <a:pPr marL="914400" lvl="1" indent="-457200">
              <a:buFont typeface="Arial" panose="020B0604020202020204" pitchFamily="34" charset="0"/>
              <a:buChar char="•"/>
            </a:pPr>
            <a:r>
              <a:rPr lang="en-US" sz="2900" dirty="0">
                <a:solidFill>
                  <a:schemeClr val="bg1">
                    <a:lumMod val="95000"/>
                  </a:schemeClr>
                </a:solidFill>
                <a:latin typeface="Arial" panose="020B0604020202020204" pitchFamily="34" charset="0"/>
                <a:cs typeface="Arial" panose="020B0604020202020204" pitchFamily="34" charset="0"/>
              </a:rPr>
              <a:t>Submission instructions can be found on the PCard website under PCard Statement Processing: </a:t>
            </a:r>
            <a:r>
              <a:rPr lang="en-US" sz="2900" dirty="0">
                <a:solidFill>
                  <a:schemeClr val="bg1">
                    <a:lumMod val="95000"/>
                  </a:schemeClr>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https://www.uwlax.edu/business-services/pcard/</a:t>
            </a:r>
            <a:r>
              <a:rPr lang="en-US" sz="2900" dirty="0">
                <a:solidFill>
                  <a:schemeClr val="bg1">
                    <a:lumMod val="95000"/>
                  </a:schemeClr>
                </a:solidFill>
                <a:latin typeface="Arial" panose="020B0604020202020204" pitchFamily="34" charset="0"/>
                <a:cs typeface="Arial" panose="020B0604020202020204" pitchFamily="34" charset="0"/>
              </a:rPr>
              <a:t> </a:t>
            </a:r>
          </a:p>
          <a:p>
            <a:pPr lvl="1"/>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2900" b="1" u="sng" dirty="0">
                <a:solidFill>
                  <a:schemeClr val="bg1">
                    <a:lumMod val="95000"/>
                  </a:schemeClr>
                </a:solidFill>
                <a:latin typeface="Arial" panose="020B0604020202020204" pitchFamily="34" charset="0"/>
                <a:cs typeface="Arial" panose="020B0604020202020204" pitchFamily="34" charset="0"/>
              </a:rPr>
              <a:t>Due Date</a:t>
            </a:r>
            <a:r>
              <a:rPr lang="en-US" sz="2900" b="1" dirty="0">
                <a:solidFill>
                  <a:schemeClr val="bg1">
                    <a:lumMod val="95000"/>
                  </a:schemeClr>
                </a:solidFill>
                <a:latin typeface="Arial" panose="020B0604020202020204" pitchFamily="34" charset="0"/>
                <a:cs typeface="Arial" panose="020B0604020202020204" pitchFamily="34" charset="0"/>
              </a:rPr>
              <a:t> </a:t>
            </a:r>
            <a:r>
              <a:rPr lang="en-US" sz="2900" dirty="0">
                <a:solidFill>
                  <a:schemeClr val="bg1">
                    <a:lumMod val="95000"/>
                  </a:schemeClr>
                </a:solidFill>
                <a:latin typeface="Arial" panose="020B0604020202020204" pitchFamily="34" charset="0"/>
                <a:cs typeface="Arial" panose="020B0604020202020204" pitchFamily="34" charset="0"/>
              </a:rPr>
              <a:t>for approved statements is two (2) weeks from statement date.  </a:t>
            </a: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2900" b="1" u="sng" dirty="0">
                <a:solidFill>
                  <a:schemeClr val="bg1">
                    <a:lumMod val="95000"/>
                  </a:schemeClr>
                </a:solidFill>
                <a:latin typeface="Arial" panose="020B0604020202020204" pitchFamily="34" charset="0"/>
                <a:cs typeface="Arial" panose="020B0604020202020204" pitchFamily="34" charset="0"/>
              </a:rPr>
              <a:t>Business purpose</a:t>
            </a:r>
            <a:r>
              <a:rPr lang="en-US" sz="2900" dirty="0">
                <a:solidFill>
                  <a:schemeClr val="bg1">
                    <a:lumMod val="95000"/>
                  </a:schemeClr>
                </a:solidFill>
                <a:latin typeface="Arial" panose="020B0604020202020204" pitchFamily="34" charset="0"/>
                <a:cs typeface="Arial" panose="020B0604020202020204" pitchFamily="34" charset="0"/>
              </a:rPr>
              <a:t> must be provided for every charge on the statement.</a:t>
            </a:r>
          </a:p>
          <a:p>
            <a:pPr marL="914400" lvl="1" indent="-457200">
              <a:buFont typeface="Arial" panose="020B0604020202020204" pitchFamily="34" charset="0"/>
              <a:buChar char="•"/>
            </a:pPr>
            <a:r>
              <a:rPr lang="en-US" sz="2900" dirty="0">
                <a:solidFill>
                  <a:schemeClr val="bg1">
                    <a:lumMod val="95000"/>
                  </a:schemeClr>
                </a:solidFill>
                <a:latin typeface="Arial" panose="020B0604020202020204" pitchFamily="34" charset="0"/>
                <a:cs typeface="Arial" panose="020B0604020202020204" pitchFamily="34" charset="0"/>
              </a:rPr>
              <a:t>Business purpose should state why UWL needed the item, not restate what the item is.</a:t>
            </a:r>
          </a:p>
          <a:p>
            <a:pPr marL="914400" lvl="1" indent="-457200">
              <a:buFont typeface="Arial" panose="020B0604020202020204" pitchFamily="34" charset="0"/>
              <a:buChar char="•"/>
            </a:pPr>
            <a:r>
              <a:rPr lang="en-US" sz="2900" dirty="0">
                <a:solidFill>
                  <a:schemeClr val="bg1">
                    <a:lumMod val="95000"/>
                  </a:schemeClr>
                </a:solidFill>
                <a:latin typeface="Arial" panose="020B0604020202020204" pitchFamily="34" charset="0"/>
                <a:cs typeface="Arial" panose="020B0604020202020204" pitchFamily="34" charset="0"/>
              </a:rPr>
              <a:t>Statements that do not contain business purposes for all charges will be returned to the cardholder.</a:t>
            </a:r>
          </a:p>
          <a:p>
            <a:pPr lvl="1"/>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2900" b="1" u="sng" dirty="0">
                <a:solidFill>
                  <a:schemeClr val="bg1">
                    <a:lumMod val="95000"/>
                  </a:schemeClr>
                </a:solidFill>
                <a:latin typeface="Arial" panose="020B0604020202020204" pitchFamily="34" charset="0"/>
                <a:cs typeface="Arial" panose="020B0604020202020204" pitchFamily="34" charset="0"/>
              </a:rPr>
              <a:t>Approvals</a:t>
            </a:r>
            <a:r>
              <a:rPr lang="en-US" sz="2900" b="1" dirty="0">
                <a:solidFill>
                  <a:schemeClr val="bg1">
                    <a:lumMod val="95000"/>
                  </a:schemeClr>
                </a:solidFill>
                <a:latin typeface="Arial" panose="020B0604020202020204" pitchFamily="34" charset="0"/>
                <a:cs typeface="Arial" panose="020B0604020202020204" pitchFamily="34" charset="0"/>
              </a:rPr>
              <a:t> </a:t>
            </a:r>
            <a:r>
              <a:rPr lang="en-US" sz="2900" dirty="0">
                <a:solidFill>
                  <a:schemeClr val="bg1">
                    <a:lumMod val="95000"/>
                  </a:schemeClr>
                </a:solidFill>
                <a:latin typeface="Arial" panose="020B0604020202020204" pitchFamily="34" charset="0"/>
                <a:cs typeface="Arial" panose="020B0604020202020204" pitchFamily="34" charset="0"/>
              </a:rPr>
              <a:t>are required from cardholder and their supervisor</a:t>
            </a:r>
          </a:p>
          <a:p>
            <a:pPr marL="914400" lvl="1" indent="-457200">
              <a:buFont typeface="Arial" panose="020B0604020202020204" pitchFamily="34" charset="0"/>
              <a:buChar char="•"/>
            </a:pPr>
            <a:r>
              <a:rPr lang="en-US" sz="2900" dirty="0">
                <a:solidFill>
                  <a:schemeClr val="bg1">
                    <a:lumMod val="95000"/>
                  </a:schemeClr>
                </a:solidFill>
                <a:latin typeface="Arial" panose="020B0604020202020204" pitchFamily="34" charset="0"/>
                <a:cs typeface="Arial" panose="020B0604020202020204" pitchFamily="34" charset="0"/>
              </a:rPr>
              <a:t>Physical signature on statement, or email with words ‘Approve’ or ‘Approved’</a:t>
            </a:r>
          </a:p>
          <a:p>
            <a:pPr lvl="1"/>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2900" b="1" u="sng" dirty="0">
                <a:solidFill>
                  <a:schemeClr val="bg1">
                    <a:lumMod val="95000"/>
                  </a:schemeClr>
                </a:solidFill>
                <a:latin typeface="Arial" panose="020B0604020202020204" pitchFamily="34" charset="0"/>
                <a:cs typeface="Arial" panose="020B0604020202020204" pitchFamily="34" charset="0"/>
              </a:rPr>
              <a:t>Expense Transfers</a:t>
            </a:r>
            <a:r>
              <a:rPr lang="en-US" sz="2900" dirty="0">
                <a:solidFill>
                  <a:schemeClr val="bg1">
                    <a:lumMod val="95000"/>
                  </a:schemeClr>
                </a:solidFill>
                <a:latin typeface="Arial" panose="020B0604020202020204" pitchFamily="34" charset="0"/>
                <a:cs typeface="Arial" panose="020B0604020202020204" pitchFamily="34" charset="0"/>
              </a:rPr>
              <a:t> – funding changes can be made online through the US Bank Access Online portal via Transaction Management </a:t>
            </a:r>
            <a:r>
              <a:rPr lang="en-US" sz="2900" u="sng" dirty="0">
                <a:solidFill>
                  <a:schemeClr val="bg1">
                    <a:lumMod val="95000"/>
                  </a:schemeClr>
                </a:solidFill>
                <a:latin typeface="Arial" panose="020B0604020202020204" pitchFamily="34" charset="0"/>
                <a:cs typeface="Arial" panose="020B0604020202020204" pitchFamily="34" charset="0"/>
              </a:rPr>
              <a:t>or</a:t>
            </a:r>
            <a:r>
              <a:rPr lang="en-US" sz="2900" dirty="0">
                <a:solidFill>
                  <a:schemeClr val="bg1">
                    <a:lumMod val="95000"/>
                  </a:schemeClr>
                </a:solidFill>
                <a:latin typeface="Arial" panose="020B0604020202020204" pitchFamily="34" charset="0"/>
                <a:cs typeface="Arial" panose="020B0604020202020204" pitchFamily="34" charset="0"/>
              </a:rPr>
              <a:t> after the charges are in WISER, the Cost Transfer Tool can be used.</a:t>
            </a:r>
          </a:p>
          <a:p>
            <a:endParaRPr lang="en-US" sz="1500" dirty="0">
              <a:solidFill>
                <a:schemeClr val="bg1">
                  <a:lumMod val="95000"/>
                </a:schemeClr>
              </a:solidFill>
              <a:latin typeface="Arial" panose="020B0604020202020204" pitchFamily="34" charset="0"/>
              <a:cs typeface="Arial" panose="020B0604020202020204" pitchFamily="34" charset="0"/>
            </a:endParaRPr>
          </a:p>
          <a:p>
            <a:r>
              <a:rPr lang="en-US" sz="2900" b="1" u="sng" dirty="0">
                <a:solidFill>
                  <a:schemeClr val="bg1">
                    <a:lumMod val="95000"/>
                  </a:schemeClr>
                </a:solidFill>
                <a:latin typeface="Arial" panose="020B0604020202020204" pitchFamily="34" charset="0"/>
                <a:cs typeface="Arial" panose="020B0604020202020204" pitchFamily="34" charset="0"/>
              </a:rPr>
              <a:t>Audit Process</a:t>
            </a:r>
            <a:r>
              <a:rPr lang="en-US" sz="2900" b="1" dirty="0">
                <a:solidFill>
                  <a:schemeClr val="bg1">
                    <a:lumMod val="95000"/>
                  </a:schemeClr>
                </a:solidFill>
                <a:latin typeface="Arial" panose="020B0604020202020204" pitchFamily="34" charset="0"/>
                <a:cs typeface="Arial" panose="020B0604020202020204" pitchFamily="34" charset="0"/>
              </a:rPr>
              <a:t> </a:t>
            </a:r>
            <a:r>
              <a:rPr lang="en-US" sz="2900" dirty="0">
                <a:solidFill>
                  <a:schemeClr val="bg1">
                    <a:lumMod val="95000"/>
                  </a:schemeClr>
                </a:solidFill>
                <a:latin typeface="Arial" panose="020B0604020202020204" pitchFamily="34" charset="0"/>
                <a:cs typeface="Arial" panose="020B0604020202020204" pitchFamily="34" charset="0"/>
              </a:rPr>
              <a:t>– UWL, UW System and the DOA all audit PCard statements.</a:t>
            </a:r>
          </a:p>
          <a:p>
            <a:pPr marL="914400" indent="-449263">
              <a:buFont typeface="Arial" panose="020B0604020202020204" pitchFamily="34" charset="0"/>
              <a:buChar char="•"/>
              <a:tabLst>
                <a:tab pos="465138" algn="l"/>
              </a:tabLst>
            </a:pPr>
            <a:r>
              <a:rPr lang="en-US" sz="2900" dirty="0">
                <a:solidFill>
                  <a:schemeClr val="bg1">
                    <a:lumMod val="95000"/>
                  </a:schemeClr>
                </a:solidFill>
                <a:latin typeface="Arial" panose="020B0604020202020204" pitchFamily="34" charset="0"/>
                <a:cs typeface="Arial" panose="020B0604020202020204" pitchFamily="34" charset="0"/>
              </a:rPr>
              <a:t>Don’t use abbreviations or acronyms </a:t>
            </a:r>
          </a:p>
        </p:txBody>
      </p:sp>
    </p:spTree>
    <p:extLst>
      <p:ext uri="{BB962C8B-B14F-4D97-AF65-F5344CB8AC3E}">
        <p14:creationId xmlns:p14="http://schemas.microsoft.com/office/powerpoint/2010/main" val="332243374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alpha val="95000"/>
          </a:schemeClr>
        </a:solidFill>
        <a:effectLst/>
      </p:bgPr>
    </p:bg>
    <p:spTree>
      <p:nvGrpSpPr>
        <p:cNvPr id="1" name=""/>
        <p:cNvGrpSpPr/>
        <p:nvPr/>
      </p:nvGrpSpPr>
      <p:grpSpPr>
        <a:xfrm>
          <a:off x="0" y="0"/>
          <a:ext cx="0" cy="0"/>
          <a:chOff x="0" y="0"/>
          <a:chExt cx="0" cy="0"/>
        </a:xfrm>
      </p:grpSpPr>
      <p:pic>
        <p:nvPicPr>
          <p:cNvPr id="9" name="Content Placeholder 5" descr="A picture containing text, clipart&#10;&#10;Description automatically generated">
            <a:extLst>
              <a:ext uri="{FF2B5EF4-FFF2-40B4-BE49-F238E27FC236}">
                <a16:creationId xmlns:a16="http://schemas.microsoft.com/office/drawing/2014/main" id="{9CB5AA3A-D61F-C44A-9D8F-DDFCCE050F1E}"/>
              </a:ext>
            </a:extLst>
          </p:cNvPr>
          <p:cNvPicPr>
            <a:picLocks noChangeAspect="1"/>
          </p:cNvPicPr>
          <p:nvPr/>
        </p:nvPicPr>
        <p:blipFill>
          <a:blip r:embed="rId2"/>
          <a:stretch>
            <a:fillRect/>
          </a:stretch>
        </p:blipFill>
        <p:spPr>
          <a:xfrm>
            <a:off x="907140" y="484925"/>
            <a:ext cx="5581703" cy="886677"/>
          </a:xfrm>
          <a:prstGeom prst="rect">
            <a:avLst/>
          </a:prstGeom>
        </p:spPr>
      </p:pic>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chemeClr val="bg1"/>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1555342" y="3749509"/>
            <a:ext cx="5789356" cy="2308324"/>
          </a:xfrm>
          <a:prstGeom prst="rect">
            <a:avLst/>
          </a:prstGeom>
          <a:noFill/>
        </p:spPr>
        <p:txBody>
          <a:bodyPr wrap="square" rtlCol="0">
            <a:spAutoFit/>
          </a:bodyPr>
          <a:lstStyle/>
          <a:p>
            <a:pPr algn="ctr"/>
            <a:r>
              <a:rPr lang="en-US" sz="7200" b="1" dirty="0">
                <a:solidFill>
                  <a:schemeClr val="bg1"/>
                </a:solidFill>
                <a:latin typeface="Arial" panose="020B0604020202020204" pitchFamily="34" charset="0"/>
                <a:cs typeface="Arial" panose="020B0604020202020204" pitchFamily="34" charset="0"/>
              </a:rPr>
              <a:t>EXAMPLE STATEMENT</a:t>
            </a:r>
            <a:endParaRPr lang="en-US" sz="7200" dirty="0">
              <a:solidFill>
                <a:schemeClr val="bg1"/>
              </a:solidFill>
              <a:latin typeface="Arial" panose="020B0604020202020204" pitchFamily="34" charset="0"/>
              <a:cs typeface="Arial" panose="020B0604020202020204" pitchFamily="34" charset="0"/>
            </a:endParaRPr>
          </a:p>
        </p:txBody>
      </p:sp>
      <p:pic>
        <p:nvPicPr>
          <p:cNvPr id="4" name="Picture 3" descr="A picture containing table&#10;&#10;Description automatically generated">
            <a:extLst>
              <a:ext uri="{FF2B5EF4-FFF2-40B4-BE49-F238E27FC236}">
                <a16:creationId xmlns:a16="http://schemas.microsoft.com/office/drawing/2014/main" id="{87AA2293-8587-4904-BA96-FED82FD339C4}"/>
              </a:ext>
            </a:extLst>
          </p:cNvPr>
          <p:cNvPicPr>
            <a:picLocks noChangeAspect="1"/>
          </p:cNvPicPr>
          <p:nvPr/>
        </p:nvPicPr>
        <p:blipFill rotWithShape="1">
          <a:blip r:embed="rId3"/>
          <a:srcRect b="29672"/>
          <a:stretch/>
        </p:blipFill>
        <p:spPr>
          <a:xfrm>
            <a:off x="8077200" y="1589480"/>
            <a:ext cx="9410700" cy="8564965"/>
          </a:xfrm>
          <a:prstGeom prst="rect">
            <a:avLst/>
          </a:prstGeom>
        </p:spPr>
      </p:pic>
    </p:spTree>
    <p:extLst>
      <p:ext uri="{BB962C8B-B14F-4D97-AF65-F5344CB8AC3E}">
        <p14:creationId xmlns:p14="http://schemas.microsoft.com/office/powerpoint/2010/main" val="1077630891"/>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alpha val="95000"/>
          </a:schemeClr>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rgbClr val="830019"/>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2580969" y="1518227"/>
            <a:ext cx="15450072" cy="2215991"/>
          </a:xfrm>
          <a:prstGeom prst="rect">
            <a:avLst/>
          </a:prstGeom>
          <a:noFill/>
        </p:spPr>
        <p:txBody>
          <a:bodyPr wrap="square" rtlCol="0">
            <a:spAutoFit/>
          </a:bodyPr>
          <a:lstStyle/>
          <a:p>
            <a:pPr algn="ctr"/>
            <a:r>
              <a:rPr lang="en-US" sz="7200" b="1" dirty="0">
                <a:solidFill>
                  <a:srgbClr val="830019"/>
                </a:solidFill>
                <a:latin typeface="Arial" panose="020B0604020202020204" pitchFamily="34" charset="0"/>
                <a:cs typeface="Arial" panose="020B0604020202020204" pitchFamily="34" charset="0"/>
              </a:rPr>
              <a:t>SUPPORTING DOCUMENTATION</a:t>
            </a:r>
            <a:br>
              <a:rPr lang="en-US" sz="8000" b="1" dirty="0">
                <a:solidFill>
                  <a:srgbClr val="830019"/>
                </a:solidFill>
                <a:latin typeface="Arial" panose="020B0604020202020204" pitchFamily="34" charset="0"/>
                <a:cs typeface="Arial" panose="020B0604020202020204" pitchFamily="34" charset="0"/>
              </a:rPr>
            </a:br>
            <a:r>
              <a:rPr lang="en-US" sz="6600" b="1" dirty="0">
                <a:solidFill>
                  <a:srgbClr val="830019"/>
                </a:solidFill>
                <a:latin typeface="Arial" panose="020B0604020202020204" pitchFamily="34" charset="0"/>
                <a:cs typeface="Arial" panose="020B0604020202020204" pitchFamily="34" charset="0"/>
              </a:rPr>
              <a:t>for STATEMENT SUBMISSION</a:t>
            </a:r>
            <a:endParaRPr lang="en-US" sz="8000" b="1" dirty="0">
              <a:solidFill>
                <a:srgbClr val="830019"/>
              </a:solidFill>
              <a:latin typeface="Arial" panose="020B0604020202020204" pitchFamily="34" charset="0"/>
              <a:cs typeface="Arial" panose="020B0604020202020204" pitchFamily="34" charset="0"/>
            </a:endParaRPr>
          </a:p>
        </p:txBody>
      </p:sp>
      <p:pic>
        <p:nvPicPr>
          <p:cNvPr id="3" name="Picture 2" descr="Text&#10;&#10;Description automatically generated with low confidence">
            <a:extLst>
              <a:ext uri="{FF2B5EF4-FFF2-40B4-BE49-F238E27FC236}">
                <a16:creationId xmlns:a16="http://schemas.microsoft.com/office/drawing/2014/main" id="{1D2B234C-811A-864F-831B-77537CF7FD7B}"/>
              </a:ext>
            </a:extLst>
          </p:cNvPr>
          <p:cNvPicPr>
            <a:picLocks noChangeAspect="1"/>
          </p:cNvPicPr>
          <p:nvPr/>
        </p:nvPicPr>
        <p:blipFill>
          <a:blip r:embed="rId2"/>
          <a:stretch>
            <a:fillRect/>
          </a:stretch>
        </p:blipFill>
        <p:spPr>
          <a:xfrm>
            <a:off x="1071749" y="361990"/>
            <a:ext cx="6196823" cy="988142"/>
          </a:xfrm>
          <a:prstGeom prst="rect">
            <a:avLst/>
          </a:prstGeom>
        </p:spPr>
      </p:pic>
      <p:sp>
        <p:nvSpPr>
          <p:cNvPr id="8" name="TextBox 7">
            <a:extLst>
              <a:ext uri="{FF2B5EF4-FFF2-40B4-BE49-F238E27FC236}">
                <a16:creationId xmlns:a16="http://schemas.microsoft.com/office/drawing/2014/main" id="{1237E4F1-7F15-4789-B994-28BE98727160}"/>
              </a:ext>
            </a:extLst>
          </p:cNvPr>
          <p:cNvSpPr txBox="1"/>
          <p:nvPr/>
        </p:nvSpPr>
        <p:spPr>
          <a:xfrm>
            <a:off x="1071748" y="3845207"/>
            <a:ext cx="18071657" cy="5447645"/>
          </a:xfrm>
          <a:prstGeom prst="rect">
            <a:avLst/>
          </a:prstGeom>
          <a:noFill/>
        </p:spPr>
        <p:txBody>
          <a:bodyPr wrap="square">
            <a:spAutoFit/>
          </a:bodyPr>
          <a:lstStyle/>
          <a:p>
            <a:r>
              <a:rPr lang="en-US" sz="3200" b="1" u="sng" dirty="0">
                <a:latin typeface="Arial" panose="020B0604020202020204" pitchFamily="34" charset="0"/>
                <a:cs typeface="Arial" panose="020B0604020202020204" pitchFamily="34" charset="0"/>
              </a:rPr>
              <a:t>All charges</a:t>
            </a:r>
            <a:r>
              <a:rPr lang="en-US" sz="3200" dirty="0">
                <a:latin typeface="Arial" panose="020B0604020202020204" pitchFamily="34" charset="0"/>
                <a:cs typeface="Arial" panose="020B0604020202020204" pitchFamily="34" charset="0"/>
              </a:rPr>
              <a:t> on your PCard statement must have an accompanying </a:t>
            </a:r>
            <a:r>
              <a:rPr lang="en-US" sz="3200" b="1" dirty="0">
                <a:latin typeface="Arial" panose="020B0604020202020204" pitchFamily="34" charset="0"/>
                <a:cs typeface="Arial" panose="020B0604020202020204" pitchFamily="34" charset="0"/>
              </a:rPr>
              <a:t>itemized receipt.</a:t>
            </a:r>
          </a:p>
          <a:p>
            <a:endParaRPr lang="en-US" sz="1500" dirty="0">
              <a:latin typeface="Arial" panose="020B0604020202020204" pitchFamily="34" charset="0"/>
              <a:cs typeface="Arial" panose="020B0604020202020204" pitchFamily="34" charset="0"/>
            </a:endParaRPr>
          </a:p>
          <a:p>
            <a:r>
              <a:rPr lang="en-US" sz="3200" b="1" u="sng" dirty="0">
                <a:latin typeface="Arial" panose="020B0604020202020204" pitchFamily="34" charset="0"/>
                <a:cs typeface="Arial" panose="020B0604020202020204" pitchFamily="34" charset="0"/>
              </a:rPr>
              <a:t>Airfare</a:t>
            </a:r>
            <a:r>
              <a:rPr lang="en-US" sz="3200" dirty="0">
                <a:latin typeface="Arial" panose="020B0604020202020204" pitchFamily="34" charset="0"/>
                <a:cs typeface="Arial" panose="020B0604020202020204" pitchFamily="34" charset="0"/>
              </a:rPr>
              <a:t> charges must be accompanied by the </a:t>
            </a:r>
            <a:r>
              <a:rPr lang="en-US" sz="3200" dirty="0" err="1">
                <a:latin typeface="Arial" panose="020B0604020202020204" pitchFamily="34" charset="0"/>
                <a:cs typeface="Arial" panose="020B0604020202020204" pitchFamily="34" charset="0"/>
              </a:rPr>
              <a:t>TravelWise</a:t>
            </a:r>
            <a:r>
              <a:rPr lang="en-US" sz="3200" dirty="0">
                <a:latin typeface="Arial" panose="020B0604020202020204" pitchFamily="34" charset="0"/>
                <a:cs typeface="Arial" panose="020B0604020202020204" pitchFamily="34" charset="0"/>
              </a:rPr>
              <a:t> confirmation/invoice AND a conference/meeting agenda or registration confirmation.</a:t>
            </a:r>
          </a:p>
          <a:p>
            <a:endParaRPr lang="en-US" sz="1500" dirty="0">
              <a:latin typeface="Arial" panose="020B0604020202020204" pitchFamily="34" charset="0"/>
              <a:cs typeface="Arial" panose="020B0604020202020204" pitchFamily="34" charset="0"/>
            </a:endParaRPr>
          </a:p>
          <a:p>
            <a:r>
              <a:rPr lang="en-US" sz="3200" b="1" u="sng" dirty="0">
                <a:latin typeface="Arial" panose="020B0604020202020204" pitchFamily="34" charset="0"/>
                <a:cs typeface="Arial" panose="020B0604020202020204" pitchFamily="34" charset="0"/>
              </a:rPr>
              <a:t>Hotel/Lodging </a:t>
            </a:r>
            <a:r>
              <a:rPr lang="en-US" sz="3200" dirty="0">
                <a:latin typeface="Arial" panose="020B0604020202020204" pitchFamily="34" charset="0"/>
                <a:cs typeface="Arial" panose="020B0604020202020204" pitchFamily="34" charset="0"/>
              </a:rPr>
              <a:t>receipts must be accompanied by a copy of the conference/meeting agenda or registration.</a:t>
            </a:r>
          </a:p>
          <a:p>
            <a:endParaRPr lang="en-US" sz="1500" b="1" u="sng" dirty="0">
              <a:latin typeface="Arial" panose="020B0604020202020204" pitchFamily="34" charset="0"/>
              <a:cs typeface="Arial" panose="020B0604020202020204" pitchFamily="34" charset="0"/>
            </a:endParaRPr>
          </a:p>
          <a:p>
            <a:r>
              <a:rPr lang="en-US" sz="3200" b="1" u="sng" dirty="0">
                <a:latin typeface="Arial" panose="020B0604020202020204" pitchFamily="34" charset="0"/>
                <a:cs typeface="Arial" panose="020B0604020202020204" pitchFamily="34" charset="0"/>
              </a:rPr>
              <a:t>Rental Car </a:t>
            </a:r>
            <a:r>
              <a:rPr lang="en-US" sz="3200" dirty="0">
                <a:latin typeface="Arial" panose="020B0604020202020204" pitchFamily="34" charset="0"/>
                <a:cs typeface="Arial" panose="020B0604020202020204" pitchFamily="34" charset="0"/>
              </a:rPr>
              <a:t>receipts must be accompanied by a copy of the conference/meeting agenda or registration.  The rental car receipt submitted must be the receipt received after returning the vehicle, not the rental agreement signed at the time of rental.  </a:t>
            </a:r>
          </a:p>
          <a:p>
            <a:endParaRPr lang="en-US" sz="1500" dirty="0">
              <a:latin typeface="Arial" panose="020B0604020202020204" pitchFamily="34" charset="0"/>
              <a:cs typeface="Arial" panose="020B0604020202020204" pitchFamily="34" charset="0"/>
            </a:endParaRPr>
          </a:p>
          <a:p>
            <a:r>
              <a:rPr lang="en-US" sz="3200" b="1" u="sng" dirty="0">
                <a:latin typeface="Arial" panose="020B0604020202020204" pitchFamily="34" charset="0"/>
                <a:cs typeface="Arial" panose="020B0604020202020204" pitchFamily="34" charset="0"/>
              </a:rPr>
              <a:t>Gasoline</a:t>
            </a:r>
            <a:r>
              <a:rPr lang="en-US" sz="3200" dirty="0">
                <a:latin typeface="Arial" panose="020B0604020202020204" pitchFamily="34" charset="0"/>
                <a:cs typeface="Arial" panose="020B0604020202020204" pitchFamily="34" charset="0"/>
              </a:rPr>
              <a:t> receipts must be accompanied by a copy of the rental car agreement or receipt.</a:t>
            </a:r>
          </a:p>
        </p:txBody>
      </p:sp>
    </p:spTree>
    <p:extLst>
      <p:ext uri="{BB962C8B-B14F-4D97-AF65-F5344CB8AC3E}">
        <p14:creationId xmlns:p14="http://schemas.microsoft.com/office/powerpoint/2010/main" val="44324239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95000"/>
          </a:schemeClr>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rgbClr val="830019"/>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2580969" y="1518227"/>
            <a:ext cx="15450072" cy="2031325"/>
          </a:xfrm>
          <a:prstGeom prst="rect">
            <a:avLst/>
          </a:prstGeom>
          <a:noFill/>
        </p:spPr>
        <p:txBody>
          <a:bodyPr wrap="square" rtlCol="0">
            <a:spAutoFit/>
          </a:bodyPr>
          <a:lstStyle/>
          <a:p>
            <a:pPr algn="ctr"/>
            <a:r>
              <a:rPr lang="en-US" sz="6600" b="1" dirty="0">
                <a:solidFill>
                  <a:srgbClr val="830019"/>
                </a:solidFill>
                <a:latin typeface="Arial" panose="020B0604020202020204" pitchFamily="34" charset="0"/>
                <a:cs typeface="Arial" panose="020B0604020202020204" pitchFamily="34" charset="0"/>
              </a:rPr>
              <a:t>SUPPORTING DOCUMENTATION</a:t>
            </a:r>
            <a:br>
              <a:rPr lang="en-US" sz="7200" b="1" dirty="0">
                <a:solidFill>
                  <a:srgbClr val="830019"/>
                </a:solidFill>
                <a:latin typeface="Arial" panose="020B0604020202020204" pitchFamily="34" charset="0"/>
                <a:cs typeface="Arial" panose="020B0604020202020204" pitchFamily="34" charset="0"/>
              </a:rPr>
            </a:br>
            <a:r>
              <a:rPr lang="en-US" sz="6000" b="1" dirty="0">
                <a:solidFill>
                  <a:srgbClr val="830019"/>
                </a:solidFill>
                <a:latin typeface="Arial" panose="020B0604020202020204" pitchFamily="34" charset="0"/>
                <a:cs typeface="Arial" panose="020B0604020202020204" pitchFamily="34" charset="0"/>
              </a:rPr>
              <a:t>for STATEMENT SUBMISSION (</a:t>
            </a:r>
            <a:r>
              <a:rPr lang="en-US" sz="6000" b="1" dirty="0" err="1">
                <a:solidFill>
                  <a:srgbClr val="830019"/>
                </a:solidFill>
                <a:latin typeface="Arial" panose="020B0604020202020204" pitchFamily="34" charset="0"/>
                <a:cs typeface="Arial" panose="020B0604020202020204" pitchFamily="34" charset="0"/>
              </a:rPr>
              <a:t>Con’t</a:t>
            </a:r>
            <a:r>
              <a:rPr lang="en-US" sz="6000" b="1" dirty="0">
                <a:solidFill>
                  <a:srgbClr val="830019"/>
                </a:solidFill>
                <a:latin typeface="Arial" panose="020B0604020202020204" pitchFamily="34" charset="0"/>
                <a:cs typeface="Arial" panose="020B0604020202020204" pitchFamily="34" charset="0"/>
              </a:rPr>
              <a:t>)</a:t>
            </a:r>
            <a:endParaRPr lang="en-US" sz="7200" b="1" dirty="0">
              <a:solidFill>
                <a:srgbClr val="830019"/>
              </a:solidFill>
              <a:latin typeface="Arial" panose="020B0604020202020204" pitchFamily="34" charset="0"/>
              <a:cs typeface="Arial" panose="020B0604020202020204" pitchFamily="34" charset="0"/>
            </a:endParaRPr>
          </a:p>
        </p:txBody>
      </p:sp>
      <p:pic>
        <p:nvPicPr>
          <p:cNvPr id="3" name="Picture 2" descr="Text&#10;&#10;Description automatically generated with low confidence">
            <a:extLst>
              <a:ext uri="{FF2B5EF4-FFF2-40B4-BE49-F238E27FC236}">
                <a16:creationId xmlns:a16="http://schemas.microsoft.com/office/drawing/2014/main" id="{1D2B234C-811A-864F-831B-77537CF7FD7B}"/>
              </a:ext>
            </a:extLst>
          </p:cNvPr>
          <p:cNvPicPr>
            <a:picLocks noChangeAspect="1"/>
          </p:cNvPicPr>
          <p:nvPr/>
        </p:nvPicPr>
        <p:blipFill>
          <a:blip r:embed="rId2"/>
          <a:stretch>
            <a:fillRect/>
          </a:stretch>
        </p:blipFill>
        <p:spPr>
          <a:xfrm>
            <a:off x="1071749" y="361990"/>
            <a:ext cx="6196823" cy="988142"/>
          </a:xfrm>
          <a:prstGeom prst="rect">
            <a:avLst/>
          </a:prstGeom>
        </p:spPr>
      </p:pic>
      <p:sp>
        <p:nvSpPr>
          <p:cNvPr id="8" name="TextBox 7">
            <a:extLst>
              <a:ext uri="{FF2B5EF4-FFF2-40B4-BE49-F238E27FC236}">
                <a16:creationId xmlns:a16="http://schemas.microsoft.com/office/drawing/2014/main" id="{1237E4F1-7F15-4789-B994-28BE98727160}"/>
              </a:ext>
            </a:extLst>
          </p:cNvPr>
          <p:cNvSpPr txBox="1"/>
          <p:nvPr/>
        </p:nvSpPr>
        <p:spPr>
          <a:xfrm>
            <a:off x="1312607" y="4055807"/>
            <a:ext cx="16857088" cy="5047536"/>
          </a:xfrm>
          <a:prstGeom prst="rect">
            <a:avLst/>
          </a:prstGeom>
          <a:noFill/>
        </p:spPr>
        <p:txBody>
          <a:bodyPr wrap="square">
            <a:spAutoFit/>
          </a:bodyPr>
          <a:lstStyle/>
          <a:p>
            <a:r>
              <a:rPr lang="en-US" sz="3600" b="1" u="sng" dirty="0"/>
              <a:t>Food/Meals</a:t>
            </a:r>
            <a:r>
              <a:rPr lang="en-US" sz="3600" dirty="0"/>
              <a:t> must be accompanied by a pre-approved Food Expense Approval Form: </a:t>
            </a:r>
            <a:r>
              <a:rPr lang="en-US" sz="3200" dirty="0">
                <a:hlinkClick r:id="rId3"/>
              </a:rPr>
              <a:t>https://www.uwlax.edu/globalassets/offices-services/business-services/forms/2018.04.05-ap-food-approval-form.pdf</a:t>
            </a:r>
            <a:r>
              <a:rPr lang="en-US" sz="3200" dirty="0"/>
              <a:t>.</a:t>
            </a:r>
          </a:p>
          <a:p>
            <a:endParaRPr lang="en-US" sz="1500" dirty="0"/>
          </a:p>
          <a:p>
            <a:r>
              <a:rPr lang="en-US" sz="3200" b="1" u="sng" dirty="0"/>
              <a:t>Clothing</a:t>
            </a:r>
            <a:r>
              <a:rPr lang="en-US" sz="3200" dirty="0"/>
              <a:t> over $75 each item must be accompanied by a pre-approved Clothing Purchase Approval  Form: </a:t>
            </a:r>
            <a:r>
              <a:rPr lang="en-US" sz="3200" dirty="0">
                <a:hlinkClick r:id="rId4"/>
              </a:rPr>
              <a:t>https://www.uwlax.edu/globalassets/offices-services/business-services/forms/clothing-purchase-approval-form.pdf</a:t>
            </a:r>
            <a:r>
              <a:rPr lang="en-US" sz="3200" dirty="0"/>
              <a:t> </a:t>
            </a:r>
          </a:p>
          <a:p>
            <a:endParaRPr lang="en-US" sz="1500" dirty="0"/>
          </a:p>
          <a:p>
            <a:r>
              <a:rPr lang="en-US" sz="3200" b="1" u="sng" dirty="0"/>
              <a:t>Prizes/Awards/Gifts</a:t>
            </a:r>
            <a:r>
              <a:rPr lang="en-US" sz="3200" b="1" dirty="0"/>
              <a:t> </a:t>
            </a:r>
            <a:r>
              <a:rPr lang="en-US" sz="3200" dirty="0"/>
              <a:t>must be accompanied by a pre-approved Prizes, Gifts and Awards Form: </a:t>
            </a:r>
            <a:r>
              <a:rPr lang="en-US" sz="3200" dirty="0">
                <a:hlinkClick r:id="rId5"/>
              </a:rPr>
              <a:t>https://www.uwlax.edu/globalassets/offices-services/business-services/forms/prizes-awards-or-gifts-approval-form-updated-12.21.2021.pdf</a:t>
            </a:r>
            <a:r>
              <a:rPr lang="en-US" sz="3200" dirty="0"/>
              <a:t> </a:t>
            </a:r>
          </a:p>
        </p:txBody>
      </p:sp>
    </p:spTree>
    <p:extLst>
      <p:ext uri="{BB962C8B-B14F-4D97-AF65-F5344CB8AC3E}">
        <p14:creationId xmlns:p14="http://schemas.microsoft.com/office/powerpoint/2010/main" val="293443545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830019"/>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0D670B-F3CC-F249-9C90-22AE0FF581D3}"/>
              </a:ext>
            </a:extLst>
          </p:cNvPr>
          <p:cNvSpPr txBox="1"/>
          <p:nvPr/>
        </p:nvSpPr>
        <p:spPr>
          <a:xfrm>
            <a:off x="663677" y="2631017"/>
            <a:ext cx="18612465" cy="8402300"/>
          </a:xfrm>
          <a:prstGeom prst="rect">
            <a:avLst/>
          </a:prstGeom>
          <a:noFill/>
        </p:spPr>
        <p:txBody>
          <a:bodyPr wrap="square" rtlCol="0">
            <a:spAutoFit/>
          </a:bodyPr>
          <a:lstStyle/>
          <a:p>
            <a:r>
              <a:rPr lang="en-US" sz="7200" b="1" dirty="0">
                <a:solidFill>
                  <a:schemeClr val="bg1">
                    <a:lumMod val="75000"/>
                  </a:schemeClr>
                </a:solidFill>
                <a:latin typeface="Arial" panose="020B0604020202020204" pitchFamily="34" charset="0"/>
                <a:cs typeface="Arial" panose="020B0604020202020204" pitchFamily="34" charset="0"/>
              </a:rPr>
              <a:t>RESOURCES</a:t>
            </a:r>
          </a:p>
          <a:p>
            <a:endParaRPr lang="en-US" sz="3200" b="1" dirty="0">
              <a:solidFill>
                <a:schemeClr val="bg1">
                  <a:lumMod val="75000"/>
                </a:schemeClr>
              </a:solidFill>
              <a:latin typeface="Arial" panose="020B0604020202020204" pitchFamily="34" charset="0"/>
              <a:cs typeface="Arial" panose="020B0604020202020204" pitchFamily="34" charset="0"/>
            </a:endParaRPr>
          </a:p>
          <a:p>
            <a:r>
              <a:rPr lang="en-US" sz="3600" b="1" dirty="0"/>
              <a:t>UWL Purchasing Cards: </a:t>
            </a:r>
            <a:r>
              <a:rPr lang="en-US" sz="3200" dirty="0">
                <a:solidFill>
                  <a:schemeClr val="bg1">
                    <a:lumMod val="95000"/>
                  </a:schemeClr>
                </a:solidFill>
              </a:rPr>
              <a:t> </a:t>
            </a:r>
            <a:r>
              <a:rPr lang="en-US" sz="3200" dirty="0">
                <a:solidFill>
                  <a:schemeClr val="bg1">
                    <a:lumMod val="95000"/>
                  </a:schemeClr>
                </a:solidFill>
                <a:hlinkClick r:id="rId3">
                  <a:extLst>
                    <a:ext uri="{A12FA001-AC4F-418D-AE19-62706E023703}">
                      <ahyp:hlinkClr xmlns:ahyp="http://schemas.microsoft.com/office/drawing/2018/hyperlinkcolor" val="tx"/>
                    </a:ext>
                  </a:extLst>
                </a:hlinkClick>
              </a:rPr>
              <a:t>https://www.uwlax.edu/business-services/our-services/purchasing/#tm-purchasing-card--pcard-</a:t>
            </a:r>
            <a:r>
              <a:rPr lang="en-US" sz="3200" dirty="0">
                <a:solidFill>
                  <a:schemeClr val="bg1">
                    <a:lumMod val="95000"/>
                  </a:schemeClr>
                </a:solidFill>
              </a:rPr>
              <a:t> </a:t>
            </a:r>
          </a:p>
          <a:p>
            <a:endParaRPr lang="en-US" sz="3200" b="1" dirty="0">
              <a:solidFill>
                <a:schemeClr val="bg1">
                  <a:lumMod val="75000"/>
                </a:schemeClr>
              </a:solidFill>
              <a:latin typeface="Arial" panose="020B0604020202020204" pitchFamily="34" charset="0"/>
              <a:cs typeface="Arial" panose="020B0604020202020204" pitchFamily="34" charset="0"/>
            </a:endParaRPr>
          </a:p>
          <a:p>
            <a:r>
              <a:rPr lang="en-US" sz="3200" b="1" dirty="0"/>
              <a:t>UW System Purchasing Card  Policy &amp; Procedure Manual</a:t>
            </a:r>
            <a:r>
              <a:rPr lang="en-US" sz="3200" dirty="0"/>
              <a:t>: </a:t>
            </a:r>
            <a:r>
              <a:rPr lang="en-US" sz="3200" dirty="0">
                <a:solidFill>
                  <a:schemeClr val="bg1">
                    <a:lumMod val="95000"/>
                  </a:schemeClr>
                </a:solidFill>
                <a:hlinkClick r:id="rId4">
                  <a:extLst>
                    <a:ext uri="{A12FA001-AC4F-418D-AE19-62706E023703}">
                      <ahyp:hlinkClr xmlns:ahyp="http://schemas.microsoft.com/office/drawing/2018/hyperlinkcolor" val="tx"/>
                    </a:ext>
                  </a:extLst>
                </a:hlinkClick>
              </a:rPr>
              <a:t>https://www.wisconsin.edu/financial-administration/download/special_topics/purchasing_cards/Pcardmanual-12.06.21.pdf</a:t>
            </a:r>
            <a:r>
              <a:rPr lang="en-US" sz="3200" dirty="0">
                <a:solidFill>
                  <a:schemeClr val="bg1">
                    <a:lumMod val="95000"/>
                  </a:schemeClr>
                </a:solidFill>
              </a:rPr>
              <a:t>   </a:t>
            </a:r>
          </a:p>
          <a:p>
            <a:endParaRPr lang="en-US" sz="3200" b="1" dirty="0">
              <a:solidFill>
                <a:schemeClr val="bg1">
                  <a:lumMod val="95000"/>
                </a:schemeClr>
              </a:solidFill>
            </a:endParaRPr>
          </a:p>
          <a:p>
            <a:r>
              <a:rPr lang="en-US" sz="3200" b="1" dirty="0"/>
              <a:t>Purchasing Card Billing Cycle Calendar:</a:t>
            </a:r>
            <a:endParaRPr lang="en-US" sz="3200" b="1" dirty="0">
              <a:solidFill>
                <a:schemeClr val="bg1">
                  <a:lumMod val="75000"/>
                </a:schemeClr>
              </a:solidFill>
              <a:latin typeface="Arial" panose="020B0604020202020204" pitchFamily="34" charset="0"/>
              <a:cs typeface="Arial" panose="020B0604020202020204" pitchFamily="34" charset="0"/>
            </a:endParaRPr>
          </a:p>
          <a:p>
            <a:r>
              <a:rPr lang="en-US" sz="3200" dirty="0">
                <a:solidFill>
                  <a:schemeClr val="bg1">
                    <a:lumMod val="95000"/>
                  </a:schemeClr>
                </a:solidFill>
              </a:rPr>
              <a:t>https://www.uwlax.edu/globalassets/offices-services/business-services/procedures/pcard-calendar-2022.pdf</a:t>
            </a:r>
          </a:p>
          <a:p>
            <a:endParaRPr lang="en-US" sz="3200" b="1" dirty="0">
              <a:latin typeface="Arial" panose="020B0604020202020204" pitchFamily="34" charset="0"/>
              <a:cs typeface="Arial" panose="020B0604020202020204" pitchFamily="34" charset="0"/>
            </a:endParaRPr>
          </a:p>
          <a:p>
            <a:r>
              <a:rPr lang="en-US" sz="3200" b="1" dirty="0">
                <a:latin typeface="Arial" panose="020B0604020202020204" pitchFamily="34" charset="0"/>
                <a:cs typeface="Arial" panose="020B0604020202020204" pitchFamily="34" charset="0"/>
              </a:rPr>
              <a:t>Purchasing Services: </a:t>
            </a:r>
            <a:r>
              <a:rPr lang="en-US" sz="2800" b="1" dirty="0">
                <a:solidFill>
                  <a:schemeClr val="bg1">
                    <a:lumMod val="95000"/>
                  </a:schemeClr>
                </a:solidFill>
                <a:latin typeface="Arial" panose="020B0604020202020204" pitchFamily="34" charset="0"/>
                <a:cs typeface="Arial" panose="020B0604020202020204" pitchFamily="34" charset="0"/>
              </a:rPr>
              <a:t>Laurie Becker, </a:t>
            </a:r>
            <a:r>
              <a:rPr lang="en-US" sz="2800" b="1" dirty="0">
                <a:solidFill>
                  <a:schemeClr val="bg1">
                    <a:lumMod val="9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lbecker@uwlax.edu</a:t>
            </a:r>
            <a:r>
              <a:rPr lang="en-US" sz="2800" b="1" dirty="0">
                <a:solidFill>
                  <a:schemeClr val="bg1">
                    <a:lumMod val="95000"/>
                  </a:schemeClr>
                </a:solidFill>
                <a:latin typeface="Arial" panose="020B0604020202020204" pitchFamily="34" charset="0"/>
                <a:cs typeface="Arial" panose="020B0604020202020204" pitchFamily="34" charset="0"/>
              </a:rPr>
              <a:t> or Shelle Gholson, </a:t>
            </a:r>
            <a:r>
              <a:rPr lang="en-US" sz="2800" b="1" dirty="0">
                <a:solidFill>
                  <a:schemeClr val="bg1">
                    <a:lumMod val="95000"/>
                  </a:schemeClr>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sgholson@uwlax.edu</a:t>
            </a:r>
            <a:r>
              <a:rPr lang="en-US" sz="2800" b="1" dirty="0">
                <a:solidFill>
                  <a:schemeClr val="bg1">
                    <a:lumMod val="95000"/>
                  </a:schemeClr>
                </a:solidFill>
                <a:latin typeface="Arial" panose="020B0604020202020204" pitchFamily="34" charset="0"/>
                <a:cs typeface="Arial" panose="020B0604020202020204" pitchFamily="34" charset="0"/>
              </a:rPr>
              <a:t> or </a:t>
            </a:r>
            <a:r>
              <a:rPr lang="en-US" sz="2800" b="1" dirty="0">
                <a:solidFill>
                  <a:schemeClr val="bg1">
                    <a:lumMod val="95000"/>
                  </a:schemeClr>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pcards@uwlax.edu</a:t>
            </a:r>
            <a:endParaRPr lang="en-US" sz="2800" b="1" dirty="0">
              <a:solidFill>
                <a:schemeClr val="bg1">
                  <a:lumMod val="95000"/>
                </a:schemeClr>
              </a:solidFill>
              <a:latin typeface="Arial" panose="020B0604020202020204" pitchFamily="34" charset="0"/>
              <a:cs typeface="Arial" panose="020B0604020202020204" pitchFamily="34" charset="0"/>
            </a:endParaRPr>
          </a:p>
          <a:p>
            <a:pPr algn="ctr"/>
            <a:endParaRPr lang="en-US" sz="7200" b="1" dirty="0">
              <a:solidFill>
                <a:schemeClr val="bg1">
                  <a:lumMod val="75000"/>
                </a:schemeClr>
              </a:solidFill>
              <a:latin typeface="Arial" panose="020B0604020202020204" pitchFamily="34" charset="0"/>
              <a:cs typeface="Arial" panose="020B0604020202020204" pitchFamily="34" charset="0"/>
            </a:endParaRPr>
          </a:p>
          <a:p>
            <a:pPr algn="ctr"/>
            <a:endParaRPr lang="en-US" sz="1200" dirty="0">
              <a:solidFill>
                <a:schemeClr val="bg1"/>
              </a:solidFill>
              <a:latin typeface="Arial" panose="020B0604020202020204" pitchFamily="34" charset="0"/>
              <a:cs typeface="Arial" panose="020B0604020202020204" pitchFamily="34" charset="0"/>
            </a:endParaRPr>
          </a:p>
        </p:txBody>
      </p:sp>
      <p:pic>
        <p:nvPicPr>
          <p:cNvPr id="6" name="Picture 5" descr="Logo, company name&#10;&#10;Description automatically generated">
            <a:extLst>
              <a:ext uri="{FF2B5EF4-FFF2-40B4-BE49-F238E27FC236}">
                <a16:creationId xmlns:a16="http://schemas.microsoft.com/office/drawing/2014/main" id="{E17F4B49-97F9-7748-B821-2C301F1BF94C}"/>
              </a:ext>
            </a:extLst>
          </p:cNvPr>
          <p:cNvPicPr>
            <a:picLocks noChangeAspect="1"/>
          </p:cNvPicPr>
          <p:nvPr/>
        </p:nvPicPr>
        <p:blipFill>
          <a:blip r:embed="rId8">
            <a:alphaModFix amt="14000"/>
          </a:blip>
          <a:stretch>
            <a:fillRect/>
          </a:stretch>
        </p:blipFill>
        <p:spPr>
          <a:xfrm>
            <a:off x="13314113" y="4930773"/>
            <a:ext cx="7309646" cy="7309646"/>
          </a:xfrm>
          <a:prstGeom prst="rect">
            <a:avLst/>
          </a:prstGeom>
        </p:spPr>
      </p:pic>
      <p:pic>
        <p:nvPicPr>
          <p:cNvPr id="7" name="Content Placeholder 5" descr="A picture containing text, clipart&#10;&#10;Description automatically generated">
            <a:extLst>
              <a:ext uri="{FF2B5EF4-FFF2-40B4-BE49-F238E27FC236}">
                <a16:creationId xmlns:a16="http://schemas.microsoft.com/office/drawing/2014/main" id="{615B7C77-FF1F-4E8E-8E2D-3ED1FF0656EF}"/>
              </a:ext>
            </a:extLst>
          </p:cNvPr>
          <p:cNvPicPr>
            <a:picLocks noChangeAspect="1"/>
          </p:cNvPicPr>
          <p:nvPr/>
        </p:nvPicPr>
        <p:blipFill>
          <a:blip r:embed="rId9"/>
          <a:stretch>
            <a:fillRect/>
          </a:stretch>
        </p:blipFill>
        <p:spPr>
          <a:xfrm>
            <a:off x="5208020" y="563580"/>
            <a:ext cx="9700759" cy="1541006"/>
          </a:xfrm>
          <a:prstGeom prst="rect">
            <a:avLst/>
          </a:prstGeom>
        </p:spPr>
      </p:pic>
    </p:spTree>
    <p:extLst>
      <p:ext uri="{BB962C8B-B14F-4D97-AF65-F5344CB8AC3E}">
        <p14:creationId xmlns:p14="http://schemas.microsoft.com/office/powerpoint/2010/main" val="3070757011"/>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30019"/>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B41493A-0F45-6E4E-8E1B-44A8120D6C91}"/>
              </a:ext>
            </a:extLst>
          </p:cNvPr>
          <p:cNvSpPr txBox="1"/>
          <p:nvPr/>
        </p:nvSpPr>
        <p:spPr>
          <a:xfrm>
            <a:off x="907140" y="1990075"/>
            <a:ext cx="14523067" cy="1323439"/>
          </a:xfrm>
          <a:prstGeom prst="rect">
            <a:avLst/>
          </a:prstGeom>
          <a:noFill/>
        </p:spPr>
        <p:txBody>
          <a:bodyPr wrap="square" rtlCol="0">
            <a:spAutoFit/>
          </a:bodyPr>
          <a:lstStyle/>
          <a:p>
            <a:r>
              <a:rPr lang="en-US" sz="8000" b="1" dirty="0">
                <a:solidFill>
                  <a:schemeClr val="bg1">
                    <a:lumMod val="95000"/>
                  </a:schemeClr>
                </a:solidFill>
                <a:latin typeface="Arial" panose="020B0604020202020204" pitchFamily="34" charset="0"/>
                <a:cs typeface="Arial" panose="020B0604020202020204" pitchFamily="34" charset="0"/>
              </a:rPr>
              <a:t>PCARD OVERVIEW</a:t>
            </a:r>
            <a:endParaRPr lang="en-US" sz="8800" b="1" dirty="0">
              <a:solidFill>
                <a:schemeClr val="bg1">
                  <a:lumMod val="75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2B91F3A5-0570-7D43-9896-CD7C96E1742B}"/>
              </a:ext>
            </a:extLst>
          </p:cNvPr>
          <p:cNvSpPr txBox="1"/>
          <p:nvPr/>
        </p:nvSpPr>
        <p:spPr>
          <a:xfrm>
            <a:off x="10414002" y="4441508"/>
            <a:ext cx="8356601" cy="4278094"/>
          </a:xfrm>
          <a:prstGeom prst="rect">
            <a:avLst/>
          </a:prstGeom>
          <a:noFill/>
        </p:spPr>
        <p:txBody>
          <a:bodyPr wrap="square" rtlCol="0">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40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Credit Limits:</a:t>
            </a:r>
          </a:p>
          <a:p>
            <a:pPr marL="569913"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4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$5,000 per transaction</a:t>
            </a:r>
          </a:p>
          <a:p>
            <a:pPr marL="569913"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4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$5,000 per billing cycle</a:t>
            </a:r>
          </a:p>
          <a:p>
            <a:pPr marL="969963"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4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Billing cycle = 2 weeks</a:t>
            </a:r>
          </a:p>
          <a:p>
            <a:pPr marL="969963"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4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Billing cycle calendar (see Resources slide for link)</a:t>
            </a:r>
            <a:endParaRPr lang="en-US" sz="4800" dirty="0">
              <a:solidFill>
                <a:schemeClr val="bg1"/>
              </a:solidFill>
              <a:latin typeface="Arial" panose="020B0604020202020204" pitchFamily="34" charset="0"/>
              <a:cs typeface="Arial" panose="020B0604020202020204" pitchFamily="34" charset="0"/>
            </a:endParaRPr>
          </a:p>
        </p:txBody>
      </p:sp>
      <p:pic>
        <p:nvPicPr>
          <p:cNvPr id="9" name="Content Placeholder 5" descr="A picture containing text, clipart&#10;&#10;Description automatically generated">
            <a:extLst>
              <a:ext uri="{FF2B5EF4-FFF2-40B4-BE49-F238E27FC236}">
                <a16:creationId xmlns:a16="http://schemas.microsoft.com/office/drawing/2014/main" id="{8ED8956A-B205-CE4F-87DA-F20891AF2FEB}"/>
              </a:ext>
            </a:extLst>
          </p:cNvPr>
          <p:cNvPicPr>
            <a:picLocks noChangeAspect="1"/>
          </p:cNvPicPr>
          <p:nvPr/>
        </p:nvPicPr>
        <p:blipFill>
          <a:blip r:embed="rId2"/>
          <a:stretch>
            <a:fillRect/>
          </a:stretch>
        </p:blipFill>
        <p:spPr>
          <a:xfrm>
            <a:off x="907140" y="426283"/>
            <a:ext cx="5950860" cy="945320"/>
          </a:xfrm>
          <a:prstGeom prst="rect">
            <a:avLst/>
          </a:prstGeom>
        </p:spPr>
      </p:pic>
      <p:cxnSp>
        <p:nvCxnSpPr>
          <p:cNvPr id="11" name="Straight Connector 10">
            <a:extLst>
              <a:ext uri="{FF2B5EF4-FFF2-40B4-BE49-F238E27FC236}">
                <a16:creationId xmlns:a16="http://schemas.microsoft.com/office/drawing/2014/main" id="{B84D9C3E-5A84-274E-B236-5911A9B2256D}"/>
              </a:ext>
            </a:extLst>
          </p:cNvPr>
          <p:cNvCxnSpPr>
            <a:cxnSpLocks/>
          </p:cNvCxnSpPr>
          <p:nvPr/>
        </p:nvCxnSpPr>
        <p:spPr>
          <a:xfrm>
            <a:off x="1071749" y="1525980"/>
            <a:ext cx="19045051" cy="0"/>
          </a:xfrm>
          <a:prstGeom prst="line">
            <a:avLst/>
          </a:prstGeom>
          <a:ln w="22225">
            <a:solidFill>
              <a:schemeClr val="bg1">
                <a:lumMod val="85000"/>
              </a:schemeClr>
            </a:solidFill>
          </a:ln>
        </p:spPr>
        <p:style>
          <a:lnRef idx="2">
            <a:schemeClr val="accent3"/>
          </a:lnRef>
          <a:fillRef idx="0">
            <a:schemeClr val="accent3"/>
          </a:fillRef>
          <a:effectRef idx="1">
            <a:schemeClr val="accent3"/>
          </a:effectRef>
          <a:fontRef idx="minor">
            <a:schemeClr val="tx1"/>
          </a:fontRef>
        </p:style>
      </p:cxnSp>
      <p:sp>
        <p:nvSpPr>
          <p:cNvPr id="6" name="TextBox 5">
            <a:extLst>
              <a:ext uri="{FF2B5EF4-FFF2-40B4-BE49-F238E27FC236}">
                <a16:creationId xmlns:a16="http://schemas.microsoft.com/office/drawing/2014/main" id="{790199D5-9C06-4B9B-ABB9-022429604794}"/>
              </a:ext>
            </a:extLst>
          </p:cNvPr>
          <p:cNvSpPr txBox="1"/>
          <p:nvPr/>
        </p:nvSpPr>
        <p:spPr>
          <a:xfrm>
            <a:off x="2395787" y="4601068"/>
            <a:ext cx="8356601" cy="3219343"/>
          </a:xfrm>
          <a:prstGeom prst="rect">
            <a:avLst/>
          </a:prstGeom>
          <a:noFill/>
        </p:spPr>
        <p:txBody>
          <a:bodyPr wrap="square" rtlCol="0">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40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Purpose</a:t>
            </a:r>
            <a:r>
              <a:rPr kumimoji="0" lang="en-US" sz="4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a:t>
            </a:r>
          </a:p>
          <a:p>
            <a:pPr marL="569913"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4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Travel</a:t>
            </a:r>
          </a:p>
          <a:p>
            <a:pPr marL="569913"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4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Membership Renewals</a:t>
            </a:r>
          </a:p>
          <a:p>
            <a:pPr marL="569913"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4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Conference registrations</a:t>
            </a:r>
          </a:p>
          <a:p>
            <a:pPr marL="227013"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6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549183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alpha val="95000"/>
          </a:schemeClr>
        </a:solidFill>
        <a:effectLst/>
      </p:bgPr>
    </p:bg>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id="{DDCF13FF-1FBF-6349-8476-9FF1CBD4B01A}"/>
              </a:ext>
            </a:extLst>
          </p:cNvPr>
          <p:cNvPicPr>
            <a:picLocks noChangeAspect="1"/>
          </p:cNvPicPr>
          <p:nvPr/>
        </p:nvPicPr>
        <p:blipFill>
          <a:blip r:embed="rId2">
            <a:alphaModFix amt="17000"/>
          </a:blip>
          <a:stretch>
            <a:fillRect/>
          </a:stretch>
        </p:blipFill>
        <p:spPr>
          <a:xfrm>
            <a:off x="13282059" y="4714836"/>
            <a:ext cx="7309646" cy="7309646"/>
          </a:xfrm>
          <a:prstGeom prst="rect">
            <a:avLst/>
          </a:prstGeom>
        </p:spPr>
      </p:pic>
      <p:pic>
        <p:nvPicPr>
          <p:cNvPr id="9" name="Content Placeholder 5" descr="A picture containing text, clipart&#10;&#10;Description automatically generated">
            <a:extLst>
              <a:ext uri="{FF2B5EF4-FFF2-40B4-BE49-F238E27FC236}">
                <a16:creationId xmlns:a16="http://schemas.microsoft.com/office/drawing/2014/main" id="{9CB5AA3A-D61F-C44A-9D8F-DDFCCE050F1E}"/>
              </a:ext>
            </a:extLst>
          </p:cNvPr>
          <p:cNvPicPr>
            <a:picLocks noChangeAspect="1"/>
          </p:cNvPicPr>
          <p:nvPr/>
        </p:nvPicPr>
        <p:blipFill>
          <a:blip r:embed="rId3"/>
          <a:stretch>
            <a:fillRect/>
          </a:stretch>
        </p:blipFill>
        <p:spPr>
          <a:xfrm>
            <a:off x="907140" y="563580"/>
            <a:ext cx="5086563" cy="808022"/>
          </a:xfrm>
          <a:prstGeom prst="rect">
            <a:avLst/>
          </a:prstGeom>
        </p:spPr>
      </p:pic>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chemeClr val="bg1"/>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1071749" y="1898432"/>
            <a:ext cx="14207580" cy="1200329"/>
          </a:xfrm>
          <a:prstGeom prst="rect">
            <a:avLst/>
          </a:prstGeom>
          <a:noFill/>
        </p:spPr>
        <p:txBody>
          <a:bodyPr wrap="square" rtlCol="0">
            <a:spAutoFit/>
          </a:bodyPr>
          <a:lstStyle/>
          <a:p>
            <a:r>
              <a:rPr lang="en-US" sz="7200" b="1" dirty="0">
                <a:solidFill>
                  <a:schemeClr val="bg1"/>
                </a:solidFill>
                <a:latin typeface="Arial" panose="020B0604020202020204" pitchFamily="34" charset="0"/>
                <a:cs typeface="Arial" panose="020B0604020202020204" pitchFamily="34" charset="0"/>
              </a:rPr>
              <a:t>CARD SECURITY &amp; FRAUD</a:t>
            </a:r>
            <a:endParaRPr lang="en-US" sz="7200" dirty="0">
              <a:solidFill>
                <a:schemeClr val="bg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F9B1C8A9-A56C-4B44-AB13-787B9DD79260}"/>
              </a:ext>
            </a:extLst>
          </p:cNvPr>
          <p:cNvSpPr txBox="1"/>
          <p:nvPr/>
        </p:nvSpPr>
        <p:spPr>
          <a:xfrm>
            <a:off x="1194619" y="3338480"/>
            <a:ext cx="13185058" cy="4878259"/>
          </a:xfrm>
          <a:prstGeom prst="rect">
            <a:avLst/>
          </a:prstGeom>
          <a:noFill/>
        </p:spPr>
        <p:txBody>
          <a:bodyPr wrap="square">
            <a:spAutoFit/>
          </a:bodyPr>
          <a:lstStyle/>
          <a:p>
            <a:pPr marL="0" indent="0">
              <a:buNone/>
            </a:pPr>
            <a:r>
              <a:rPr lang="en-US" sz="4000" b="1" u="sng" dirty="0">
                <a:solidFill>
                  <a:schemeClr val="bg1"/>
                </a:solidFill>
                <a:latin typeface="Arial" panose="020B0604020202020204" pitchFamily="34" charset="0"/>
                <a:cs typeface="Arial" panose="020B0604020202020204" pitchFamily="34" charset="0"/>
              </a:rPr>
              <a:t>Card Security</a:t>
            </a:r>
            <a:r>
              <a:rPr lang="en-US" sz="4000" dirty="0">
                <a:solidFill>
                  <a:schemeClr val="bg1"/>
                </a:solidFill>
                <a:latin typeface="Arial" panose="020B0604020202020204" pitchFamily="34" charset="0"/>
                <a:cs typeface="Arial" panose="020B0604020202020204" pitchFamily="34" charset="0"/>
              </a:rPr>
              <a:t>:</a:t>
            </a:r>
          </a:p>
          <a:p>
            <a:pPr marL="0" indent="0">
              <a:buNone/>
            </a:pPr>
            <a:endParaRPr lang="en-US" sz="1500" dirty="0">
              <a:solidFill>
                <a:schemeClr val="bg1"/>
              </a:solidFill>
              <a:latin typeface="Arial" panose="020B0604020202020204" pitchFamily="34" charset="0"/>
              <a:cs typeface="Arial" panose="020B0604020202020204" pitchFamily="34" charset="0"/>
            </a:endParaRPr>
          </a:p>
          <a:p>
            <a:r>
              <a:rPr lang="en-US" sz="3200" dirty="0">
                <a:solidFill>
                  <a:schemeClr val="bg1"/>
                </a:solidFill>
                <a:latin typeface="Arial" panose="020B0604020202020204" pitchFamily="34" charset="0"/>
                <a:cs typeface="Arial" panose="020B0604020202020204" pitchFamily="34" charset="0"/>
              </a:rPr>
              <a:t>Keep your PCard secure when carrying with you or keep in locked office/desk/cabinet</a:t>
            </a:r>
          </a:p>
          <a:p>
            <a:pPr marL="0" indent="0">
              <a:buNone/>
            </a:pPr>
            <a:endParaRPr lang="en-US" sz="3200" dirty="0">
              <a:solidFill>
                <a:schemeClr val="bg1"/>
              </a:solidFill>
              <a:latin typeface="Arial" panose="020B0604020202020204" pitchFamily="34" charset="0"/>
              <a:cs typeface="Arial" panose="020B0604020202020204" pitchFamily="34" charset="0"/>
            </a:endParaRPr>
          </a:p>
          <a:p>
            <a:r>
              <a:rPr lang="en-US" sz="3200" dirty="0">
                <a:solidFill>
                  <a:schemeClr val="bg1"/>
                </a:solidFill>
                <a:latin typeface="Arial" panose="020B0604020202020204" pitchFamily="34" charset="0"/>
                <a:cs typeface="Arial" panose="020B0604020202020204" pitchFamily="34" charset="0"/>
              </a:rPr>
              <a:t>Do not let others use your PCard.  This includes providing your PCard number for someone else to make a purchase.</a:t>
            </a:r>
          </a:p>
          <a:p>
            <a:endParaRPr lang="en-US" sz="3200" dirty="0">
              <a:solidFill>
                <a:schemeClr val="bg1"/>
              </a:solidFill>
              <a:latin typeface="Arial" panose="020B0604020202020204" pitchFamily="34" charset="0"/>
              <a:cs typeface="Arial" panose="020B0604020202020204" pitchFamily="34" charset="0"/>
            </a:endParaRPr>
          </a:p>
          <a:p>
            <a:r>
              <a:rPr lang="en-US" sz="3200" dirty="0">
                <a:solidFill>
                  <a:schemeClr val="bg1"/>
                </a:solidFill>
                <a:latin typeface="Arial" panose="020B0604020202020204" pitchFamily="34" charset="0"/>
                <a:cs typeface="Arial" panose="020B0604020202020204" pitchFamily="34" charset="0"/>
              </a:rPr>
              <a:t>Lost or stolen card?  IMMEDIATELY contact US Bank at 800-344-5696.  US Bank will close your account and issue a new card.</a:t>
            </a:r>
          </a:p>
        </p:txBody>
      </p:sp>
    </p:spTree>
    <p:extLst>
      <p:ext uri="{BB962C8B-B14F-4D97-AF65-F5344CB8AC3E}">
        <p14:creationId xmlns:p14="http://schemas.microsoft.com/office/powerpoint/2010/main" val="1217261039"/>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alpha val="95000"/>
          </a:schemeClr>
        </a:solidFill>
        <a:effectLst/>
      </p:bgPr>
    </p:bg>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id="{DDCF13FF-1FBF-6349-8476-9FF1CBD4B01A}"/>
              </a:ext>
            </a:extLst>
          </p:cNvPr>
          <p:cNvPicPr>
            <a:picLocks noChangeAspect="1"/>
          </p:cNvPicPr>
          <p:nvPr/>
        </p:nvPicPr>
        <p:blipFill>
          <a:blip r:embed="rId2">
            <a:alphaModFix amt="17000"/>
          </a:blip>
          <a:stretch>
            <a:fillRect/>
          </a:stretch>
        </p:blipFill>
        <p:spPr>
          <a:xfrm>
            <a:off x="13282059" y="4714836"/>
            <a:ext cx="7309646" cy="7309646"/>
          </a:xfrm>
          <a:prstGeom prst="rect">
            <a:avLst/>
          </a:prstGeom>
        </p:spPr>
      </p:pic>
      <p:pic>
        <p:nvPicPr>
          <p:cNvPr id="9" name="Content Placeholder 5" descr="A picture containing text, clipart&#10;&#10;Description automatically generated">
            <a:extLst>
              <a:ext uri="{FF2B5EF4-FFF2-40B4-BE49-F238E27FC236}">
                <a16:creationId xmlns:a16="http://schemas.microsoft.com/office/drawing/2014/main" id="{9CB5AA3A-D61F-C44A-9D8F-DDFCCE050F1E}"/>
              </a:ext>
            </a:extLst>
          </p:cNvPr>
          <p:cNvPicPr>
            <a:picLocks noChangeAspect="1"/>
          </p:cNvPicPr>
          <p:nvPr/>
        </p:nvPicPr>
        <p:blipFill>
          <a:blip r:embed="rId3"/>
          <a:stretch>
            <a:fillRect/>
          </a:stretch>
        </p:blipFill>
        <p:spPr>
          <a:xfrm>
            <a:off x="907140" y="563580"/>
            <a:ext cx="5086563" cy="808022"/>
          </a:xfrm>
          <a:prstGeom prst="rect">
            <a:avLst/>
          </a:prstGeom>
        </p:spPr>
      </p:pic>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chemeClr val="bg1"/>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1071748" y="1765700"/>
            <a:ext cx="14871257" cy="1200329"/>
          </a:xfrm>
          <a:prstGeom prst="rect">
            <a:avLst/>
          </a:prstGeom>
          <a:noFill/>
        </p:spPr>
        <p:txBody>
          <a:bodyPr wrap="square" rtlCol="0">
            <a:spAutoFit/>
          </a:bodyPr>
          <a:lstStyle/>
          <a:p>
            <a:r>
              <a:rPr lang="en-US" sz="7200" b="1" dirty="0">
                <a:solidFill>
                  <a:schemeClr val="bg1"/>
                </a:solidFill>
                <a:latin typeface="Arial" panose="020B0604020202020204" pitchFamily="34" charset="0"/>
                <a:cs typeface="Arial" panose="020B0604020202020204" pitchFamily="34" charset="0"/>
              </a:rPr>
              <a:t>CARD SECURITY &amp; FRAUD</a:t>
            </a:r>
            <a:endParaRPr lang="en-US" sz="7200" dirty="0">
              <a:solidFill>
                <a:schemeClr val="bg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F9B1C8A9-A56C-4B44-AB13-787B9DD79260}"/>
              </a:ext>
            </a:extLst>
          </p:cNvPr>
          <p:cNvSpPr txBox="1"/>
          <p:nvPr/>
        </p:nvSpPr>
        <p:spPr>
          <a:xfrm>
            <a:off x="1194619" y="3045119"/>
            <a:ext cx="11562736" cy="6647974"/>
          </a:xfrm>
          <a:prstGeom prst="rect">
            <a:avLst/>
          </a:prstGeom>
          <a:noFill/>
        </p:spPr>
        <p:txBody>
          <a:bodyPr wrap="square">
            <a:spAutoFit/>
          </a:bodyPr>
          <a:lstStyle/>
          <a:p>
            <a:pPr marL="0" indent="0">
              <a:buNone/>
            </a:pPr>
            <a:r>
              <a:rPr lang="en-US" sz="3600" b="1" u="sng" dirty="0">
                <a:solidFill>
                  <a:schemeClr val="bg1"/>
                </a:solidFill>
                <a:latin typeface="Arial" panose="020B0604020202020204" pitchFamily="34" charset="0"/>
                <a:cs typeface="Arial" panose="020B0604020202020204" pitchFamily="34" charset="0"/>
              </a:rPr>
              <a:t>Fraud</a:t>
            </a:r>
            <a:r>
              <a:rPr lang="en-US" sz="3600" dirty="0">
                <a:solidFill>
                  <a:schemeClr val="bg1"/>
                </a:solidFill>
                <a:latin typeface="Arial" panose="020B0604020202020204" pitchFamily="34" charset="0"/>
                <a:cs typeface="Arial" panose="020B0604020202020204" pitchFamily="34" charset="0"/>
              </a:rPr>
              <a:t>:</a:t>
            </a:r>
          </a:p>
          <a:p>
            <a:r>
              <a:rPr lang="en-US" sz="3000" dirty="0">
                <a:solidFill>
                  <a:schemeClr val="bg1"/>
                </a:solidFill>
                <a:latin typeface="Arial" panose="020B0604020202020204" pitchFamily="34" charset="0"/>
                <a:cs typeface="Arial" panose="020B0604020202020204" pitchFamily="34" charset="0"/>
              </a:rPr>
              <a:t>If you suspect fraudulent activity:</a:t>
            </a:r>
          </a:p>
          <a:p>
            <a:pPr marL="914400" lvl="1" indent="-457200">
              <a:buFont typeface="Arial" panose="020B0604020202020204" pitchFamily="34" charset="0"/>
              <a:buChar char="•"/>
            </a:pPr>
            <a:r>
              <a:rPr lang="en-US" sz="3000" dirty="0">
                <a:solidFill>
                  <a:schemeClr val="bg1"/>
                </a:solidFill>
                <a:latin typeface="Arial" panose="020B0604020202020204" pitchFamily="34" charset="0"/>
                <a:cs typeface="Arial" panose="020B0604020202020204" pitchFamily="34" charset="0"/>
              </a:rPr>
              <a:t>Immediately contact US Bank: 1-800-344-5696</a:t>
            </a:r>
          </a:p>
          <a:p>
            <a:pPr marL="914400" lvl="1" indent="-457200">
              <a:buFont typeface="Arial" panose="020B0604020202020204" pitchFamily="34" charset="0"/>
              <a:buChar char="•"/>
            </a:pPr>
            <a:r>
              <a:rPr lang="en-US" sz="3000" dirty="0">
                <a:solidFill>
                  <a:schemeClr val="bg1"/>
                </a:solidFill>
                <a:latin typeface="Arial" panose="020B0604020202020204" pitchFamily="34" charset="0"/>
                <a:cs typeface="Arial" panose="020B0604020202020204" pitchFamily="34" charset="0"/>
              </a:rPr>
              <a:t>Notify UWL Purchasing Services</a:t>
            </a:r>
          </a:p>
          <a:p>
            <a:pPr marL="457200" lvl="1" indent="0">
              <a:buNone/>
            </a:pPr>
            <a:endParaRPr lang="en-US" sz="3000" dirty="0">
              <a:solidFill>
                <a:schemeClr val="bg1"/>
              </a:solidFill>
              <a:latin typeface="Arial" panose="020B0604020202020204" pitchFamily="34" charset="0"/>
              <a:cs typeface="Arial" panose="020B0604020202020204" pitchFamily="34" charset="0"/>
            </a:endParaRPr>
          </a:p>
          <a:p>
            <a:r>
              <a:rPr lang="en-US" sz="3000" dirty="0">
                <a:solidFill>
                  <a:schemeClr val="bg1"/>
                </a:solidFill>
                <a:latin typeface="Arial" panose="020B0604020202020204" pitchFamily="34" charset="0"/>
                <a:cs typeface="Arial" panose="020B0604020202020204" pitchFamily="34" charset="0"/>
              </a:rPr>
              <a:t>If US Bank contacts you regarding fraudulent activity:</a:t>
            </a:r>
          </a:p>
          <a:p>
            <a:pPr marL="914400" lvl="1" indent="-457200">
              <a:buFont typeface="Arial" panose="020B0604020202020204" pitchFamily="34" charset="0"/>
              <a:buChar char="•"/>
            </a:pPr>
            <a:r>
              <a:rPr lang="en-US" sz="3000" dirty="0">
                <a:solidFill>
                  <a:schemeClr val="bg1"/>
                </a:solidFill>
                <a:latin typeface="Arial" panose="020B0604020202020204" pitchFamily="34" charset="0"/>
                <a:cs typeface="Arial" panose="020B0604020202020204" pitchFamily="34" charset="0"/>
              </a:rPr>
              <a:t>Return the call as soon as possible – your PCard will be frozen until US Bank confirms with you whether or not the transaction they are questioning is fraudulent.</a:t>
            </a:r>
          </a:p>
          <a:p>
            <a:pPr marL="457200" lvl="1" indent="0">
              <a:buNone/>
            </a:pPr>
            <a:endParaRPr lang="en-US" sz="3000" dirty="0">
              <a:solidFill>
                <a:schemeClr val="bg1"/>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3000" dirty="0">
                <a:solidFill>
                  <a:schemeClr val="bg1"/>
                </a:solidFill>
                <a:latin typeface="Arial" panose="020B0604020202020204" pitchFamily="34" charset="0"/>
                <a:cs typeface="Arial" panose="020B0604020202020204" pitchFamily="34" charset="0"/>
              </a:rPr>
              <a:t>US Bank does not have your personal information (birthdate, social security number) and will ask you to identify through work related information (last four digits of your of employee ID, your office phone number or campus address).  </a:t>
            </a:r>
          </a:p>
        </p:txBody>
      </p:sp>
    </p:spTree>
    <p:extLst>
      <p:ext uri="{BB962C8B-B14F-4D97-AF65-F5344CB8AC3E}">
        <p14:creationId xmlns:p14="http://schemas.microsoft.com/office/powerpoint/2010/main" val="364004392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95000"/>
          </a:schemeClr>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rgbClr val="830019"/>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4473037" y="1518227"/>
            <a:ext cx="13558003" cy="1323439"/>
          </a:xfrm>
          <a:prstGeom prst="rect">
            <a:avLst/>
          </a:prstGeom>
          <a:noFill/>
        </p:spPr>
        <p:txBody>
          <a:bodyPr wrap="square" rtlCol="0">
            <a:spAutoFit/>
          </a:bodyPr>
          <a:lstStyle/>
          <a:p>
            <a:r>
              <a:rPr lang="en-US" sz="8000" b="1" dirty="0">
                <a:solidFill>
                  <a:srgbClr val="830019"/>
                </a:solidFill>
                <a:latin typeface="Arial" panose="020B0604020202020204" pitchFamily="34" charset="0"/>
                <a:cs typeface="Arial" panose="020B0604020202020204" pitchFamily="34" charset="0"/>
              </a:rPr>
              <a:t>MAKING A PURCHASE</a:t>
            </a:r>
          </a:p>
        </p:txBody>
      </p:sp>
      <p:pic>
        <p:nvPicPr>
          <p:cNvPr id="3" name="Picture 2" descr="Text&#10;&#10;Description automatically generated with low confidence">
            <a:extLst>
              <a:ext uri="{FF2B5EF4-FFF2-40B4-BE49-F238E27FC236}">
                <a16:creationId xmlns:a16="http://schemas.microsoft.com/office/drawing/2014/main" id="{1D2B234C-811A-864F-831B-77537CF7FD7B}"/>
              </a:ext>
            </a:extLst>
          </p:cNvPr>
          <p:cNvPicPr>
            <a:picLocks noChangeAspect="1"/>
          </p:cNvPicPr>
          <p:nvPr/>
        </p:nvPicPr>
        <p:blipFill>
          <a:blip r:embed="rId2"/>
          <a:stretch>
            <a:fillRect/>
          </a:stretch>
        </p:blipFill>
        <p:spPr>
          <a:xfrm>
            <a:off x="1071749" y="361990"/>
            <a:ext cx="6196823" cy="988142"/>
          </a:xfrm>
          <a:prstGeom prst="rect">
            <a:avLst/>
          </a:prstGeom>
        </p:spPr>
      </p:pic>
      <p:sp>
        <p:nvSpPr>
          <p:cNvPr id="8" name="TextBox 7">
            <a:extLst>
              <a:ext uri="{FF2B5EF4-FFF2-40B4-BE49-F238E27FC236}">
                <a16:creationId xmlns:a16="http://schemas.microsoft.com/office/drawing/2014/main" id="{1237E4F1-7F15-4789-B994-28BE98727160}"/>
              </a:ext>
            </a:extLst>
          </p:cNvPr>
          <p:cNvSpPr txBox="1"/>
          <p:nvPr/>
        </p:nvSpPr>
        <p:spPr>
          <a:xfrm>
            <a:off x="634498" y="3017514"/>
            <a:ext cx="18847804" cy="6540252"/>
          </a:xfrm>
          <a:prstGeom prst="rect">
            <a:avLst/>
          </a:prstGeom>
          <a:noFill/>
        </p:spPr>
        <p:txBody>
          <a:bodyPr wrap="square">
            <a:spAutoFit/>
          </a:bodyPr>
          <a:lstStyle/>
          <a:p>
            <a:pPr marL="571500" indent="-571500">
              <a:buFont typeface="Arial" panose="020B0604020202020204" pitchFamily="34" charset="0"/>
              <a:buChar char="•"/>
            </a:pPr>
            <a:r>
              <a:rPr lang="en-US" sz="3600" b="1" u="sng" dirty="0">
                <a:latin typeface="Arial" panose="020B0604020202020204" pitchFamily="34" charset="0"/>
                <a:cs typeface="Arial" panose="020B0604020202020204" pitchFamily="34" charset="0"/>
              </a:rPr>
              <a:t>Activation Code</a:t>
            </a:r>
            <a:r>
              <a:rPr lang="en-US" sz="3600" dirty="0">
                <a:latin typeface="Arial" panose="020B0604020202020204" pitchFamily="34" charset="0"/>
                <a:cs typeface="Arial" panose="020B0604020202020204" pitchFamily="34" charset="0"/>
              </a:rPr>
              <a:t>: The last four digits of your employee ID will activate your PCard.</a:t>
            </a:r>
          </a:p>
          <a:p>
            <a:endParaRPr lang="en-US" sz="12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3600" b="1" u="sng" dirty="0">
                <a:latin typeface="Arial" panose="020B0604020202020204" pitchFamily="34" charset="0"/>
                <a:cs typeface="Arial" panose="020B0604020202020204" pitchFamily="34" charset="0"/>
              </a:rPr>
              <a:t>Ineligible Vendor Listings</a:t>
            </a:r>
            <a:r>
              <a:rPr lang="en-US" sz="3600" dirty="0">
                <a:latin typeface="Arial" panose="020B0604020202020204" pitchFamily="34" charset="0"/>
                <a:cs typeface="Arial" panose="020B0604020202020204" pitchFamily="34" charset="0"/>
              </a:rPr>
              <a:t>: Check vendor eligibility before making a purchase: </a:t>
            </a:r>
            <a:r>
              <a:rPr lang="en-US" sz="3600" dirty="0">
                <a:latin typeface="Arial" panose="020B0604020202020204" pitchFamily="34" charset="0"/>
                <a:cs typeface="Arial" panose="020B0604020202020204" pitchFamily="34" charset="0"/>
                <a:hlinkClick r:id="rId3"/>
              </a:rPr>
              <a:t>https://doa.wi.gov/Documents/DEO/CertList.pdf</a:t>
            </a:r>
            <a:r>
              <a:rPr lang="en-US" sz="3600" dirty="0">
                <a:latin typeface="Arial" panose="020B0604020202020204" pitchFamily="34" charset="0"/>
                <a:cs typeface="Arial" panose="020B0604020202020204" pitchFamily="34" charset="0"/>
              </a:rPr>
              <a:t> </a:t>
            </a:r>
          </a:p>
          <a:p>
            <a:pPr marL="571500" indent="-57150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3600" b="1" u="sng" dirty="0">
                <a:latin typeface="Arial" panose="020B0604020202020204" pitchFamily="34" charset="0"/>
                <a:cs typeface="Arial" panose="020B0604020202020204" pitchFamily="34" charset="0"/>
              </a:rPr>
              <a:t>Split/Serial Purchasing</a:t>
            </a:r>
            <a:r>
              <a:rPr lang="en-US" sz="3600" dirty="0">
                <a:latin typeface="Arial" panose="020B0604020202020204" pitchFamily="34" charset="0"/>
                <a:cs typeface="Arial" panose="020B0604020202020204" pitchFamily="34" charset="0"/>
              </a:rPr>
              <a:t>: Do not break up purchases to avoid credit limits.</a:t>
            </a:r>
          </a:p>
          <a:p>
            <a:pPr marL="571500" indent="-57150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3600" b="1" u="sng" dirty="0">
                <a:latin typeface="Arial" panose="020B0604020202020204" pitchFamily="34" charset="0"/>
                <a:cs typeface="Arial" panose="020B0604020202020204" pitchFamily="34" charset="0"/>
              </a:rPr>
              <a:t>Sales Tax</a:t>
            </a:r>
            <a:r>
              <a:rPr lang="en-US" sz="3600" dirty="0">
                <a:latin typeface="Arial" panose="020B0604020202020204" pitchFamily="34" charset="0"/>
                <a:cs typeface="Arial" panose="020B0604020202020204" pitchFamily="34" charset="0"/>
              </a:rPr>
              <a:t>: UWL is tax exempt; the sales tax exemption number is listed on the PCard in the upper right corner.  Cardholder is responsible for reimbursing the university for any sales tax charged, if not credited by vendor.  Check your receipts!</a:t>
            </a:r>
          </a:p>
          <a:p>
            <a:pPr marL="571500" indent="-57150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3600" b="1" u="sng" dirty="0">
                <a:latin typeface="Arial" panose="020B0604020202020204" pitchFamily="34" charset="0"/>
                <a:cs typeface="Arial" panose="020B0604020202020204" pitchFamily="34" charset="0"/>
              </a:rPr>
              <a:t>Service fees/credit card processing fees</a:t>
            </a:r>
            <a:r>
              <a:rPr lang="en-US" sz="3600" dirty="0">
                <a:latin typeface="Arial" panose="020B0604020202020204" pitchFamily="34" charset="0"/>
                <a:cs typeface="Arial" panose="020B0604020202020204" pitchFamily="34" charset="0"/>
              </a:rPr>
              <a:t>: While not prohibited, these should be avoided.  Request invoice from vendor.</a:t>
            </a:r>
          </a:p>
          <a:p>
            <a:pPr marL="571500" indent="-57150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3600" b="1" u="sng" dirty="0">
                <a:latin typeface="Arial" panose="020B0604020202020204" pitchFamily="34" charset="0"/>
                <a:cs typeface="Arial" panose="020B0604020202020204" pitchFamily="34" charset="0"/>
              </a:rPr>
              <a:t>Shipping Address</a:t>
            </a:r>
            <a:r>
              <a:rPr lang="en-US" sz="3600" dirty="0">
                <a:latin typeface="Arial" panose="020B0604020202020204" pitchFamily="34" charset="0"/>
                <a:cs typeface="Arial" panose="020B0604020202020204" pitchFamily="34" charset="0"/>
              </a:rPr>
              <a:t>: Always use the campus address for shipping.  </a:t>
            </a:r>
          </a:p>
        </p:txBody>
      </p:sp>
    </p:spTree>
    <p:extLst>
      <p:ext uri="{BB962C8B-B14F-4D97-AF65-F5344CB8AC3E}">
        <p14:creationId xmlns:p14="http://schemas.microsoft.com/office/powerpoint/2010/main" val="42261212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95000"/>
          </a:schemeClr>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rgbClr val="830019"/>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3279398" y="1552998"/>
            <a:ext cx="13558003" cy="1200329"/>
          </a:xfrm>
          <a:prstGeom prst="rect">
            <a:avLst/>
          </a:prstGeom>
          <a:noFill/>
        </p:spPr>
        <p:txBody>
          <a:bodyPr wrap="square" rtlCol="0">
            <a:spAutoFit/>
          </a:bodyPr>
          <a:lstStyle/>
          <a:p>
            <a:r>
              <a:rPr lang="en-US" sz="7200" b="1" dirty="0">
                <a:solidFill>
                  <a:srgbClr val="830019"/>
                </a:solidFill>
                <a:latin typeface="Arial" panose="020B0604020202020204" pitchFamily="34" charset="0"/>
                <a:cs typeface="Arial" panose="020B0604020202020204" pitchFamily="34" charset="0"/>
              </a:rPr>
              <a:t>MAKING A PURCHASE (</a:t>
            </a:r>
            <a:r>
              <a:rPr lang="en-US" sz="7200" b="1" dirty="0" err="1">
                <a:solidFill>
                  <a:srgbClr val="830019"/>
                </a:solidFill>
                <a:latin typeface="Arial" panose="020B0604020202020204" pitchFamily="34" charset="0"/>
                <a:cs typeface="Arial" panose="020B0604020202020204" pitchFamily="34" charset="0"/>
              </a:rPr>
              <a:t>Con’t</a:t>
            </a:r>
            <a:r>
              <a:rPr lang="en-US" sz="7200" b="1" dirty="0">
                <a:solidFill>
                  <a:srgbClr val="830019"/>
                </a:solidFill>
                <a:latin typeface="Arial" panose="020B0604020202020204" pitchFamily="34" charset="0"/>
                <a:cs typeface="Arial" panose="020B0604020202020204" pitchFamily="34" charset="0"/>
              </a:rPr>
              <a:t>)</a:t>
            </a:r>
          </a:p>
        </p:txBody>
      </p:sp>
      <p:pic>
        <p:nvPicPr>
          <p:cNvPr id="3" name="Picture 2" descr="Text&#10;&#10;Description automatically generated with low confidence">
            <a:extLst>
              <a:ext uri="{FF2B5EF4-FFF2-40B4-BE49-F238E27FC236}">
                <a16:creationId xmlns:a16="http://schemas.microsoft.com/office/drawing/2014/main" id="{1D2B234C-811A-864F-831B-77537CF7FD7B}"/>
              </a:ext>
            </a:extLst>
          </p:cNvPr>
          <p:cNvPicPr>
            <a:picLocks noChangeAspect="1"/>
          </p:cNvPicPr>
          <p:nvPr/>
        </p:nvPicPr>
        <p:blipFill>
          <a:blip r:embed="rId2"/>
          <a:stretch>
            <a:fillRect/>
          </a:stretch>
        </p:blipFill>
        <p:spPr>
          <a:xfrm>
            <a:off x="1071749" y="361990"/>
            <a:ext cx="6196823" cy="988142"/>
          </a:xfrm>
          <a:prstGeom prst="rect">
            <a:avLst/>
          </a:prstGeom>
        </p:spPr>
      </p:pic>
      <p:sp>
        <p:nvSpPr>
          <p:cNvPr id="8" name="TextBox 7">
            <a:extLst>
              <a:ext uri="{FF2B5EF4-FFF2-40B4-BE49-F238E27FC236}">
                <a16:creationId xmlns:a16="http://schemas.microsoft.com/office/drawing/2014/main" id="{1237E4F1-7F15-4789-B994-28BE98727160}"/>
              </a:ext>
            </a:extLst>
          </p:cNvPr>
          <p:cNvSpPr txBox="1"/>
          <p:nvPr/>
        </p:nvSpPr>
        <p:spPr>
          <a:xfrm>
            <a:off x="634498" y="2909510"/>
            <a:ext cx="18847804" cy="6740307"/>
          </a:xfrm>
          <a:prstGeom prst="rect">
            <a:avLst/>
          </a:prstGeom>
          <a:noFill/>
        </p:spPr>
        <p:txBody>
          <a:bodyPr wrap="square">
            <a:spAutoFit/>
          </a:bodyPr>
          <a:lstStyle/>
          <a:p>
            <a:r>
              <a:rPr lang="en-US" sz="3600" b="1" u="sng" dirty="0">
                <a:latin typeface="Arial" panose="020B0604020202020204" pitchFamily="34" charset="0"/>
                <a:cs typeface="Arial" panose="020B0604020202020204" pitchFamily="34" charset="0"/>
              </a:rPr>
              <a:t>Declines</a:t>
            </a:r>
            <a:r>
              <a:rPr lang="en-US" sz="3600" dirty="0">
                <a:latin typeface="Arial" panose="020B0604020202020204" pitchFamily="34" charset="0"/>
                <a:cs typeface="Arial" panose="020B0604020202020204" pitchFamily="34" charset="0"/>
              </a:rPr>
              <a:t>: If your PCard is declined, first call US Bank at the number on the back of the PCard to determine why the charge is declining.  If US Bank cannot resolve the issue, contact </a:t>
            </a:r>
            <a:r>
              <a:rPr lang="en-US" sz="3600" dirty="0">
                <a:latin typeface="Arial" panose="020B0604020202020204" pitchFamily="34" charset="0"/>
                <a:cs typeface="Arial" panose="020B0604020202020204" pitchFamily="34" charset="0"/>
                <a:hlinkClick r:id="rId3"/>
              </a:rPr>
              <a:t>pcards@uwlax.edu</a:t>
            </a:r>
            <a:r>
              <a:rPr lang="en-US" sz="3600" dirty="0">
                <a:latin typeface="Arial" panose="020B0604020202020204" pitchFamily="34" charset="0"/>
                <a:cs typeface="Arial" panose="020B0604020202020204" pitchFamily="34" charset="0"/>
              </a:rPr>
              <a:t> or Laurie Becker: </a:t>
            </a:r>
            <a:r>
              <a:rPr lang="en-US" sz="3600" dirty="0">
                <a:latin typeface="Arial" panose="020B0604020202020204" pitchFamily="34" charset="0"/>
                <a:cs typeface="Arial" panose="020B0604020202020204" pitchFamily="34" charset="0"/>
                <a:hlinkClick r:id="rId4"/>
              </a:rPr>
              <a:t>lbecker@uwlax.edu</a:t>
            </a:r>
            <a:r>
              <a:rPr lang="en-US" sz="3600" dirty="0">
                <a:latin typeface="Arial" panose="020B0604020202020204" pitchFamily="34" charset="0"/>
                <a:cs typeface="Arial" panose="020B0604020202020204" pitchFamily="34" charset="0"/>
              </a:rPr>
              <a:t> or 608.785.8555.</a:t>
            </a:r>
          </a:p>
          <a:p>
            <a:endParaRPr lang="en-US" sz="3600" dirty="0">
              <a:latin typeface="Arial" panose="020B0604020202020204" pitchFamily="34" charset="0"/>
              <a:cs typeface="Arial" panose="020B0604020202020204" pitchFamily="34" charset="0"/>
            </a:endParaRPr>
          </a:p>
          <a:p>
            <a:r>
              <a:rPr lang="en-US" sz="3600" b="1" u="sng" dirty="0">
                <a:latin typeface="Arial" panose="020B0604020202020204" pitchFamily="34" charset="0"/>
                <a:cs typeface="Arial" panose="020B0604020202020204" pitchFamily="34" charset="0"/>
              </a:rPr>
              <a:t>Credits</a:t>
            </a:r>
            <a:r>
              <a:rPr lang="en-US" sz="3600" dirty="0">
                <a:latin typeface="Arial" panose="020B0604020202020204" pitchFamily="34" charset="0"/>
                <a:cs typeface="Arial" panose="020B0604020202020204" pitchFamily="34" charset="0"/>
              </a:rPr>
              <a:t>:</a:t>
            </a:r>
            <a:r>
              <a:rPr lang="en-US" sz="3600" b="1"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If you receive a credit on a statement, you must submit a credit memo, credit receipt or provide a short narrative on why you are receiving the credit. Reference should be made to the statement on which the charge being credited originally appeared.</a:t>
            </a:r>
          </a:p>
          <a:p>
            <a:endParaRPr lang="en-US" sz="3600" b="1" dirty="0">
              <a:latin typeface="Arial" panose="020B0604020202020204" pitchFamily="34" charset="0"/>
              <a:cs typeface="Arial" panose="020B0604020202020204" pitchFamily="34" charset="0"/>
            </a:endParaRPr>
          </a:p>
          <a:p>
            <a:r>
              <a:rPr lang="en-US" sz="3600" b="1" u="sng" dirty="0">
                <a:latin typeface="Arial" panose="020B0604020202020204" pitchFamily="34" charset="0"/>
                <a:cs typeface="Arial" panose="020B0604020202020204" pitchFamily="34" charset="0"/>
              </a:rPr>
              <a:t>Vendor follow-up</a:t>
            </a:r>
            <a:r>
              <a:rPr lang="en-US" sz="3600" dirty="0">
                <a:latin typeface="Arial" panose="020B0604020202020204" pitchFamily="34" charset="0"/>
                <a:cs typeface="Arial" panose="020B0604020202020204" pitchFamily="34" charset="0"/>
              </a:rPr>
              <a:t>:  It is the responsibility of the cardholder to follow-up with the vendor asap if there are any discrepancies on the statement versus the receipt provided by the vendor.</a:t>
            </a:r>
            <a:endParaRPr lang="en-US" sz="3600" b="1"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891011"/>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95000"/>
          </a:schemeClr>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rgbClr val="830019"/>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3279398" y="1563127"/>
            <a:ext cx="13558003" cy="1200329"/>
          </a:xfrm>
          <a:prstGeom prst="rect">
            <a:avLst/>
          </a:prstGeom>
          <a:noFill/>
        </p:spPr>
        <p:txBody>
          <a:bodyPr wrap="square" rtlCol="0">
            <a:spAutoFit/>
          </a:bodyPr>
          <a:lstStyle/>
          <a:p>
            <a:r>
              <a:rPr lang="en-US" sz="7200" b="1" dirty="0">
                <a:solidFill>
                  <a:srgbClr val="830019"/>
                </a:solidFill>
                <a:latin typeface="Arial" panose="020B0604020202020204" pitchFamily="34" charset="0"/>
                <a:cs typeface="Arial" panose="020B0604020202020204" pitchFamily="34" charset="0"/>
              </a:rPr>
              <a:t>MAKING A PURCHASE (</a:t>
            </a:r>
            <a:r>
              <a:rPr lang="en-US" sz="7200" b="1" dirty="0" err="1">
                <a:solidFill>
                  <a:srgbClr val="830019"/>
                </a:solidFill>
                <a:latin typeface="Arial" panose="020B0604020202020204" pitchFamily="34" charset="0"/>
                <a:cs typeface="Arial" panose="020B0604020202020204" pitchFamily="34" charset="0"/>
              </a:rPr>
              <a:t>Con’t</a:t>
            </a:r>
            <a:r>
              <a:rPr lang="en-US" sz="7200" b="1" dirty="0">
                <a:solidFill>
                  <a:srgbClr val="830019"/>
                </a:solidFill>
                <a:latin typeface="Arial" panose="020B0604020202020204" pitchFamily="34" charset="0"/>
                <a:cs typeface="Arial" panose="020B0604020202020204" pitchFamily="34" charset="0"/>
              </a:rPr>
              <a:t>)</a:t>
            </a:r>
          </a:p>
        </p:txBody>
      </p:sp>
      <p:pic>
        <p:nvPicPr>
          <p:cNvPr id="3" name="Picture 2" descr="Text&#10;&#10;Description automatically generated with low confidence">
            <a:extLst>
              <a:ext uri="{FF2B5EF4-FFF2-40B4-BE49-F238E27FC236}">
                <a16:creationId xmlns:a16="http://schemas.microsoft.com/office/drawing/2014/main" id="{1D2B234C-811A-864F-831B-77537CF7FD7B}"/>
              </a:ext>
            </a:extLst>
          </p:cNvPr>
          <p:cNvPicPr>
            <a:picLocks noChangeAspect="1"/>
          </p:cNvPicPr>
          <p:nvPr/>
        </p:nvPicPr>
        <p:blipFill>
          <a:blip r:embed="rId2"/>
          <a:stretch>
            <a:fillRect/>
          </a:stretch>
        </p:blipFill>
        <p:spPr>
          <a:xfrm>
            <a:off x="1071749" y="361990"/>
            <a:ext cx="6196823" cy="988142"/>
          </a:xfrm>
          <a:prstGeom prst="rect">
            <a:avLst/>
          </a:prstGeom>
        </p:spPr>
      </p:pic>
      <p:sp>
        <p:nvSpPr>
          <p:cNvPr id="8" name="TextBox 7">
            <a:extLst>
              <a:ext uri="{FF2B5EF4-FFF2-40B4-BE49-F238E27FC236}">
                <a16:creationId xmlns:a16="http://schemas.microsoft.com/office/drawing/2014/main" id="{1237E4F1-7F15-4789-B994-28BE98727160}"/>
              </a:ext>
            </a:extLst>
          </p:cNvPr>
          <p:cNvSpPr txBox="1"/>
          <p:nvPr/>
        </p:nvSpPr>
        <p:spPr>
          <a:xfrm>
            <a:off x="634498" y="2968502"/>
            <a:ext cx="18847804" cy="6075509"/>
          </a:xfrm>
          <a:prstGeom prst="rect">
            <a:avLst/>
          </a:prstGeom>
          <a:noFill/>
        </p:spPr>
        <p:txBody>
          <a:bodyPr wrap="square">
            <a:sp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PCard use is being highly scrutinized and all purchases outside of travel, memberships and conference registrations are being funneled through ShopUW+ as the preferred method.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If the ShopUW+ catalog suppliers do not offer the required item, and if the supplier is eCommerce one (does not accept POs), then the PCard can be used.</a:t>
            </a:r>
            <a:r>
              <a:rPr kumimoji="0" lang="en-US" sz="3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When you can get a quote from a supplier and purchase through a non-catalog item request in ShopUW+, that is recommended instead of using the PCard.</a:t>
            </a:r>
          </a:p>
          <a:p>
            <a:pPr marL="571500" indent="-57150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648611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95000"/>
          </a:schemeClr>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9D9AFA12-A5E6-F343-BD08-0F3F34AF1A32}"/>
              </a:ext>
            </a:extLst>
          </p:cNvPr>
          <p:cNvCxnSpPr>
            <a:cxnSpLocks/>
          </p:cNvCxnSpPr>
          <p:nvPr/>
        </p:nvCxnSpPr>
        <p:spPr>
          <a:xfrm>
            <a:off x="1071749" y="1525980"/>
            <a:ext cx="19045051" cy="0"/>
          </a:xfrm>
          <a:prstGeom prst="line">
            <a:avLst/>
          </a:prstGeom>
          <a:ln w="22225">
            <a:solidFill>
              <a:srgbClr val="830019"/>
            </a:solidFill>
          </a:ln>
        </p:spPr>
        <p:style>
          <a:lnRef idx="2">
            <a:schemeClr val="accent3"/>
          </a:lnRef>
          <a:fillRef idx="0">
            <a:schemeClr val="accent3"/>
          </a:fillRef>
          <a:effectRef idx="1">
            <a:schemeClr val="accent3"/>
          </a:effectRef>
          <a:fontRef idx="minor">
            <a:schemeClr val="tx1"/>
          </a:fontRef>
        </p:style>
      </p:cxnSp>
      <p:sp>
        <p:nvSpPr>
          <p:cNvPr id="7" name="TextBox 6">
            <a:extLst>
              <a:ext uri="{FF2B5EF4-FFF2-40B4-BE49-F238E27FC236}">
                <a16:creationId xmlns:a16="http://schemas.microsoft.com/office/drawing/2014/main" id="{4495B162-E3EA-0E4E-91EB-5BF14B2527B5}"/>
              </a:ext>
            </a:extLst>
          </p:cNvPr>
          <p:cNvSpPr txBox="1"/>
          <p:nvPr/>
        </p:nvSpPr>
        <p:spPr>
          <a:xfrm>
            <a:off x="3279398" y="1494006"/>
            <a:ext cx="13558003" cy="1107996"/>
          </a:xfrm>
          <a:prstGeom prst="rect">
            <a:avLst/>
          </a:prstGeom>
          <a:noFill/>
        </p:spPr>
        <p:txBody>
          <a:bodyPr wrap="square" rtlCol="0">
            <a:spAutoFit/>
          </a:bodyPr>
          <a:lstStyle/>
          <a:p>
            <a:r>
              <a:rPr lang="en-US" sz="6600" b="1" dirty="0">
                <a:solidFill>
                  <a:srgbClr val="830019"/>
                </a:solidFill>
                <a:latin typeface="Arial" panose="020B0604020202020204" pitchFamily="34" charset="0"/>
                <a:cs typeface="Arial" panose="020B0604020202020204" pitchFamily="34" charset="0"/>
              </a:rPr>
              <a:t>MAKING A PURCHASE (</a:t>
            </a:r>
            <a:r>
              <a:rPr lang="en-US" sz="6600" b="1" dirty="0" err="1">
                <a:solidFill>
                  <a:srgbClr val="830019"/>
                </a:solidFill>
                <a:latin typeface="Arial" panose="020B0604020202020204" pitchFamily="34" charset="0"/>
                <a:cs typeface="Arial" panose="020B0604020202020204" pitchFamily="34" charset="0"/>
              </a:rPr>
              <a:t>Con’t</a:t>
            </a:r>
            <a:r>
              <a:rPr lang="en-US" sz="6600" b="1" dirty="0">
                <a:solidFill>
                  <a:srgbClr val="830019"/>
                </a:solidFill>
                <a:latin typeface="Arial" panose="020B0604020202020204" pitchFamily="34" charset="0"/>
                <a:cs typeface="Arial" panose="020B0604020202020204" pitchFamily="34" charset="0"/>
              </a:rPr>
              <a:t>)</a:t>
            </a:r>
          </a:p>
        </p:txBody>
      </p:sp>
      <p:pic>
        <p:nvPicPr>
          <p:cNvPr id="3" name="Picture 2" descr="Text&#10;&#10;Description automatically generated with low confidence">
            <a:extLst>
              <a:ext uri="{FF2B5EF4-FFF2-40B4-BE49-F238E27FC236}">
                <a16:creationId xmlns:a16="http://schemas.microsoft.com/office/drawing/2014/main" id="{1D2B234C-811A-864F-831B-77537CF7FD7B}"/>
              </a:ext>
            </a:extLst>
          </p:cNvPr>
          <p:cNvPicPr>
            <a:picLocks noChangeAspect="1"/>
          </p:cNvPicPr>
          <p:nvPr/>
        </p:nvPicPr>
        <p:blipFill>
          <a:blip r:embed="rId2"/>
          <a:stretch>
            <a:fillRect/>
          </a:stretch>
        </p:blipFill>
        <p:spPr>
          <a:xfrm>
            <a:off x="1071749" y="361990"/>
            <a:ext cx="6196823" cy="988142"/>
          </a:xfrm>
          <a:prstGeom prst="rect">
            <a:avLst/>
          </a:prstGeom>
        </p:spPr>
      </p:pic>
      <p:sp>
        <p:nvSpPr>
          <p:cNvPr id="8" name="TextBox 7">
            <a:extLst>
              <a:ext uri="{FF2B5EF4-FFF2-40B4-BE49-F238E27FC236}">
                <a16:creationId xmlns:a16="http://schemas.microsoft.com/office/drawing/2014/main" id="{1237E4F1-7F15-4789-B994-28BE98727160}"/>
              </a:ext>
            </a:extLst>
          </p:cNvPr>
          <p:cNvSpPr txBox="1"/>
          <p:nvPr/>
        </p:nvSpPr>
        <p:spPr>
          <a:xfrm>
            <a:off x="634497" y="2721853"/>
            <a:ext cx="18847804" cy="2677656"/>
          </a:xfrm>
          <a:prstGeom prst="rect">
            <a:avLst/>
          </a:prstGeom>
          <a:noFill/>
        </p:spPr>
        <p:txBody>
          <a:bodyPr wrap="square">
            <a:spAutoFit/>
          </a:bodyPr>
          <a:lstStyle/>
          <a:p>
            <a:pPr>
              <a:spcBef>
                <a:spcPts val="0"/>
              </a:spcBef>
            </a:pPr>
            <a:r>
              <a:rPr lang="en-US" sz="3200" dirty="0">
                <a:latin typeface="Arial" panose="020B0604020202020204" pitchFamily="34" charset="0"/>
                <a:ea typeface="Calibri" panose="020F0502020204030204" pitchFamily="34" charset="0"/>
                <a:cs typeface="Arial" panose="020B0604020202020204" pitchFamily="34" charset="0"/>
              </a:rPr>
              <a:t>The advanced search in ShopUW+ should be used to search for an item on catalog before shopping outside of the catalog suppliers.  Cardholders must attach to their PCard statement a screenshot of the results from their search (first page only if search returns multiple pages) with a note indicating why those options did not meet their needs.</a:t>
            </a:r>
            <a:r>
              <a:rPr lang="en-US" sz="3600" dirty="0">
                <a:ea typeface="Calibri" panose="020F0502020204030204" pitchFamily="34" charset="0"/>
                <a:cs typeface="Times New Roman" panose="02020603050405020304" pitchFamily="18" charset="0"/>
              </a:rPr>
              <a:t>  </a:t>
            </a:r>
            <a:endParaRPr lang="en-US" sz="3600" dirty="0">
              <a:ea typeface="Calibri" panose="020F0502020204030204" pitchFamily="34" charset="0"/>
            </a:endParaRPr>
          </a:p>
          <a:p>
            <a:pPr>
              <a:spcBef>
                <a:spcPts val="0"/>
              </a:spcBef>
            </a:pPr>
            <a:r>
              <a:rPr lang="en-US" sz="3600" dirty="0">
                <a:ea typeface="Calibri" panose="020F0502020204030204" pitchFamily="34" charset="0"/>
                <a:cs typeface="Times New Roman" panose="02020603050405020304" pitchFamily="18" charset="0"/>
              </a:rPr>
              <a:t> </a:t>
            </a:r>
            <a:endParaRPr lang="en-US" sz="3600" dirty="0">
              <a:ea typeface="Calibri" panose="020F0502020204030204" pitchFamily="34" charset="0"/>
            </a:endParaRPr>
          </a:p>
        </p:txBody>
      </p:sp>
      <p:pic>
        <p:nvPicPr>
          <p:cNvPr id="2" name="Picture 1">
            <a:extLst>
              <a:ext uri="{FF2B5EF4-FFF2-40B4-BE49-F238E27FC236}">
                <a16:creationId xmlns:a16="http://schemas.microsoft.com/office/drawing/2014/main" id="{FB5B0CE8-210D-463E-B869-157D47604CD1}"/>
              </a:ext>
            </a:extLst>
          </p:cNvPr>
          <p:cNvPicPr>
            <a:picLocks noChangeAspect="1"/>
          </p:cNvPicPr>
          <p:nvPr/>
        </p:nvPicPr>
        <p:blipFill rotWithShape="1">
          <a:blip r:embed="rId3"/>
          <a:srcRect b="27171"/>
          <a:stretch/>
        </p:blipFill>
        <p:spPr>
          <a:xfrm>
            <a:off x="8772909" y="5191609"/>
            <a:ext cx="10826519" cy="3539429"/>
          </a:xfrm>
          <a:prstGeom prst="rect">
            <a:avLst/>
          </a:prstGeom>
        </p:spPr>
      </p:pic>
      <p:sp>
        <p:nvSpPr>
          <p:cNvPr id="9" name="TextBox 8">
            <a:extLst>
              <a:ext uri="{FF2B5EF4-FFF2-40B4-BE49-F238E27FC236}">
                <a16:creationId xmlns:a16="http://schemas.microsoft.com/office/drawing/2014/main" id="{EDD7DD3B-ACC1-419E-A114-060A5ADD3860}"/>
              </a:ext>
            </a:extLst>
          </p:cNvPr>
          <p:cNvSpPr txBox="1"/>
          <p:nvPr/>
        </p:nvSpPr>
        <p:spPr>
          <a:xfrm>
            <a:off x="705857" y="5345507"/>
            <a:ext cx="7995692" cy="3539430"/>
          </a:xfrm>
          <a:prstGeom prst="rect">
            <a:avLst/>
          </a:prstGeom>
          <a:noFill/>
        </p:spPr>
        <p:txBody>
          <a:bodyPr wrap="square">
            <a:spAutoFit/>
          </a:bodyPr>
          <a:lstStyle/>
          <a:p>
            <a:pPr>
              <a:spcBef>
                <a:spcPts val="0"/>
              </a:spcBef>
            </a:pPr>
            <a:r>
              <a:rPr lang="en-US" sz="3200" dirty="0">
                <a:latin typeface="Arial" panose="020B0604020202020204" pitchFamily="34" charset="0"/>
                <a:cs typeface="Arial" panose="020B0604020202020204" pitchFamily="34" charset="0"/>
              </a:rPr>
              <a:t>Price alone is not an acceptable reason to use Amazon or other non-catalog supplier.  If a significant price difference is found, the cardholder should email </a:t>
            </a:r>
            <a:r>
              <a:rPr lang="en-US" sz="3200"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purchasing@uwlax.edu</a:t>
            </a:r>
            <a:r>
              <a:rPr lang="en-US" sz="3200" dirty="0">
                <a:latin typeface="Arial" panose="020B0604020202020204" pitchFamily="34" charset="0"/>
                <a:cs typeface="Arial" panose="020B0604020202020204" pitchFamily="34" charset="0"/>
              </a:rPr>
              <a:t> before proceeding with a PCard purchase based solely on a price difference.</a:t>
            </a:r>
          </a:p>
        </p:txBody>
      </p:sp>
    </p:spTree>
    <p:extLst>
      <p:ext uri="{BB962C8B-B14F-4D97-AF65-F5344CB8AC3E}">
        <p14:creationId xmlns:p14="http://schemas.microsoft.com/office/powerpoint/2010/main" val="204310176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30019"/>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B41493A-0F45-6E4E-8E1B-44A8120D6C91}"/>
              </a:ext>
            </a:extLst>
          </p:cNvPr>
          <p:cNvSpPr txBox="1"/>
          <p:nvPr/>
        </p:nvSpPr>
        <p:spPr>
          <a:xfrm>
            <a:off x="1892727" y="1577691"/>
            <a:ext cx="16056900" cy="1323439"/>
          </a:xfrm>
          <a:prstGeom prst="rect">
            <a:avLst/>
          </a:prstGeom>
          <a:noFill/>
        </p:spPr>
        <p:txBody>
          <a:bodyPr wrap="square" rtlCol="0">
            <a:spAutoFit/>
          </a:bodyPr>
          <a:lstStyle/>
          <a:p>
            <a:pPr algn="ctr"/>
            <a:r>
              <a:rPr lang="en-US" sz="8000" b="1" dirty="0">
                <a:solidFill>
                  <a:schemeClr val="bg1">
                    <a:lumMod val="75000"/>
                  </a:schemeClr>
                </a:solidFill>
                <a:latin typeface="Arial" panose="020B0604020202020204" pitchFamily="34" charset="0"/>
                <a:cs typeface="Arial" panose="020B0604020202020204" pitchFamily="34" charset="0"/>
              </a:rPr>
              <a:t>PROHIBITED PURCHASES</a:t>
            </a:r>
            <a:endParaRPr lang="en-US" sz="96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2B91F3A5-0570-7D43-9896-CD7C96E1742B}"/>
              </a:ext>
            </a:extLst>
          </p:cNvPr>
          <p:cNvSpPr txBox="1"/>
          <p:nvPr/>
        </p:nvSpPr>
        <p:spPr>
          <a:xfrm>
            <a:off x="1071750" y="3030884"/>
            <a:ext cx="17698854" cy="7536230"/>
          </a:xfrm>
          <a:prstGeom prst="rect">
            <a:avLst/>
          </a:prstGeom>
          <a:noFill/>
        </p:spPr>
        <p:txBody>
          <a:bodyPr wrap="square" rtlCol="0">
            <a:spAutoFit/>
          </a:bodyPr>
          <a:lstStyle/>
          <a:p>
            <a:r>
              <a:rPr lang="en-US" sz="3200" b="1" u="sng" dirty="0">
                <a:solidFill>
                  <a:schemeClr val="bg1"/>
                </a:solidFill>
                <a:latin typeface="Arial" panose="020B0604020202020204" pitchFamily="34" charset="0"/>
                <a:cs typeface="Arial" panose="020B0604020202020204" pitchFamily="34" charset="0"/>
              </a:rPr>
              <a:t>Amazon Prime Memberships</a:t>
            </a:r>
            <a:r>
              <a:rPr lang="en-US" sz="3200" dirty="0">
                <a:solidFill>
                  <a:schemeClr val="bg1"/>
                </a:solidFill>
                <a:latin typeface="Arial" panose="020B0604020202020204" pitchFamily="34" charset="0"/>
                <a:cs typeface="Arial" panose="020B0604020202020204" pitchFamily="34" charset="0"/>
              </a:rPr>
              <a:t>: Amazon Prime Memberships cannot be purchased with your PCard or any state funds.  You may use your own Amazon Prime Membership if the order is tax-free and shipped to campus.</a:t>
            </a:r>
          </a:p>
          <a:p>
            <a:endParaRPr lang="en-US" sz="1000" dirty="0">
              <a:solidFill>
                <a:schemeClr val="bg1"/>
              </a:solidFill>
              <a:latin typeface="Arial" panose="020B0604020202020204" pitchFamily="34" charset="0"/>
              <a:cs typeface="Arial" panose="020B0604020202020204" pitchFamily="34" charset="0"/>
            </a:endParaRPr>
          </a:p>
          <a:p>
            <a:r>
              <a:rPr lang="en-US" sz="3200" b="1" u="sng" dirty="0">
                <a:solidFill>
                  <a:schemeClr val="bg1"/>
                </a:solidFill>
                <a:latin typeface="Arial" panose="020B0604020202020204" pitchFamily="34" charset="0"/>
                <a:cs typeface="Arial" panose="020B0604020202020204" pitchFamily="34" charset="0"/>
              </a:rPr>
              <a:t>Greeting Cards: </a:t>
            </a:r>
            <a:r>
              <a:rPr lang="en-US" sz="3200" dirty="0">
                <a:solidFill>
                  <a:schemeClr val="bg1"/>
                </a:solidFill>
                <a:latin typeface="Arial" panose="020B0604020202020204" pitchFamily="34" charset="0"/>
                <a:cs typeface="Arial" panose="020B0604020202020204" pitchFamily="34" charset="0"/>
              </a:rPr>
              <a:t>Greeting cards are not allowable on PCard.</a:t>
            </a:r>
          </a:p>
          <a:p>
            <a:endParaRPr lang="en-US" sz="1000" b="1" u="sng" dirty="0">
              <a:solidFill>
                <a:schemeClr val="bg1"/>
              </a:solidFill>
              <a:latin typeface="Arial" panose="020B0604020202020204" pitchFamily="34" charset="0"/>
              <a:cs typeface="Arial" panose="020B0604020202020204" pitchFamily="34" charset="0"/>
            </a:endParaRPr>
          </a:p>
          <a:p>
            <a:r>
              <a:rPr lang="en-US" sz="3200" b="1" u="sng" dirty="0">
                <a:solidFill>
                  <a:schemeClr val="bg1"/>
                </a:solidFill>
                <a:latin typeface="Arial" panose="020B0604020202020204" pitchFamily="34" charset="0"/>
                <a:cs typeface="Arial" panose="020B0604020202020204" pitchFamily="34" charset="0"/>
              </a:rPr>
              <a:t>Gifts</a:t>
            </a:r>
            <a:r>
              <a:rPr lang="en-US" sz="3200" dirty="0">
                <a:solidFill>
                  <a:schemeClr val="bg1"/>
                </a:solidFill>
                <a:latin typeface="Arial" panose="020B0604020202020204" pitchFamily="34" charset="0"/>
                <a:cs typeface="Arial" panose="020B0604020202020204" pitchFamily="34" charset="0"/>
              </a:rPr>
              <a:t>: Gifts are not allowable on PCard unless they adhere to UW System Policy 330, Sec. C </a:t>
            </a:r>
          </a:p>
          <a:p>
            <a:endParaRPr lang="en-US" sz="1000" dirty="0">
              <a:solidFill>
                <a:schemeClr val="bg1"/>
              </a:solidFill>
              <a:latin typeface="Arial" panose="020B0604020202020204" pitchFamily="34" charset="0"/>
              <a:cs typeface="Arial" panose="020B0604020202020204" pitchFamily="34" charset="0"/>
            </a:endParaRPr>
          </a:p>
          <a:p>
            <a:r>
              <a:rPr lang="en-US" sz="3200" b="1" u="sng" dirty="0">
                <a:solidFill>
                  <a:schemeClr val="bg1"/>
                </a:solidFill>
                <a:latin typeface="Arial" panose="020B0604020202020204" pitchFamily="34" charset="0"/>
                <a:cs typeface="Arial" panose="020B0604020202020204" pitchFamily="34" charset="0"/>
              </a:rPr>
              <a:t>Individual Meals</a:t>
            </a:r>
            <a:r>
              <a:rPr lang="en-US" sz="3200" dirty="0">
                <a:solidFill>
                  <a:schemeClr val="bg1"/>
                </a:solidFill>
                <a:latin typeface="Arial" panose="020B0604020202020204" pitchFamily="34" charset="0"/>
                <a:cs typeface="Arial" panose="020B0604020202020204" pitchFamily="34" charset="0"/>
              </a:rPr>
              <a:t>: Meals while traveling should be paid for out of pocket and reimbursed through e-Reimbursement.</a:t>
            </a:r>
          </a:p>
          <a:p>
            <a:endParaRPr lang="en-US" sz="1000" dirty="0">
              <a:solidFill>
                <a:schemeClr val="bg1"/>
              </a:solidFill>
              <a:latin typeface="Arial" panose="020B0604020202020204" pitchFamily="34" charset="0"/>
              <a:cs typeface="Arial" panose="020B0604020202020204" pitchFamily="34" charset="0"/>
            </a:endParaRPr>
          </a:p>
          <a:p>
            <a:r>
              <a:rPr lang="en-US" sz="3200" b="1" u="sng" dirty="0">
                <a:solidFill>
                  <a:schemeClr val="bg1"/>
                </a:solidFill>
                <a:latin typeface="Arial" panose="020B0604020202020204" pitchFamily="34" charset="0"/>
                <a:cs typeface="Arial" panose="020B0604020202020204" pitchFamily="34" charset="0"/>
              </a:rPr>
              <a:t>Personal Items/services</a:t>
            </a:r>
            <a:r>
              <a:rPr lang="en-US" sz="3200" b="1" dirty="0">
                <a:solidFill>
                  <a:schemeClr val="bg1"/>
                </a:solidFill>
                <a:latin typeface="Arial" panose="020B0604020202020204" pitchFamily="34" charset="0"/>
                <a:cs typeface="Arial" panose="020B0604020202020204" pitchFamily="34" charset="0"/>
              </a:rPr>
              <a:t>: </a:t>
            </a:r>
            <a:r>
              <a:rPr lang="en-US" sz="3200" dirty="0">
                <a:solidFill>
                  <a:schemeClr val="bg1"/>
                </a:solidFill>
                <a:latin typeface="Arial" panose="020B0604020202020204" pitchFamily="34" charset="0"/>
                <a:cs typeface="Arial" panose="020B0604020202020204" pitchFamily="34" charset="0"/>
              </a:rPr>
              <a:t>Non-business items and services are strictly prohibited.</a:t>
            </a:r>
          </a:p>
          <a:p>
            <a:endParaRPr lang="en-US" sz="10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r>
              <a:rPr lang="en-US" sz="3200" b="1" u="sng" dirty="0">
                <a:solidFill>
                  <a:schemeClr val="bg1"/>
                </a:solidFill>
                <a:latin typeface="Arial" panose="020B0604020202020204" pitchFamily="34" charset="0"/>
                <a:cs typeface="Arial" panose="020B0604020202020204" pitchFamily="34" charset="0"/>
              </a:rPr>
              <a:t>Recurring Charges</a:t>
            </a:r>
            <a:r>
              <a:rPr lang="en-US" sz="3200" dirty="0">
                <a:solidFill>
                  <a:schemeClr val="bg1"/>
                </a:solidFill>
                <a:latin typeface="Arial" panose="020B0604020202020204" pitchFamily="34" charset="0"/>
                <a:cs typeface="Arial" panose="020B0604020202020204" pitchFamily="34" charset="0"/>
              </a:rPr>
              <a:t>: charges billed automatically to your PCard without your review/approval</a:t>
            </a:r>
          </a:p>
          <a:p>
            <a:r>
              <a:rPr lang="en-US" sz="1000" dirty="0">
                <a:solidFill>
                  <a:schemeClr val="bg1"/>
                </a:solidFill>
                <a:latin typeface="Arial" panose="020B0604020202020204" pitchFamily="34" charset="0"/>
                <a:cs typeface="Arial" panose="020B0604020202020204" pitchFamily="34" charset="0"/>
              </a:rPr>
              <a:t> </a:t>
            </a:r>
          </a:p>
          <a:p>
            <a:endParaRPr lang="en-US" sz="1000" dirty="0">
              <a:solidFill>
                <a:schemeClr val="bg1"/>
              </a:solidFill>
              <a:latin typeface="Arial" panose="020B0604020202020204" pitchFamily="34" charset="0"/>
              <a:cs typeface="Arial" panose="020B0604020202020204" pitchFamily="34" charset="0"/>
            </a:endParaRPr>
          </a:p>
          <a:p>
            <a:r>
              <a:rPr lang="en-US" sz="3200" b="1" u="sng" dirty="0">
                <a:solidFill>
                  <a:schemeClr val="bg1"/>
                </a:solidFill>
                <a:latin typeface="Arial" panose="020B0604020202020204" pitchFamily="34" charset="0"/>
                <a:cs typeface="Arial" panose="020B0604020202020204" pitchFamily="34" charset="0"/>
              </a:rPr>
              <a:t>Other Non-reimbursable/payable expenses</a:t>
            </a:r>
            <a:r>
              <a:rPr lang="en-US" sz="3200" dirty="0">
                <a:solidFill>
                  <a:schemeClr val="bg1"/>
                </a:solidFill>
                <a:latin typeface="Arial" panose="020B0604020202020204" pitchFamily="34" charset="0"/>
                <a:cs typeface="Arial" panose="020B0604020202020204" pitchFamily="34" charset="0"/>
              </a:rPr>
              <a:t>:  </a:t>
            </a:r>
            <a:r>
              <a:rPr lang="en-US" sz="3200"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https://www.uwlax.edu/business-services/our-services/expense-reimbursement/#tab-non-reimbursablepayable-expenses</a:t>
            </a:r>
            <a:r>
              <a:rPr lang="en-US" sz="3200" dirty="0">
                <a:solidFill>
                  <a:schemeClr val="bg1"/>
                </a:solidFill>
                <a:latin typeface="Arial" panose="020B0604020202020204" pitchFamily="34" charset="0"/>
                <a:cs typeface="Arial" panose="020B0604020202020204" pitchFamily="34" charset="0"/>
              </a:rPr>
              <a:t> </a:t>
            </a:r>
            <a:endParaRPr lang="en-US" sz="3200" b="1" u="sng" dirty="0">
              <a:solidFill>
                <a:schemeClr val="bg1"/>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4310" dirty="0">
              <a:solidFill>
                <a:schemeClr val="bg1"/>
              </a:solidFill>
            </a:endParaRPr>
          </a:p>
        </p:txBody>
      </p:sp>
      <p:pic>
        <p:nvPicPr>
          <p:cNvPr id="9" name="Content Placeholder 5" descr="A picture containing text, clipart&#10;&#10;Description automatically generated">
            <a:extLst>
              <a:ext uri="{FF2B5EF4-FFF2-40B4-BE49-F238E27FC236}">
                <a16:creationId xmlns:a16="http://schemas.microsoft.com/office/drawing/2014/main" id="{8ED8956A-B205-CE4F-87DA-F20891AF2FEB}"/>
              </a:ext>
            </a:extLst>
          </p:cNvPr>
          <p:cNvPicPr>
            <a:picLocks noChangeAspect="1"/>
          </p:cNvPicPr>
          <p:nvPr/>
        </p:nvPicPr>
        <p:blipFill>
          <a:blip r:embed="rId3"/>
          <a:stretch>
            <a:fillRect/>
          </a:stretch>
        </p:blipFill>
        <p:spPr>
          <a:xfrm>
            <a:off x="907140" y="489539"/>
            <a:ext cx="5552654" cy="882063"/>
          </a:xfrm>
          <a:prstGeom prst="rect">
            <a:avLst/>
          </a:prstGeom>
        </p:spPr>
      </p:pic>
      <p:cxnSp>
        <p:nvCxnSpPr>
          <p:cNvPr id="11" name="Straight Connector 10">
            <a:extLst>
              <a:ext uri="{FF2B5EF4-FFF2-40B4-BE49-F238E27FC236}">
                <a16:creationId xmlns:a16="http://schemas.microsoft.com/office/drawing/2014/main" id="{B84D9C3E-5A84-274E-B236-5911A9B2256D}"/>
              </a:ext>
            </a:extLst>
          </p:cNvPr>
          <p:cNvCxnSpPr>
            <a:cxnSpLocks/>
          </p:cNvCxnSpPr>
          <p:nvPr/>
        </p:nvCxnSpPr>
        <p:spPr>
          <a:xfrm>
            <a:off x="1071749" y="1525980"/>
            <a:ext cx="19045051" cy="0"/>
          </a:xfrm>
          <a:prstGeom prst="line">
            <a:avLst/>
          </a:prstGeom>
          <a:ln w="22225">
            <a:solidFill>
              <a:schemeClr val="bg1">
                <a:lumMod val="85000"/>
              </a:schemeClr>
            </a:solidFill>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22705326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4334</TotalTime>
  <Words>1685</Words>
  <Application>Microsoft Office PowerPoint</Application>
  <PresentationFormat>Custom</PresentationFormat>
  <Paragraphs>143</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Piro</dc:creator>
  <cp:lastModifiedBy>Shelle Gholson</cp:lastModifiedBy>
  <cp:revision>184</cp:revision>
  <dcterms:created xsi:type="dcterms:W3CDTF">2018-11-12T15:38:00Z</dcterms:created>
  <dcterms:modified xsi:type="dcterms:W3CDTF">2022-05-26T15:55:13Z</dcterms:modified>
</cp:coreProperties>
</file>