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5" r:id="rId6"/>
  </p:sldMasterIdLst>
  <p:notesMasterIdLst>
    <p:notesMasterId r:id="rId20"/>
  </p:notesMasterIdLst>
  <p:sldIdLst>
    <p:sldId id="293" r:id="rId7"/>
    <p:sldId id="256" r:id="rId8"/>
    <p:sldId id="287" r:id="rId9"/>
    <p:sldId id="259" r:id="rId10"/>
    <p:sldId id="286" r:id="rId11"/>
    <p:sldId id="279" r:id="rId12"/>
    <p:sldId id="257" r:id="rId13"/>
    <p:sldId id="260" r:id="rId14"/>
    <p:sldId id="289" r:id="rId15"/>
    <p:sldId id="290" r:id="rId16"/>
    <p:sldId id="291" r:id="rId17"/>
    <p:sldId id="292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01" autoAdjust="0"/>
    <p:restoredTop sz="96138" autoAdjust="0"/>
  </p:normalViewPr>
  <p:slideViewPr>
    <p:cSldViewPr snapToGrid="0">
      <p:cViewPr>
        <p:scale>
          <a:sx n="35" d="100"/>
          <a:sy n="35" d="100"/>
        </p:scale>
        <p:origin x="87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3AC21-2033-46EF-8933-45D383ED882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48341D-A077-4763-AB86-FE38BF7F86BC}">
      <dgm:prSet/>
      <dgm:spPr/>
      <dgm:t>
        <a:bodyPr/>
        <a:lstStyle/>
        <a:p>
          <a:r>
            <a:rPr lang="en-US" dirty="0"/>
            <a:t>Custody</a:t>
          </a:r>
        </a:p>
      </dgm:t>
    </dgm:pt>
    <dgm:pt modelId="{39C072A7-00F7-484B-BE8D-43DAA0B24564}" type="parTrans" cxnId="{E06FC7D5-D515-4292-A35D-9975C4FF9A34}">
      <dgm:prSet/>
      <dgm:spPr/>
      <dgm:t>
        <a:bodyPr/>
        <a:lstStyle/>
        <a:p>
          <a:endParaRPr lang="en-US"/>
        </a:p>
      </dgm:t>
    </dgm:pt>
    <dgm:pt modelId="{86DF626C-D285-404F-88D9-F3F549170523}" type="sibTrans" cxnId="{E06FC7D5-D515-4292-A35D-9975C4FF9A34}">
      <dgm:prSet/>
      <dgm:spPr/>
      <dgm:t>
        <a:bodyPr/>
        <a:lstStyle/>
        <a:p>
          <a:endParaRPr lang="en-US"/>
        </a:p>
      </dgm:t>
    </dgm:pt>
    <dgm:pt modelId="{1486131D-3DC2-4845-A782-5CA95ACBE86B}">
      <dgm:prSet/>
      <dgm:spPr/>
      <dgm:t>
        <a:bodyPr/>
        <a:lstStyle/>
        <a:p>
          <a:r>
            <a:rPr lang="en-US" dirty="0"/>
            <a:t>Are you in custody of the minor in absence of a parent or guardian?</a:t>
          </a:r>
        </a:p>
      </dgm:t>
    </dgm:pt>
    <dgm:pt modelId="{76F46096-6BE4-46FE-8865-9AD2A68C41DA}" type="parTrans" cxnId="{8F539F56-4B06-43EA-9D10-86C1040241DA}">
      <dgm:prSet/>
      <dgm:spPr/>
      <dgm:t>
        <a:bodyPr/>
        <a:lstStyle/>
        <a:p>
          <a:endParaRPr lang="en-US"/>
        </a:p>
      </dgm:t>
    </dgm:pt>
    <dgm:pt modelId="{4C8D09FA-3B2D-4098-8636-FA3AA26B0436}" type="sibTrans" cxnId="{8F539F56-4B06-43EA-9D10-86C1040241DA}">
      <dgm:prSet/>
      <dgm:spPr/>
      <dgm:t>
        <a:bodyPr/>
        <a:lstStyle/>
        <a:p>
          <a:endParaRPr lang="en-US"/>
        </a:p>
      </dgm:t>
    </dgm:pt>
    <dgm:pt modelId="{59AAA5F6-C12E-4EF5-BF4F-33607F8641DE}">
      <dgm:prSet/>
      <dgm:spPr/>
      <dgm:t>
        <a:bodyPr/>
        <a:lstStyle/>
        <a:p>
          <a:r>
            <a:rPr lang="en-US" dirty="0"/>
            <a:t>Care</a:t>
          </a:r>
        </a:p>
      </dgm:t>
    </dgm:pt>
    <dgm:pt modelId="{A2D2C368-75DB-41EC-86B4-5178ABD69CB3}" type="parTrans" cxnId="{436ADF8E-269D-45BF-AA23-9FB283D74332}">
      <dgm:prSet/>
      <dgm:spPr/>
      <dgm:t>
        <a:bodyPr/>
        <a:lstStyle/>
        <a:p>
          <a:endParaRPr lang="en-US"/>
        </a:p>
      </dgm:t>
    </dgm:pt>
    <dgm:pt modelId="{06635D3E-248C-4908-85A2-B7FF106F4DAB}" type="sibTrans" cxnId="{436ADF8E-269D-45BF-AA23-9FB283D74332}">
      <dgm:prSet/>
      <dgm:spPr/>
      <dgm:t>
        <a:bodyPr/>
        <a:lstStyle/>
        <a:p>
          <a:endParaRPr lang="en-US"/>
        </a:p>
      </dgm:t>
    </dgm:pt>
    <dgm:pt modelId="{1A7EFB50-DE7E-491D-BE40-A34DC15029C4}">
      <dgm:prSet/>
      <dgm:spPr/>
      <dgm:t>
        <a:bodyPr/>
        <a:lstStyle/>
        <a:p>
          <a:r>
            <a:rPr lang="en-US" dirty="0"/>
            <a:t>Would a reasonable person have an expectation of care in the space?</a:t>
          </a:r>
        </a:p>
      </dgm:t>
    </dgm:pt>
    <dgm:pt modelId="{4D407C76-20CB-4ED9-A90D-84FAB436BE80}" type="parTrans" cxnId="{1F256445-C0E5-4DC6-B56A-86BD011D90DB}">
      <dgm:prSet/>
      <dgm:spPr/>
      <dgm:t>
        <a:bodyPr/>
        <a:lstStyle/>
        <a:p>
          <a:endParaRPr lang="en-US"/>
        </a:p>
      </dgm:t>
    </dgm:pt>
    <dgm:pt modelId="{147BF148-14B4-42AC-902C-D72E74127F59}" type="sibTrans" cxnId="{1F256445-C0E5-4DC6-B56A-86BD011D90DB}">
      <dgm:prSet/>
      <dgm:spPr/>
      <dgm:t>
        <a:bodyPr/>
        <a:lstStyle/>
        <a:p>
          <a:endParaRPr lang="en-US"/>
        </a:p>
      </dgm:t>
    </dgm:pt>
    <dgm:pt modelId="{18947632-0EF0-4ADF-A3E3-21535C990681}">
      <dgm:prSet/>
      <dgm:spPr/>
      <dgm:t>
        <a:bodyPr/>
        <a:lstStyle/>
        <a:p>
          <a:r>
            <a:rPr lang="en-US" dirty="0"/>
            <a:t>Control</a:t>
          </a:r>
        </a:p>
      </dgm:t>
    </dgm:pt>
    <dgm:pt modelId="{6D8DF1F5-E61C-40EE-A71A-48191BFF7F91}" type="parTrans" cxnId="{B5F7DEEA-0849-402A-B5A4-07E6A6A7EE0C}">
      <dgm:prSet/>
      <dgm:spPr/>
      <dgm:t>
        <a:bodyPr/>
        <a:lstStyle/>
        <a:p>
          <a:endParaRPr lang="en-US"/>
        </a:p>
      </dgm:t>
    </dgm:pt>
    <dgm:pt modelId="{B3EF53BB-713D-4774-84A3-5EC0065C3991}" type="sibTrans" cxnId="{B5F7DEEA-0849-402A-B5A4-07E6A6A7EE0C}">
      <dgm:prSet/>
      <dgm:spPr/>
      <dgm:t>
        <a:bodyPr/>
        <a:lstStyle/>
        <a:p>
          <a:endParaRPr lang="en-US"/>
        </a:p>
      </dgm:t>
    </dgm:pt>
    <dgm:pt modelId="{6839DCDB-9915-4409-8121-DF001407A4EB}">
      <dgm:prSet/>
      <dgm:spPr/>
      <dgm:t>
        <a:bodyPr/>
        <a:lstStyle/>
        <a:p>
          <a:r>
            <a:rPr lang="en-US" dirty="0"/>
            <a:t>Are you responsible for who and how others interact with the minor?</a:t>
          </a:r>
        </a:p>
      </dgm:t>
    </dgm:pt>
    <dgm:pt modelId="{F5BDA5DE-3FA2-4FF8-B59E-47FB7649FF8F}" type="parTrans" cxnId="{48C293FB-A084-4DAD-AD98-9FB10C26C03F}">
      <dgm:prSet/>
      <dgm:spPr/>
      <dgm:t>
        <a:bodyPr/>
        <a:lstStyle/>
        <a:p>
          <a:endParaRPr lang="en-US"/>
        </a:p>
      </dgm:t>
    </dgm:pt>
    <dgm:pt modelId="{5C618367-2A87-4092-9B8C-1B789542EE02}" type="sibTrans" cxnId="{48C293FB-A084-4DAD-AD98-9FB10C26C03F}">
      <dgm:prSet/>
      <dgm:spPr/>
      <dgm:t>
        <a:bodyPr/>
        <a:lstStyle/>
        <a:p>
          <a:endParaRPr lang="en-US"/>
        </a:p>
      </dgm:t>
    </dgm:pt>
    <dgm:pt modelId="{C39BD011-C9F0-4CEE-A68B-196B24B34B7C}">
      <dgm:prSet/>
      <dgm:spPr/>
      <dgm:t>
        <a:bodyPr/>
        <a:lstStyle/>
        <a:p>
          <a:r>
            <a:rPr lang="en-US" dirty="0"/>
            <a:t>Oversight</a:t>
          </a:r>
        </a:p>
      </dgm:t>
    </dgm:pt>
    <dgm:pt modelId="{2EB9AEA9-9C82-4121-96D3-FE5B06EC87F5}" type="parTrans" cxnId="{5D165360-2197-4C80-B0F8-C9BBD8A994DD}">
      <dgm:prSet/>
      <dgm:spPr/>
      <dgm:t>
        <a:bodyPr/>
        <a:lstStyle/>
        <a:p>
          <a:endParaRPr lang="en-US"/>
        </a:p>
      </dgm:t>
    </dgm:pt>
    <dgm:pt modelId="{318412FB-FBCD-485E-973C-CD8D485C5165}" type="sibTrans" cxnId="{5D165360-2197-4C80-B0F8-C9BBD8A994DD}">
      <dgm:prSet/>
      <dgm:spPr/>
      <dgm:t>
        <a:bodyPr/>
        <a:lstStyle/>
        <a:p>
          <a:endParaRPr lang="en-US"/>
        </a:p>
      </dgm:t>
    </dgm:pt>
    <dgm:pt modelId="{D513460B-9CAD-4FD6-938D-0A90C8406012}">
      <dgm:prSet/>
      <dgm:spPr/>
      <dgm:t>
        <a:bodyPr/>
        <a:lstStyle/>
        <a:p>
          <a:r>
            <a:rPr lang="en-US" dirty="0"/>
            <a:t>Are you responsible for the vetting and training of staff supporting the minors?</a:t>
          </a:r>
        </a:p>
      </dgm:t>
    </dgm:pt>
    <dgm:pt modelId="{CE941A75-4E34-4F51-ABC7-F5D278196897}" type="parTrans" cxnId="{8EF6418D-FEFC-4208-BEA9-2EE8F9CB48D6}">
      <dgm:prSet/>
      <dgm:spPr/>
      <dgm:t>
        <a:bodyPr/>
        <a:lstStyle/>
        <a:p>
          <a:endParaRPr lang="en-US"/>
        </a:p>
      </dgm:t>
    </dgm:pt>
    <dgm:pt modelId="{31D4E1CF-2C06-4152-A96B-FC480B859541}" type="sibTrans" cxnId="{8EF6418D-FEFC-4208-BEA9-2EE8F9CB48D6}">
      <dgm:prSet/>
      <dgm:spPr/>
      <dgm:t>
        <a:bodyPr/>
        <a:lstStyle/>
        <a:p>
          <a:endParaRPr lang="en-US"/>
        </a:p>
      </dgm:t>
    </dgm:pt>
    <dgm:pt modelId="{91F3F47B-6A3F-45F2-9C07-6968EAA4C4DA}">
      <dgm:prSet/>
      <dgm:spPr/>
      <dgm:t>
        <a:bodyPr/>
        <a:lstStyle/>
        <a:p>
          <a:r>
            <a:rPr lang="en-US" dirty="0"/>
            <a:t>Registration</a:t>
          </a:r>
        </a:p>
      </dgm:t>
    </dgm:pt>
    <dgm:pt modelId="{F458E71B-0AAF-46B0-9CAE-7926F2893F57}" type="parTrans" cxnId="{5045EA15-478E-483B-BADC-B540B4C2277A}">
      <dgm:prSet/>
      <dgm:spPr/>
      <dgm:t>
        <a:bodyPr/>
        <a:lstStyle/>
        <a:p>
          <a:endParaRPr lang="en-US"/>
        </a:p>
      </dgm:t>
    </dgm:pt>
    <dgm:pt modelId="{804F9FFE-98D0-401E-92D8-94AEE3FD6CA3}" type="sibTrans" cxnId="{5045EA15-478E-483B-BADC-B540B4C2277A}">
      <dgm:prSet/>
      <dgm:spPr/>
      <dgm:t>
        <a:bodyPr/>
        <a:lstStyle/>
        <a:p>
          <a:endParaRPr lang="en-US"/>
        </a:p>
      </dgm:t>
    </dgm:pt>
    <dgm:pt modelId="{210E1B10-A79E-4BC2-A7A5-76FC0FEB7775}">
      <dgm:prSet/>
      <dgm:spPr/>
      <dgm:t>
        <a:bodyPr/>
        <a:lstStyle/>
        <a:p>
          <a:r>
            <a:rPr lang="en-US" dirty="0"/>
            <a:t>Do you take a registration for the event or is it open to the general public</a:t>
          </a:r>
        </a:p>
      </dgm:t>
    </dgm:pt>
    <dgm:pt modelId="{B177FBA8-7AFC-4442-ADCC-AA1F72C22E5B}" type="parTrans" cxnId="{5987580C-8D63-4443-A69A-9A8B43221A2B}">
      <dgm:prSet/>
      <dgm:spPr/>
      <dgm:t>
        <a:bodyPr/>
        <a:lstStyle/>
        <a:p>
          <a:endParaRPr lang="en-US"/>
        </a:p>
      </dgm:t>
    </dgm:pt>
    <dgm:pt modelId="{EE52EC72-3E70-4537-AA2F-C8A770314377}" type="sibTrans" cxnId="{5987580C-8D63-4443-A69A-9A8B43221A2B}">
      <dgm:prSet/>
      <dgm:spPr/>
      <dgm:t>
        <a:bodyPr/>
        <a:lstStyle/>
        <a:p>
          <a:endParaRPr lang="en-US"/>
        </a:p>
      </dgm:t>
    </dgm:pt>
    <dgm:pt modelId="{A030001F-C989-41F5-B79E-A4840394C246}" type="pres">
      <dgm:prSet presAssocID="{8223AC21-2033-46EF-8933-45D383ED882A}" presName="Name0" presStyleCnt="0">
        <dgm:presLayoutVars>
          <dgm:dir/>
          <dgm:animLvl val="lvl"/>
          <dgm:resizeHandles val="exact"/>
        </dgm:presLayoutVars>
      </dgm:prSet>
      <dgm:spPr/>
    </dgm:pt>
    <dgm:pt modelId="{A42DF6CF-D46D-419E-A522-ADEEF432A835}" type="pres">
      <dgm:prSet presAssocID="{B248341D-A077-4763-AB86-FE38BF7F86BC}" presName="composite" presStyleCnt="0"/>
      <dgm:spPr/>
    </dgm:pt>
    <dgm:pt modelId="{6AF359A2-B91C-40F7-91B3-805ECC069260}" type="pres">
      <dgm:prSet presAssocID="{B248341D-A077-4763-AB86-FE38BF7F86B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B8CED40-347A-4228-A4C1-A6AEEA884542}" type="pres">
      <dgm:prSet presAssocID="{B248341D-A077-4763-AB86-FE38BF7F86BC}" presName="desTx" presStyleLbl="alignAccFollowNode1" presStyleIdx="0" presStyleCnt="5">
        <dgm:presLayoutVars>
          <dgm:bulletEnabled val="1"/>
        </dgm:presLayoutVars>
      </dgm:prSet>
      <dgm:spPr/>
    </dgm:pt>
    <dgm:pt modelId="{18B049A0-3D7C-46A8-85C7-42E2A1707C71}" type="pres">
      <dgm:prSet presAssocID="{86DF626C-D285-404F-88D9-F3F549170523}" presName="space" presStyleCnt="0"/>
      <dgm:spPr/>
    </dgm:pt>
    <dgm:pt modelId="{80B9EEB5-214D-4E53-8060-5C57B9023EDC}" type="pres">
      <dgm:prSet presAssocID="{59AAA5F6-C12E-4EF5-BF4F-33607F8641DE}" presName="composite" presStyleCnt="0"/>
      <dgm:spPr/>
    </dgm:pt>
    <dgm:pt modelId="{A613706F-D4D0-47CC-A3AC-2B248092F11F}" type="pres">
      <dgm:prSet presAssocID="{59AAA5F6-C12E-4EF5-BF4F-33607F8641D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95C021F-981E-4E59-BD12-5FD6E6AA0B1E}" type="pres">
      <dgm:prSet presAssocID="{59AAA5F6-C12E-4EF5-BF4F-33607F8641DE}" presName="desTx" presStyleLbl="alignAccFollowNode1" presStyleIdx="1" presStyleCnt="5">
        <dgm:presLayoutVars>
          <dgm:bulletEnabled val="1"/>
        </dgm:presLayoutVars>
      </dgm:prSet>
      <dgm:spPr/>
    </dgm:pt>
    <dgm:pt modelId="{34A95111-B6DA-434B-8890-6045F2A1BCE0}" type="pres">
      <dgm:prSet presAssocID="{06635D3E-248C-4908-85A2-B7FF106F4DAB}" presName="space" presStyleCnt="0"/>
      <dgm:spPr/>
    </dgm:pt>
    <dgm:pt modelId="{F1F88043-F293-4E76-8B92-3964056C540E}" type="pres">
      <dgm:prSet presAssocID="{18947632-0EF0-4ADF-A3E3-21535C990681}" presName="composite" presStyleCnt="0"/>
      <dgm:spPr/>
    </dgm:pt>
    <dgm:pt modelId="{12A5A0EF-B288-457A-A0DA-C6A1F7F088E8}" type="pres">
      <dgm:prSet presAssocID="{18947632-0EF0-4ADF-A3E3-21535C99068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7E40B7A-8D6D-4802-B835-BF7033A8F8B1}" type="pres">
      <dgm:prSet presAssocID="{18947632-0EF0-4ADF-A3E3-21535C990681}" presName="desTx" presStyleLbl="alignAccFollowNode1" presStyleIdx="2" presStyleCnt="5">
        <dgm:presLayoutVars>
          <dgm:bulletEnabled val="1"/>
        </dgm:presLayoutVars>
      </dgm:prSet>
      <dgm:spPr/>
    </dgm:pt>
    <dgm:pt modelId="{4C1A3770-AD7A-4079-BC13-FD214A9BFDBB}" type="pres">
      <dgm:prSet presAssocID="{B3EF53BB-713D-4774-84A3-5EC0065C3991}" presName="space" presStyleCnt="0"/>
      <dgm:spPr/>
    </dgm:pt>
    <dgm:pt modelId="{D185086B-5D9E-41C6-B0A9-49C95A616CB9}" type="pres">
      <dgm:prSet presAssocID="{C39BD011-C9F0-4CEE-A68B-196B24B34B7C}" presName="composite" presStyleCnt="0"/>
      <dgm:spPr/>
    </dgm:pt>
    <dgm:pt modelId="{652C9604-4C78-4C0B-9823-A8F91C6CCF12}" type="pres">
      <dgm:prSet presAssocID="{C39BD011-C9F0-4CEE-A68B-196B24B34B7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BC37246-43F6-4D32-8158-057E86E9A90F}" type="pres">
      <dgm:prSet presAssocID="{C39BD011-C9F0-4CEE-A68B-196B24B34B7C}" presName="desTx" presStyleLbl="alignAccFollowNode1" presStyleIdx="3" presStyleCnt="5">
        <dgm:presLayoutVars>
          <dgm:bulletEnabled val="1"/>
        </dgm:presLayoutVars>
      </dgm:prSet>
      <dgm:spPr/>
    </dgm:pt>
    <dgm:pt modelId="{C2FC7BF3-59A3-4375-8CE1-C4D9D32EFC94}" type="pres">
      <dgm:prSet presAssocID="{318412FB-FBCD-485E-973C-CD8D485C5165}" presName="space" presStyleCnt="0"/>
      <dgm:spPr/>
    </dgm:pt>
    <dgm:pt modelId="{58A0E8A8-377D-4A2F-AE3A-5BD3CE9F8B78}" type="pres">
      <dgm:prSet presAssocID="{91F3F47B-6A3F-45F2-9C07-6968EAA4C4DA}" presName="composite" presStyleCnt="0"/>
      <dgm:spPr/>
    </dgm:pt>
    <dgm:pt modelId="{44DF93F2-B226-445E-AFB8-F33BE297A8A5}" type="pres">
      <dgm:prSet presAssocID="{91F3F47B-6A3F-45F2-9C07-6968EAA4C4D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2EE728E-62EE-4C3E-8030-1FE04DD0A928}" type="pres">
      <dgm:prSet presAssocID="{91F3F47B-6A3F-45F2-9C07-6968EAA4C4DA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BDF5207-79D4-4A98-8942-B1A05C0F4123}" type="presOf" srcId="{210E1B10-A79E-4BC2-A7A5-76FC0FEB7775}" destId="{D2EE728E-62EE-4C3E-8030-1FE04DD0A928}" srcOrd="0" destOrd="0" presId="urn:microsoft.com/office/officeart/2005/8/layout/hList1"/>
    <dgm:cxn modelId="{5987580C-8D63-4443-A69A-9A8B43221A2B}" srcId="{91F3F47B-6A3F-45F2-9C07-6968EAA4C4DA}" destId="{210E1B10-A79E-4BC2-A7A5-76FC0FEB7775}" srcOrd="0" destOrd="0" parTransId="{B177FBA8-7AFC-4442-ADCC-AA1F72C22E5B}" sibTransId="{EE52EC72-3E70-4537-AA2F-C8A770314377}"/>
    <dgm:cxn modelId="{5045EA15-478E-483B-BADC-B540B4C2277A}" srcId="{8223AC21-2033-46EF-8933-45D383ED882A}" destId="{91F3F47B-6A3F-45F2-9C07-6968EAA4C4DA}" srcOrd="4" destOrd="0" parTransId="{F458E71B-0AAF-46B0-9CAE-7926F2893F57}" sibTransId="{804F9FFE-98D0-401E-92D8-94AEE3FD6CA3}"/>
    <dgm:cxn modelId="{BC34041C-ED59-4E72-BD7C-0C7BB044F1DB}" type="presOf" srcId="{1A7EFB50-DE7E-491D-BE40-A34DC15029C4}" destId="{495C021F-981E-4E59-BD12-5FD6E6AA0B1E}" srcOrd="0" destOrd="0" presId="urn:microsoft.com/office/officeart/2005/8/layout/hList1"/>
    <dgm:cxn modelId="{44C7F81E-A3C4-4A99-932D-2D8B79E90E69}" type="presOf" srcId="{1486131D-3DC2-4845-A782-5CA95ACBE86B}" destId="{6B8CED40-347A-4228-A4C1-A6AEEA884542}" srcOrd="0" destOrd="0" presId="urn:microsoft.com/office/officeart/2005/8/layout/hList1"/>
    <dgm:cxn modelId="{68D2FB2F-6359-41F3-B674-50813C215CB5}" type="presOf" srcId="{B248341D-A077-4763-AB86-FE38BF7F86BC}" destId="{6AF359A2-B91C-40F7-91B3-805ECC069260}" srcOrd="0" destOrd="0" presId="urn:microsoft.com/office/officeart/2005/8/layout/hList1"/>
    <dgm:cxn modelId="{5D165360-2197-4C80-B0F8-C9BBD8A994DD}" srcId="{8223AC21-2033-46EF-8933-45D383ED882A}" destId="{C39BD011-C9F0-4CEE-A68B-196B24B34B7C}" srcOrd="3" destOrd="0" parTransId="{2EB9AEA9-9C82-4121-96D3-FE5B06EC87F5}" sibTransId="{318412FB-FBCD-485E-973C-CD8D485C5165}"/>
    <dgm:cxn modelId="{032C5063-D81E-4E52-95B4-3F2105C28183}" type="presOf" srcId="{8223AC21-2033-46EF-8933-45D383ED882A}" destId="{A030001F-C989-41F5-B79E-A4840394C246}" srcOrd="0" destOrd="0" presId="urn:microsoft.com/office/officeart/2005/8/layout/hList1"/>
    <dgm:cxn modelId="{1F256445-C0E5-4DC6-B56A-86BD011D90DB}" srcId="{59AAA5F6-C12E-4EF5-BF4F-33607F8641DE}" destId="{1A7EFB50-DE7E-491D-BE40-A34DC15029C4}" srcOrd="0" destOrd="0" parTransId="{4D407C76-20CB-4ED9-A90D-84FAB436BE80}" sibTransId="{147BF148-14B4-42AC-902C-D72E74127F59}"/>
    <dgm:cxn modelId="{66931766-F96C-4A3D-A7AF-BA22BCB659D0}" type="presOf" srcId="{C39BD011-C9F0-4CEE-A68B-196B24B34B7C}" destId="{652C9604-4C78-4C0B-9823-A8F91C6CCF12}" srcOrd="0" destOrd="0" presId="urn:microsoft.com/office/officeart/2005/8/layout/hList1"/>
    <dgm:cxn modelId="{D3B6D767-EBE8-47CC-A39E-CAB29EEED949}" type="presOf" srcId="{6839DCDB-9915-4409-8121-DF001407A4EB}" destId="{57E40B7A-8D6D-4802-B835-BF7033A8F8B1}" srcOrd="0" destOrd="0" presId="urn:microsoft.com/office/officeart/2005/8/layout/hList1"/>
    <dgm:cxn modelId="{8F539F56-4B06-43EA-9D10-86C1040241DA}" srcId="{B248341D-A077-4763-AB86-FE38BF7F86BC}" destId="{1486131D-3DC2-4845-A782-5CA95ACBE86B}" srcOrd="0" destOrd="0" parTransId="{76F46096-6BE4-46FE-8865-9AD2A68C41DA}" sibTransId="{4C8D09FA-3B2D-4098-8636-FA3AA26B0436}"/>
    <dgm:cxn modelId="{5A6B4A84-7F07-4674-B862-52F8939E8C62}" type="presOf" srcId="{59AAA5F6-C12E-4EF5-BF4F-33607F8641DE}" destId="{A613706F-D4D0-47CC-A3AC-2B248092F11F}" srcOrd="0" destOrd="0" presId="urn:microsoft.com/office/officeart/2005/8/layout/hList1"/>
    <dgm:cxn modelId="{8EF6418D-FEFC-4208-BEA9-2EE8F9CB48D6}" srcId="{C39BD011-C9F0-4CEE-A68B-196B24B34B7C}" destId="{D513460B-9CAD-4FD6-938D-0A90C8406012}" srcOrd="0" destOrd="0" parTransId="{CE941A75-4E34-4F51-ABC7-F5D278196897}" sibTransId="{31D4E1CF-2C06-4152-A96B-FC480B859541}"/>
    <dgm:cxn modelId="{436ADF8E-269D-45BF-AA23-9FB283D74332}" srcId="{8223AC21-2033-46EF-8933-45D383ED882A}" destId="{59AAA5F6-C12E-4EF5-BF4F-33607F8641DE}" srcOrd="1" destOrd="0" parTransId="{A2D2C368-75DB-41EC-86B4-5178ABD69CB3}" sibTransId="{06635D3E-248C-4908-85A2-B7FF106F4DAB}"/>
    <dgm:cxn modelId="{4E406496-D8E6-4611-9762-9770C5E20B9D}" type="presOf" srcId="{18947632-0EF0-4ADF-A3E3-21535C990681}" destId="{12A5A0EF-B288-457A-A0DA-C6A1F7F088E8}" srcOrd="0" destOrd="0" presId="urn:microsoft.com/office/officeart/2005/8/layout/hList1"/>
    <dgm:cxn modelId="{E06FC7D5-D515-4292-A35D-9975C4FF9A34}" srcId="{8223AC21-2033-46EF-8933-45D383ED882A}" destId="{B248341D-A077-4763-AB86-FE38BF7F86BC}" srcOrd="0" destOrd="0" parTransId="{39C072A7-00F7-484B-BE8D-43DAA0B24564}" sibTransId="{86DF626C-D285-404F-88D9-F3F549170523}"/>
    <dgm:cxn modelId="{65C515D6-7727-4162-813A-5F598495C7B2}" type="presOf" srcId="{D513460B-9CAD-4FD6-938D-0A90C8406012}" destId="{8BC37246-43F6-4D32-8158-057E86E9A90F}" srcOrd="0" destOrd="0" presId="urn:microsoft.com/office/officeart/2005/8/layout/hList1"/>
    <dgm:cxn modelId="{B5F7DEEA-0849-402A-B5A4-07E6A6A7EE0C}" srcId="{8223AC21-2033-46EF-8933-45D383ED882A}" destId="{18947632-0EF0-4ADF-A3E3-21535C990681}" srcOrd="2" destOrd="0" parTransId="{6D8DF1F5-E61C-40EE-A71A-48191BFF7F91}" sibTransId="{B3EF53BB-713D-4774-84A3-5EC0065C3991}"/>
    <dgm:cxn modelId="{EC62DDF1-1FDD-4764-9D9C-426A1D130C38}" type="presOf" srcId="{91F3F47B-6A3F-45F2-9C07-6968EAA4C4DA}" destId="{44DF93F2-B226-445E-AFB8-F33BE297A8A5}" srcOrd="0" destOrd="0" presId="urn:microsoft.com/office/officeart/2005/8/layout/hList1"/>
    <dgm:cxn modelId="{48C293FB-A084-4DAD-AD98-9FB10C26C03F}" srcId="{18947632-0EF0-4ADF-A3E3-21535C990681}" destId="{6839DCDB-9915-4409-8121-DF001407A4EB}" srcOrd="0" destOrd="0" parTransId="{F5BDA5DE-3FA2-4FF8-B59E-47FB7649FF8F}" sibTransId="{5C618367-2A87-4092-9B8C-1B789542EE02}"/>
    <dgm:cxn modelId="{806C71E6-FCC8-4A63-ADD5-AF59A3B35041}" type="presParOf" srcId="{A030001F-C989-41F5-B79E-A4840394C246}" destId="{A42DF6CF-D46D-419E-A522-ADEEF432A835}" srcOrd="0" destOrd="0" presId="urn:microsoft.com/office/officeart/2005/8/layout/hList1"/>
    <dgm:cxn modelId="{F58E82DB-BA5B-4D90-9C3A-11CA87ABEAC0}" type="presParOf" srcId="{A42DF6CF-D46D-419E-A522-ADEEF432A835}" destId="{6AF359A2-B91C-40F7-91B3-805ECC069260}" srcOrd="0" destOrd="0" presId="urn:microsoft.com/office/officeart/2005/8/layout/hList1"/>
    <dgm:cxn modelId="{3342CAF2-5C0A-4F09-A113-220272C77D1B}" type="presParOf" srcId="{A42DF6CF-D46D-419E-A522-ADEEF432A835}" destId="{6B8CED40-347A-4228-A4C1-A6AEEA884542}" srcOrd="1" destOrd="0" presId="urn:microsoft.com/office/officeart/2005/8/layout/hList1"/>
    <dgm:cxn modelId="{B08FB620-696B-4F39-8F04-035D1CF6BF74}" type="presParOf" srcId="{A030001F-C989-41F5-B79E-A4840394C246}" destId="{18B049A0-3D7C-46A8-85C7-42E2A1707C71}" srcOrd="1" destOrd="0" presId="urn:microsoft.com/office/officeart/2005/8/layout/hList1"/>
    <dgm:cxn modelId="{9ACA5FFD-15C5-4855-97E1-F55E82A5E948}" type="presParOf" srcId="{A030001F-C989-41F5-B79E-A4840394C246}" destId="{80B9EEB5-214D-4E53-8060-5C57B9023EDC}" srcOrd="2" destOrd="0" presId="urn:microsoft.com/office/officeart/2005/8/layout/hList1"/>
    <dgm:cxn modelId="{4E0D84DD-813A-4BF9-8C24-1E7A4E0D9BF7}" type="presParOf" srcId="{80B9EEB5-214D-4E53-8060-5C57B9023EDC}" destId="{A613706F-D4D0-47CC-A3AC-2B248092F11F}" srcOrd="0" destOrd="0" presId="urn:microsoft.com/office/officeart/2005/8/layout/hList1"/>
    <dgm:cxn modelId="{E42F976A-6C1F-43EA-A7E4-82823867A9F2}" type="presParOf" srcId="{80B9EEB5-214D-4E53-8060-5C57B9023EDC}" destId="{495C021F-981E-4E59-BD12-5FD6E6AA0B1E}" srcOrd="1" destOrd="0" presId="urn:microsoft.com/office/officeart/2005/8/layout/hList1"/>
    <dgm:cxn modelId="{019D9471-6172-46DA-A6E5-4FB14E355425}" type="presParOf" srcId="{A030001F-C989-41F5-B79E-A4840394C246}" destId="{34A95111-B6DA-434B-8890-6045F2A1BCE0}" srcOrd="3" destOrd="0" presId="urn:microsoft.com/office/officeart/2005/8/layout/hList1"/>
    <dgm:cxn modelId="{E0D37809-E76F-4FD1-9F81-EFEDF7022AB4}" type="presParOf" srcId="{A030001F-C989-41F5-B79E-A4840394C246}" destId="{F1F88043-F293-4E76-8B92-3964056C540E}" srcOrd="4" destOrd="0" presId="urn:microsoft.com/office/officeart/2005/8/layout/hList1"/>
    <dgm:cxn modelId="{E0ACE038-94FF-41FD-963C-D71DE6190C88}" type="presParOf" srcId="{F1F88043-F293-4E76-8B92-3964056C540E}" destId="{12A5A0EF-B288-457A-A0DA-C6A1F7F088E8}" srcOrd="0" destOrd="0" presId="urn:microsoft.com/office/officeart/2005/8/layout/hList1"/>
    <dgm:cxn modelId="{22DE870C-D7C6-418B-9C62-EAE90EA5AB8D}" type="presParOf" srcId="{F1F88043-F293-4E76-8B92-3964056C540E}" destId="{57E40B7A-8D6D-4802-B835-BF7033A8F8B1}" srcOrd="1" destOrd="0" presId="urn:microsoft.com/office/officeart/2005/8/layout/hList1"/>
    <dgm:cxn modelId="{65758C6C-8155-4127-86DE-CEE0177C8D05}" type="presParOf" srcId="{A030001F-C989-41F5-B79E-A4840394C246}" destId="{4C1A3770-AD7A-4079-BC13-FD214A9BFDBB}" srcOrd="5" destOrd="0" presId="urn:microsoft.com/office/officeart/2005/8/layout/hList1"/>
    <dgm:cxn modelId="{260A3120-C31E-45E7-9BCB-5A6FA610C600}" type="presParOf" srcId="{A030001F-C989-41F5-B79E-A4840394C246}" destId="{D185086B-5D9E-41C6-B0A9-49C95A616CB9}" srcOrd="6" destOrd="0" presId="urn:microsoft.com/office/officeart/2005/8/layout/hList1"/>
    <dgm:cxn modelId="{48F35995-ACEC-4EB3-9496-8B3EA64835FF}" type="presParOf" srcId="{D185086B-5D9E-41C6-B0A9-49C95A616CB9}" destId="{652C9604-4C78-4C0B-9823-A8F91C6CCF12}" srcOrd="0" destOrd="0" presId="urn:microsoft.com/office/officeart/2005/8/layout/hList1"/>
    <dgm:cxn modelId="{E80FE8A4-CB62-494F-B7C2-7162B3310291}" type="presParOf" srcId="{D185086B-5D9E-41C6-B0A9-49C95A616CB9}" destId="{8BC37246-43F6-4D32-8158-057E86E9A90F}" srcOrd="1" destOrd="0" presId="urn:microsoft.com/office/officeart/2005/8/layout/hList1"/>
    <dgm:cxn modelId="{40EBA486-F7DD-492E-9353-21691693A5B5}" type="presParOf" srcId="{A030001F-C989-41F5-B79E-A4840394C246}" destId="{C2FC7BF3-59A3-4375-8CE1-C4D9D32EFC94}" srcOrd="7" destOrd="0" presId="urn:microsoft.com/office/officeart/2005/8/layout/hList1"/>
    <dgm:cxn modelId="{F5F696A3-77FC-4598-B7BE-ABDA971DAF75}" type="presParOf" srcId="{A030001F-C989-41F5-B79E-A4840394C246}" destId="{58A0E8A8-377D-4A2F-AE3A-5BD3CE9F8B78}" srcOrd="8" destOrd="0" presId="urn:microsoft.com/office/officeart/2005/8/layout/hList1"/>
    <dgm:cxn modelId="{22C064CE-C742-44BE-8540-4C3C87DBDD58}" type="presParOf" srcId="{58A0E8A8-377D-4A2F-AE3A-5BD3CE9F8B78}" destId="{44DF93F2-B226-445E-AFB8-F33BE297A8A5}" srcOrd="0" destOrd="0" presId="urn:microsoft.com/office/officeart/2005/8/layout/hList1"/>
    <dgm:cxn modelId="{23972AB4-3453-4B71-8AA3-2879AD5CD7F3}" type="presParOf" srcId="{58A0E8A8-377D-4A2F-AE3A-5BD3CE9F8B78}" destId="{D2EE728E-62EE-4C3E-8030-1FE04DD0A9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359A2-B91C-40F7-91B3-805ECC069260}">
      <dsp:nvSpPr>
        <dsp:cNvPr id="0" name=""/>
        <dsp:cNvSpPr/>
      </dsp:nvSpPr>
      <dsp:spPr>
        <a:xfrm>
          <a:off x="5170" y="69624"/>
          <a:ext cx="1981944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Custody</a:t>
          </a:r>
        </a:p>
      </dsp:txBody>
      <dsp:txXfrm>
        <a:off x="5170" y="69624"/>
        <a:ext cx="1981944" cy="662400"/>
      </dsp:txXfrm>
    </dsp:sp>
    <dsp:sp modelId="{6B8CED40-347A-4228-A4C1-A6AEEA884542}">
      <dsp:nvSpPr>
        <dsp:cNvPr id="0" name=""/>
        <dsp:cNvSpPr/>
      </dsp:nvSpPr>
      <dsp:spPr>
        <a:xfrm>
          <a:off x="5170" y="732024"/>
          <a:ext cx="1981944" cy="287658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Are you in custody of the minor in absence of a parent or guardian?</a:t>
          </a:r>
        </a:p>
      </dsp:txBody>
      <dsp:txXfrm>
        <a:off x="5170" y="732024"/>
        <a:ext cx="1981944" cy="2876588"/>
      </dsp:txXfrm>
    </dsp:sp>
    <dsp:sp modelId="{A613706F-D4D0-47CC-A3AC-2B248092F11F}">
      <dsp:nvSpPr>
        <dsp:cNvPr id="0" name=""/>
        <dsp:cNvSpPr/>
      </dsp:nvSpPr>
      <dsp:spPr>
        <a:xfrm>
          <a:off x="2264586" y="69624"/>
          <a:ext cx="1981944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Care</a:t>
          </a:r>
        </a:p>
      </dsp:txBody>
      <dsp:txXfrm>
        <a:off x="2264586" y="69624"/>
        <a:ext cx="1981944" cy="662400"/>
      </dsp:txXfrm>
    </dsp:sp>
    <dsp:sp modelId="{495C021F-981E-4E59-BD12-5FD6E6AA0B1E}">
      <dsp:nvSpPr>
        <dsp:cNvPr id="0" name=""/>
        <dsp:cNvSpPr/>
      </dsp:nvSpPr>
      <dsp:spPr>
        <a:xfrm>
          <a:off x="2264586" y="732024"/>
          <a:ext cx="1981944" cy="28765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Would a reasonable person have an expectation of care in the space?</a:t>
          </a:r>
        </a:p>
      </dsp:txBody>
      <dsp:txXfrm>
        <a:off x="2264586" y="732024"/>
        <a:ext cx="1981944" cy="2876588"/>
      </dsp:txXfrm>
    </dsp:sp>
    <dsp:sp modelId="{12A5A0EF-B288-457A-A0DA-C6A1F7F088E8}">
      <dsp:nvSpPr>
        <dsp:cNvPr id="0" name=""/>
        <dsp:cNvSpPr/>
      </dsp:nvSpPr>
      <dsp:spPr>
        <a:xfrm>
          <a:off x="4524002" y="69624"/>
          <a:ext cx="1981944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Control</a:t>
          </a:r>
        </a:p>
      </dsp:txBody>
      <dsp:txXfrm>
        <a:off x="4524002" y="69624"/>
        <a:ext cx="1981944" cy="662400"/>
      </dsp:txXfrm>
    </dsp:sp>
    <dsp:sp modelId="{57E40B7A-8D6D-4802-B835-BF7033A8F8B1}">
      <dsp:nvSpPr>
        <dsp:cNvPr id="0" name=""/>
        <dsp:cNvSpPr/>
      </dsp:nvSpPr>
      <dsp:spPr>
        <a:xfrm>
          <a:off x="4524002" y="732024"/>
          <a:ext cx="1981944" cy="287658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Are you responsible for who and how others interact with the minor?</a:t>
          </a:r>
        </a:p>
      </dsp:txBody>
      <dsp:txXfrm>
        <a:off x="4524002" y="732024"/>
        <a:ext cx="1981944" cy="2876588"/>
      </dsp:txXfrm>
    </dsp:sp>
    <dsp:sp modelId="{652C9604-4C78-4C0B-9823-A8F91C6CCF12}">
      <dsp:nvSpPr>
        <dsp:cNvPr id="0" name=""/>
        <dsp:cNvSpPr/>
      </dsp:nvSpPr>
      <dsp:spPr>
        <a:xfrm>
          <a:off x="6783419" y="69624"/>
          <a:ext cx="1981944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Oversight</a:t>
          </a:r>
        </a:p>
      </dsp:txBody>
      <dsp:txXfrm>
        <a:off x="6783419" y="69624"/>
        <a:ext cx="1981944" cy="662400"/>
      </dsp:txXfrm>
    </dsp:sp>
    <dsp:sp modelId="{8BC37246-43F6-4D32-8158-057E86E9A90F}">
      <dsp:nvSpPr>
        <dsp:cNvPr id="0" name=""/>
        <dsp:cNvSpPr/>
      </dsp:nvSpPr>
      <dsp:spPr>
        <a:xfrm>
          <a:off x="6783419" y="732024"/>
          <a:ext cx="1981944" cy="28765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Are you responsible for the vetting and training of staff supporting the minors?</a:t>
          </a:r>
        </a:p>
      </dsp:txBody>
      <dsp:txXfrm>
        <a:off x="6783419" y="732024"/>
        <a:ext cx="1981944" cy="2876588"/>
      </dsp:txXfrm>
    </dsp:sp>
    <dsp:sp modelId="{44DF93F2-B226-445E-AFB8-F33BE297A8A5}">
      <dsp:nvSpPr>
        <dsp:cNvPr id="0" name=""/>
        <dsp:cNvSpPr/>
      </dsp:nvSpPr>
      <dsp:spPr>
        <a:xfrm>
          <a:off x="9042835" y="69624"/>
          <a:ext cx="1981944" cy="662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Registration</a:t>
          </a:r>
        </a:p>
      </dsp:txBody>
      <dsp:txXfrm>
        <a:off x="9042835" y="69624"/>
        <a:ext cx="1981944" cy="662400"/>
      </dsp:txXfrm>
    </dsp:sp>
    <dsp:sp modelId="{D2EE728E-62EE-4C3E-8030-1FE04DD0A928}">
      <dsp:nvSpPr>
        <dsp:cNvPr id="0" name=""/>
        <dsp:cNvSpPr/>
      </dsp:nvSpPr>
      <dsp:spPr>
        <a:xfrm>
          <a:off x="9042835" y="732024"/>
          <a:ext cx="1981944" cy="287658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Do you take a registration for the event or is it open to the general public</a:t>
          </a:r>
        </a:p>
      </dsp:txBody>
      <dsp:txXfrm>
        <a:off x="9042835" y="732024"/>
        <a:ext cx="1981944" cy="287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AE6FE-C8F9-304D-A670-2CACE5A4513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9D156-3276-504D-8479-5BEA1D0A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0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0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72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14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36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65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01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21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14B8-4B4D-0B4A-92C1-BC9144B2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8B2962-4243-2847-BFE7-2325AB7E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980"/>
            <a:ext cx="10515600" cy="33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5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3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07977" cy="28162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8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69CA-3DBB-814F-8BF0-08EB1318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9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1605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957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3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0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2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07977" cy="28162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1605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957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6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0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07977" cy="28162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FEA57E-7C1A-457B-A4CD-5DCEB057B502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5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23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12067-81D2-0841-91CF-5519A8993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9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1605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957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8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59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7D9EFA3F-5C26-504F-A592-141732225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36B2801F-AB2E-47A4-A198-B654C0E81C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-element.eps">
            <a:extLst>
              <a:ext uri="{FF2B5EF4-FFF2-40B4-BE49-F238E27FC236}">
                <a16:creationId xmlns:a16="http://schemas.microsoft.com/office/drawing/2014/main" id="{0A6CD4AE-280D-EA43-9E36-9907E73FA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" b="39125"/>
          <a:stretch/>
        </p:blipFill>
        <p:spPr>
          <a:xfrm>
            <a:off x="0" y="5135943"/>
            <a:ext cx="12192000" cy="1722057"/>
          </a:xfrm>
          <a:prstGeom prst="rect">
            <a:avLst/>
          </a:prstGeom>
        </p:spPr>
      </p:pic>
      <p:pic>
        <p:nvPicPr>
          <p:cNvPr id="8" name="Picture 7" descr="UWSystem-LogoWhite-hz.eps">
            <a:extLst>
              <a:ext uri="{FF2B5EF4-FFF2-40B4-BE49-F238E27FC236}">
                <a16:creationId xmlns:a16="http://schemas.microsoft.com/office/drawing/2014/main" id="{C62172CD-1382-3F40-9212-697507C6BC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953691"/>
            <a:ext cx="2562510" cy="46591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776511-A029-094E-8021-B5F356D7895B}"/>
              </a:ext>
            </a:extLst>
          </p:cNvPr>
          <p:cNvSpPr txBox="1">
            <a:spLocks/>
          </p:cNvSpPr>
          <p:nvPr userDrawn="1"/>
        </p:nvSpPr>
        <p:spPr>
          <a:xfrm>
            <a:off x="9130553" y="616846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B2801F-AB2E-47A4-A198-B654C0E81C2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3" r:id="rId2"/>
    <p:sldLayoutId id="2147483666" r:id="rId3"/>
    <p:sldLayoutId id="2147483667" r:id="rId4"/>
    <p:sldLayoutId id="2147483669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ish-image2.png">
            <a:extLst>
              <a:ext uri="{FF2B5EF4-FFF2-40B4-BE49-F238E27FC236}">
                <a16:creationId xmlns:a16="http://schemas.microsoft.com/office/drawing/2014/main" id="{256CB047-1441-8043-A522-154746187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" b="28980"/>
          <a:stretch/>
        </p:blipFill>
        <p:spPr>
          <a:xfrm flipH="1">
            <a:off x="-3" y="6028876"/>
            <a:ext cx="10160516" cy="829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A1C065-6896-104F-8E45-DEABD6747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8316" y="6250798"/>
            <a:ext cx="2600539" cy="5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59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776511-A029-094E-8021-B5F356D7895B}"/>
              </a:ext>
            </a:extLst>
          </p:cNvPr>
          <p:cNvSpPr txBox="1">
            <a:spLocks/>
          </p:cNvSpPr>
          <p:nvPr userDrawn="1"/>
        </p:nvSpPr>
        <p:spPr>
          <a:xfrm>
            <a:off x="9130553" y="63656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B2801F-AB2E-47A4-A198-B654C0E81C2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C8036D7-17A6-1A4E-B032-F506B6932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2857" y="6320491"/>
            <a:ext cx="2172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D19A-84FA-0A49-8EBC-089DE9B88C74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5B852A-62A3-A241-8EDE-A1D60694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675" y="6320492"/>
            <a:ext cx="509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7216-1C8D-9C4B-8765-95E531582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irl-swish-red.ai">
            <a:extLst>
              <a:ext uri="{FF2B5EF4-FFF2-40B4-BE49-F238E27FC236}">
                <a16:creationId xmlns:a16="http://schemas.microsoft.com/office/drawing/2014/main" id="{85791169-B2A6-384D-8C73-BB1A58F62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3" r="1049" b="42141"/>
          <a:stretch/>
        </p:blipFill>
        <p:spPr>
          <a:xfrm flipH="1">
            <a:off x="-1" y="5121691"/>
            <a:ext cx="12192000" cy="173631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C8036D7-17A6-1A4E-B032-F506B6932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7700" y="6320491"/>
            <a:ext cx="2172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D19A-84FA-0A49-8EBC-089DE9B88C74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5B852A-62A3-A241-8EDE-A1D60694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301" y="6320492"/>
            <a:ext cx="509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7216-1C8D-9C4B-8765-95E5315822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4D12AE-7040-5144-8EC0-944A48A2B9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34" y="6102848"/>
            <a:ext cx="2479271" cy="56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59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clifton@uwsa.ed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xpbravo.com/1042/%E7%A4%BE%E7%BE%A4%E8%A1%8C%E9%8A%B7-%E5%B0%B1%E6%98%AF%E6%84%9B%E5%88%86%E4%BA%AB-80%E5%BE%8C%E7%9A%84%E7%A4%BE%E7%BE%A4%E8%A1%8C%E9%8A%B7%E6%94%BB%E7%95%A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unitedwaylowermainland/87713982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A188A3AF-0EF7-C5E2-A2A3-A03F79E57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8" r="16752" b="-2"/>
          <a:stretch/>
        </p:blipFill>
        <p:spPr>
          <a:xfrm>
            <a:off x="7312025" y="155575"/>
            <a:ext cx="4572000" cy="4864100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7148C3E-1F45-4D7F-AA3B-D3506E6CF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5" y="5092700"/>
            <a:ext cx="4572000" cy="120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F3670-4E01-42C5-BAFB-2FF85B40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6151654" cy="3900326"/>
          </a:xfrm>
        </p:spPr>
        <p:txBody>
          <a:bodyPr>
            <a:normAutofit/>
          </a:bodyPr>
          <a:lstStyle/>
          <a:p>
            <a:r>
              <a:rPr lang="en-US" sz="5200"/>
              <a:t>Introduction to Youth Protection and Compliance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2B72E-E231-485D-B116-618C97B87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6151654" cy="1680208"/>
          </a:xfrm>
        </p:spPr>
        <p:txBody>
          <a:bodyPr>
            <a:normAutofit/>
          </a:bodyPr>
          <a:lstStyle/>
          <a:p>
            <a:r>
              <a:rPr lang="en-US" dirty="0"/>
              <a:t>Prenicia Clifton- Director of Youth Protection and Compliance</a:t>
            </a:r>
          </a:p>
          <a:p>
            <a:r>
              <a:rPr lang="en-US" dirty="0"/>
              <a:t>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67931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ve pre-teen children riding school bus">
            <a:extLst>
              <a:ext uri="{FF2B5EF4-FFF2-40B4-BE49-F238E27FC236}">
                <a16:creationId xmlns:a16="http://schemas.microsoft.com/office/drawing/2014/main" id="{35486F7E-E8E0-4FD3-B760-75E9E1FF8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731521" y="1920240"/>
            <a:ext cx="5364479" cy="30175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83CE35-6200-402D-8873-EBE198CBB2BF}"/>
              </a:ext>
            </a:extLst>
          </p:cNvPr>
          <p:cNvSpPr/>
          <p:nvPr/>
        </p:nvSpPr>
        <p:spPr>
          <a:xfrm>
            <a:off x="1081936" y="653149"/>
            <a:ext cx="4258160" cy="133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cap="all" dirty="0">
                <a:ln w="10160">
                  <a:solidFill>
                    <a:srgbClr val="66B1CE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Policy Education</a:t>
            </a:r>
            <a:endParaRPr kumimoji="0" lang="en-US" sz="2800" i="0" u="none" strike="noStrike" cap="all" spc="0" normalizeH="0" baseline="0" noProof="0" dirty="0">
              <a:ln w="10160">
                <a:solidFill>
                  <a:srgbClr val="66B1CE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5825971" y="2825736"/>
            <a:ext cx="7240909" cy="1797370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="ctr" anchorCtr="0">
            <a:normAutofit fontScale="62500" lnSpcReduction="20000"/>
          </a:bodyPr>
          <a:lstStyle/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Who needs to know about your policy?</a:t>
            </a:r>
            <a:endParaRPr kumimoji="0" lang="en-US" sz="23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How is the new policy being communicated?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Are there similar policy rollouts that can be duplicated?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How does one provide feedback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492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emale football players celebrating">
            <a:extLst>
              <a:ext uri="{FF2B5EF4-FFF2-40B4-BE49-F238E27FC236}">
                <a16:creationId xmlns:a16="http://schemas.microsoft.com/office/drawing/2014/main" id="{35486F7E-E8E0-4FD3-B760-75E9E1FF8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8636"/>
          <a:stretch/>
        </p:blipFill>
        <p:spPr>
          <a:xfrm>
            <a:off x="7217664" y="4059936"/>
            <a:ext cx="4974335" cy="27980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83CE35-6200-402D-8873-EBE198CBB2BF}"/>
              </a:ext>
            </a:extLst>
          </p:cNvPr>
          <p:cNvSpPr/>
          <p:nvPr/>
        </p:nvSpPr>
        <p:spPr>
          <a:xfrm>
            <a:off x="1019774" y="718051"/>
            <a:ext cx="8453409" cy="133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cap="all" dirty="0">
                <a:ln w="10160">
                  <a:solidFill>
                    <a:srgbClr val="66B1CE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Implementation Strategies</a:t>
            </a:r>
            <a:endParaRPr kumimoji="0" lang="en-US" sz="2800" i="0" u="none" strike="noStrike" cap="all" spc="0" normalizeH="0" baseline="0" noProof="0" dirty="0">
              <a:ln w="10160">
                <a:solidFill>
                  <a:srgbClr val="66B1CE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752753" y="2530314"/>
            <a:ext cx="7531711" cy="2663477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="ctr" anchorCtr="0">
            <a:normAutofit fontScale="85000" lnSpcReduction="10000"/>
          </a:bodyPr>
          <a:lstStyle/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What are you already doing that can be expanded?</a:t>
            </a:r>
            <a:endParaRPr kumimoji="0" lang="en-US" sz="23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Does each section need a staged approach?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Is the policy being used as best practice for Summer ‘22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What are anticipated barriers? (Cost, education, resources)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609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 of smiling faces of children with heads together looking downwards">
            <a:extLst>
              <a:ext uri="{FF2B5EF4-FFF2-40B4-BE49-F238E27FC236}">
                <a16:creationId xmlns:a16="http://schemas.microsoft.com/office/drawing/2014/main" id="{35486F7E-E8E0-4FD3-B760-75E9E1FF8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292628" y="2316872"/>
            <a:ext cx="4334236" cy="24380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83CE35-6200-402D-8873-EBE198CBB2BF}"/>
              </a:ext>
            </a:extLst>
          </p:cNvPr>
          <p:cNvSpPr/>
          <p:nvPr/>
        </p:nvSpPr>
        <p:spPr>
          <a:xfrm>
            <a:off x="815288" y="754627"/>
            <a:ext cx="7623152" cy="133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cap="all" dirty="0">
                <a:ln w="10160">
                  <a:solidFill>
                    <a:srgbClr val="66B1CE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Standard Operating Procedures</a:t>
            </a:r>
            <a:endParaRPr kumimoji="0" lang="en-US" sz="2800" i="0" u="none" strike="noStrike" cap="all" spc="0" normalizeH="0" baseline="0" noProof="0" dirty="0">
              <a:ln w="10160">
                <a:solidFill>
                  <a:srgbClr val="66B1CE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4951091" y="2637191"/>
            <a:ext cx="7240909" cy="1797370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="ctr" anchorCtr="0">
            <a:normAutofit fontScale="62500" lnSpcReduction="20000"/>
          </a:bodyPr>
          <a:lstStyle/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How are you informed about a youth activity?</a:t>
            </a:r>
            <a:endParaRPr kumimoji="0" lang="en-US" sz="23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How do you train, vet, and verify compliance for all youth serving staff?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300" dirty="0">
                <a:solidFill>
                  <a:schemeClr val="tx2"/>
                </a:solidFill>
              </a:rPr>
              <a:t>How does one make reports?</a:t>
            </a:r>
            <a:endParaRPr kumimoji="0" lang="en-US" sz="23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How do you verify compliance?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626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Placeholder 5" descr="Magnifying glass and question mark">
            <a:extLst>
              <a:ext uri="{FF2B5EF4-FFF2-40B4-BE49-F238E27FC236}">
                <a16:creationId xmlns:a16="http://schemas.microsoft.com/office/drawing/2014/main" id="{DC6864E0-6169-4313-BB0C-04E8651E46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14380"/>
          <a:stretch>
            <a:fillRect/>
          </a:stretch>
        </p:blipFill>
        <p:spPr>
          <a:xfrm>
            <a:off x="3368174" y="320040"/>
            <a:ext cx="5452603" cy="43052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CBB8D-3D97-4FEA-AC13-B14B7C6D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4FF48-FB46-4BD4-8DD9-AF41F99FF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976" y="5010912"/>
            <a:ext cx="6976872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  <a:latin typeface="+mn-lt"/>
              </a:rPr>
              <a:t>Contact: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  <a:latin typeface="+mn-lt"/>
              </a:rPr>
              <a:t>Prenicia Clifton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  <a:latin typeface="+mn-lt"/>
                <a:hlinkClick r:id="rId3"/>
              </a:rPr>
              <a:t>pclifton@uwsa.edu</a:t>
            </a:r>
            <a:endParaRPr lang="en-US" sz="1700">
              <a:solidFill>
                <a:schemeClr val="bg1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6D8CE8F4-84BC-493D-AEC9-C75D298FA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46" y="5317236"/>
            <a:ext cx="3771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31B87-640A-4C96-B014-0F7187BCB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084769"/>
            <a:ext cx="3517119" cy="2682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BE5D0-1466-4377-94B2-3F08EF7A0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10676" y="2364723"/>
            <a:ext cx="3537345" cy="2122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6CF96-7720-4306-95F1-754B1E128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2" t="25914" r="28431" b="12659"/>
          <a:stretch/>
        </p:blipFill>
        <p:spPr>
          <a:xfrm>
            <a:off x="8162336" y="1884127"/>
            <a:ext cx="3517120" cy="30836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DDA37B-335D-4F56-BE39-35DC33D6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Youth Protection</a:t>
            </a:r>
          </a:p>
        </p:txBody>
      </p:sp>
    </p:spTree>
    <p:extLst>
      <p:ext uri="{BB962C8B-B14F-4D97-AF65-F5344CB8AC3E}">
        <p14:creationId xmlns:p14="http://schemas.microsoft.com/office/powerpoint/2010/main" val="1203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9" name="Rectangle 15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DC9DD-FA20-477E-8B3B-5BDD1F1C4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EA7080-C737-4EBF-80E2-9117E629D361}"/>
              </a:ext>
            </a:extLst>
          </p:cNvPr>
          <p:cNvSpPr/>
          <p:nvPr/>
        </p:nvSpPr>
        <p:spPr>
          <a:xfrm>
            <a:off x="5827048" y="407987"/>
            <a:ext cx="5721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700" i="0" u="none" strike="noStrike" cap="all" spc="0" normalizeH="0" baseline="0" noProof="0">
                <a:ln w="10160">
                  <a:solidFill>
                    <a:srgbClr val="66B1CE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Building Effective Youth Protection Compliance</a:t>
            </a:r>
          </a:p>
        </p:txBody>
      </p:sp>
      <p:sp>
        <p:nvSpPr>
          <p:cNvPr id="215" name="Shape 215"/>
          <p:cNvSpPr/>
          <p:nvPr/>
        </p:nvSpPr>
        <p:spPr>
          <a:xfrm>
            <a:off x="5827048" y="1868487"/>
            <a:ext cx="5721484" cy="4351338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1143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endParaRPr kumimoji="0" lang="en-US" sz="15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23885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Centralized Youth Protection Policies</a:t>
            </a:r>
          </a:p>
          <a:p>
            <a:pPr marL="723885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Precollege Liaison</a:t>
            </a:r>
          </a:p>
          <a:p>
            <a:pPr marL="723885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Roboto"/>
              </a:rPr>
              <a:t>Risk Mitigating Trainings for all Youth Serving Employees </a:t>
            </a:r>
            <a:endParaRPr kumimoji="0" lang="en-US" sz="15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23885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Escalation Matrix and Program Audits</a:t>
            </a:r>
          </a:p>
          <a:p>
            <a:pPr marL="723885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Roboto"/>
              </a:rPr>
              <a:t>Escalation Matrix and Centralized Reporting</a:t>
            </a:r>
          </a:p>
          <a:p>
            <a:pPr marL="723885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r>
              <a:rPr lang="en-US" sz="1500" dirty="0">
                <a:sym typeface="Roboto"/>
              </a:rPr>
              <a:t>Failure to Comply</a:t>
            </a:r>
          </a:p>
          <a:p>
            <a:pPr marL="723885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Roboto"/>
              </a:rPr>
              <a:t>Responding</a:t>
            </a:r>
          </a:p>
        </p:txBody>
      </p:sp>
    </p:spTree>
    <p:extLst>
      <p:ext uri="{BB962C8B-B14F-4D97-AF65-F5344CB8AC3E}">
        <p14:creationId xmlns:p14="http://schemas.microsoft.com/office/powerpoint/2010/main" val="23793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5486F7E-E8E0-4FD3-B760-75E9E1FF8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325" b="13406"/>
          <a:stretch/>
        </p:blipFill>
        <p:spPr>
          <a:xfrm>
            <a:off x="3438144" y="1738512"/>
            <a:ext cx="6620256" cy="3723895"/>
          </a:xfrm>
          <a:prstGeom prst="rect">
            <a:avLst/>
          </a:prstGeom>
        </p:spPr>
      </p:pic>
      <p:sp>
        <p:nvSpPr>
          <p:cNvPr id="216" name="Shape 216"/>
          <p:cNvSpPr/>
          <p:nvPr/>
        </p:nvSpPr>
        <p:spPr>
          <a:xfrm>
            <a:off x="965199" y="400692"/>
            <a:ext cx="10261602" cy="6226139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609585" marR="0" lvl="0" indent="-364058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B5E46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Who is here?</a:t>
            </a:r>
          </a:p>
          <a:p>
            <a:pPr marL="609585" marR="0" lvl="0" indent="-364058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B5E46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Who is responsible?</a:t>
            </a:r>
          </a:p>
          <a:p>
            <a:pPr marL="609585" marR="0" lvl="0" indent="-364058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B5E46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When?</a:t>
            </a:r>
          </a:p>
          <a:p>
            <a:pPr marL="609585" marR="0" lvl="0" indent="-364058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B5E46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Where?</a:t>
            </a:r>
          </a:p>
          <a:p>
            <a:pPr marL="609585" marR="0" lvl="0" indent="-364058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B5E46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3CE35-6200-402D-8873-EBE198CBB2BF}"/>
              </a:ext>
            </a:extLst>
          </p:cNvPr>
          <p:cNvSpPr/>
          <p:nvPr/>
        </p:nvSpPr>
        <p:spPr>
          <a:xfrm>
            <a:off x="2539041" y="832375"/>
            <a:ext cx="6886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160">
                  <a:solidFill>
                    <a:srgbClr val="66B1C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Architecture of Compliance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83CE35-6200-402D-8873-EBE198CBB2BF}"/>
              </a:ext>
            </a:extLst>
          </p:cNvPr>
          <p:cNvSpPr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none" strike="noStrike" cap="all" spc="0" normalizeH="0" baseline="0" noProof="0">
                <a:ln w="10160">
                  <a:solidFill>
                    <a:srgbClr val="66B1C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Framework of Protection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86F7E-E8E0-4FD3-B760-75E9E1FF8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14" r="4610" b="-4"/>
          <a:stretch/>
        </p:blipFill>
        <p:spPr>
          <a:xfrm>
            <a:off x="727496" y="1806056"/>
            <a:ext cx="4536567" cy="3335989"/>
          </a:xfrm>
          <a:prstGeom prst="rect">
            <a:avLst/>
          </a:prstGeom>
        </p:spPr>
      </p:pic>
      <p:sp>
        <p:nvSpPr>
          <p:cNvPr id="216" name="Shape 216"/>
          <p:cNvSpPr/>
          <p:nvPr/>
        </p:nvSpPr>
        <p:spPr>
          <a:xfrm>
            <a:off x="5896893" y="1451208"/>
            <a:ext cx="5275001" cy="4045683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609585" marR="0" lvl="0" indent="-364058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Youth Protection-Protection from predators and peers</a:t>
            </a:r>
          </a:p>
          <a:p>
            <a:pPr marL="609585" marR="0" lvl="0" indent="-364058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Youth Mental Health First Aid- Protection from self-harm</a:t>
            </a:r>
          </a:p>
          <a:p>
            <a:pPr marL="609585" marR="0" lvl="0" indent="-364058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Standard Reporting Mechanisms for Consumers</a:t>
            </a:r>
          </a:p>
        </p:txBody>
      </p:sp>
    </p:spTree>
    <p:extLst>
      <p:ext uri="{BB962C8B-B14F-4D97-AF65-F5344CB8AC3E}">
        <p14:creationId xmlns:p14="http://schemas.microsoft.com/office/powerpoint/2010/main" val="212279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49002E-A1D2-40B6-A0B7-0503B6EA57B4}"/>
              </a:ext>
            </a:extLst>
          </p:cNvPr>
          <p:cNvSpPr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cap="all" dirty="0">
                <a:ln w="10160">
                  <a:solidFill>
                    <a:srgbClr val="66B1C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Who Does This Policy apply to?</a:t>
            </a:r>
            <a:endParaRPr kumimoji="0" lang="en-US" sz="2800" i="0" u="none" strike="noStrike" cap="all" spc="0" normalizeH="0" baseline="0" noProof="0" dirty="0">
              <a:ln w="10160">
                <a:solidFill>
                  <a:srgbClr val="66B1CE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9" name="Shape 307">
            <a:extLst>
              <a:ext uri="{FF2B5EF4-FFF2-40B4-BE49-F238E27FC236}">
                <a16:creationId xmlns:a16="http://schemas.microsoft.com/office/drawing/2014/main" id="{2E5BFAD6-E770-4B46-952B-C3FC34612890}"/>
              </a:ext>
            </a:extLst>
          </p:cNvPr>
          <p:cNvGraphicFramePr/>
          <p:nvPr/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8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C7C696-7FC6-451E-8654-CC82920B04C0}"/>
              </a:ext>
            </a:extLst>
          </p:cNvPr>
          <p:cNvSpPr/>
          <p:nvPr/>
        </p:nvSpPr>
        <p:spPr>
          <a:xfrm>
            <a:off x="238125" y="1248921"/>
            <a:ext cx="3002836" cy="3694554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activity take Custodial Care of minors?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2AE82A-B300-4300-AED5-D8B9676740FF}"/>
              </a:ext>
            </a:extLst>
          </p:cNvPr>
          <p:cNvSpPr/>
          <p:nvPr/>
        </p:nvSpPr>
        <p:spPr>
          <a:xfrm>
            <a:off x="3342727" y="2084619"/>
            <a:ext cx="602714" cy="98921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E28CBC-91C8-4EB0-B2CF-6339D5CD8EE6}"/>
              </a:ext>
            </a:extLst>
          </p:cNvPr>
          <p:cNvSpPr/>
          <p:nvPr/>
        </p:nvSpPr>
        <p:spPr>
          <a:xfrm>
            <a:off x="4046467" y="1209560"/>
            <a:ext cx="1286645" cy="98921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DB7FE1-A19E-47BF-A165-6C2F692AD1AB}"/>
              </a:ext>
            </a:extLst>
          </p:cNvPr>
          <p:cNvSpPr/>
          <p:nvPr/>
        </p:nvSpPr>
        <p:spPr>
          <a:xfrm>
            <a:off x="5502848" y="1564636"/>
            <a:ext cx="314360" cy="486564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2A7A1F-0B63-4A11-91E0-7DAC5A6DD8BE}"/>
              </a:ext>
            </a:extLst>
          </p:cNvPr>
          <p:cNvSpPr/>
          <p:nvPr/>
        </p:nvSpPr>
        <p:spPr>
          <a:xfrm>
            <a:off x="3995549" y="2664829"/>
            <a:ext cx="1286645" cy="98921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F2DCC0-8D73-487E-B08E-8DB428125DC3}"/>
              </a:ext>
            </a:extLst>
          </p:cNvPr>
          <p:cNvSpPr/>
          <p:nvPr/>
        </p:nvSpPr>
        <p:spPr>
          <a:xfrm>
            <a:off x="5854207" y="2650616"/>
            <a:ext cx="1704554" cy="98921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activity is a Covered Activity under Sys Policy 625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38925A-52E0-4041-8296-868C48A11E22}"/>
              </a:ext>
            </a:extLst>
          </p:cNvPr>
          <p:cNvSpPr/>
          <p:nvPr/>
        </p:nvSpPr>
        <p:spPr>
          <a:xfrm>
            <a:off x="5999907" y="1248082"/>
            <a:ext cx="1975627" cy="9892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activity is not a covered activity and may fall under other guidance and/or policies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AE88FF-9A18-463A-ACCF-43F6B661333F}"/>
              </a:ext>
            </a:extLst>
          </p:cNvPr>
          <p:cNvSpPr/>
          <p:nvPr/>
        </p:nvSpPr>
        <p:spPr>
          <a:xfrm>
            <a:off x="5847908" y="4557857"/>
            <a:ext cx="1516091" cy="1022896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UW System take custodial care of the minor?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843BD7-BDD3-43FF-9297-AD8584B05C70}"/>
              </a:ext>
            </a:extLst>
          </p:cNvPr>
          <p:cNvSpPr/>
          <p:nvPr/>
        </p:nvSpPr>
        <p:spPr>
          <a:xfrm>
            <a:off x="6398940" y="3912656"/>
            <a:ext cx="367742" cy="415934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362127" y="1"/>
                </a:moveTo>
                <a:lnTo>
                  <a:pt x="362127" y="264764"/>
                </a:lnTo>
                <a:lnTo>
                  <a:pt x="452659" y="264764"/>
                </a:lnTo>
                <a:lnTo>
                  <a:pt x="226330" y="529525"/>
                </a:lnTo>
                <a:lnTo>
                  <a:pt x="0" y="264764"/>
                </a:lnTo>
                <a:lnTo>
                  <a:pt x="90532" y="264764"/>
                </a:lnTo>
                <a:lnTo>
                  <a:pt x="90532" y="1"/>
                </a:lnTo>
                <a:lnTo>
                  <a:pt x="362127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06" tIns="0" rIns="105905" bIns="135799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9CADEB2-2C68-4FC5-9DFF-853F000EC1D2}"/>
              </a:ext>
            </a:extLst>
          </p:cNvPr>
          <p:cNvSpPr/>
          <p:nvPr/>
        </p:nvSpPr>
        <p:spPr>
          <a:xfrm>
            <a:off x="7975534" y="3776656"/>
            <a:ext cx="1286646" cy="9892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A393A9-8D2C-43FA-BD4F-E8E2A4DE3B31}"/>
              </a:ext>
            </a:extLst>
          </p:cNvPr>
          <p:cNvSpPr/>
          <p:nvPr/>
        </p:nvSpPr>
        <p:spPr>
          <a:xfrm>
            <a:off x="8038739" y="5121467"/>
            <a:ext cx="1286646" cy="9892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8894CB7-4323-434F-B43E-EFB5DC538DAF}"/>
              </a:ext>
            </a:extLst>
          </p:cNvPr>
          <p:cNvSpPr/>
          <p:nvPr/>
        </p:nvSpPr>
        <p:spPr>
          <a:xfrm>
            <a:off x="10168070" y="3640502"/>
            <a:ext cx="1785804" cy="1185521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covered activity may be a third party activity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*See additional charts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8BA42D0-A6D8-4A64-9532-BE7901B94F97}"/>
              </a:ext>
            </a:extLst>
          </p:cNvPr>
          <p:cNvSpPr/>
          <p:nvPr/>
        </p:nvSpPr>
        <p:spPr>
          <a:xfrm>
            <a:off x="5495496" y="2952075"/>
            <a:ext cx="314360" cy="486564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87F3EA-C30B-49C5-9AF9-E42A6525D622}"/>
              </a:ext>
            </a:extLst>
          </p:cNvPr>
          <p:cNvSpPr/>
          <p:nvPr/>
        </p:nvSpPr>
        <p:spPr>
          <a:xfrm>
            <a:off x="10168070" y="5081946"/>
            <a:ext cx="1516091" cy="1338797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university sponsored covered  under Sys Policy 625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96D8D83-7E94-48F4-B07D-15AD540D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85" y="1587721"/>
            <a:ext cx="1871359" cy="1571716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CE0E059-481E-471B-B9EA-A4AA00B578A4}"/>
              </a:ext>
            </a:extLst>
          </p:cNvPr>
          <p:cNvSpPr/>
          <p:nvPr/>
        </p:nvSpPr>
        <p:spPr>
          <a:xfrm>
            <a:off x="9651974" y="4071293"/>
            <a:ext cx="314360" cy="486564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BB2C07F-0C19-47C8-A6EA-3F1579D9BC46}"/>
              </a:ext>
            </a:extLst>
          </p:cNvPr>
          <p:cNvSpPr/>
          <p:nvPr/>
        </p:nvSpPr>
        <p:spPr>
          <a:xfrm>
            <a:off x="962025" y="347206"/>
            <a:ext cx="10102216" cy="759449"/>
          </a:xfrm>
          <a:prstGeom prst="roundRect">
            <a:avLst/>
          </a:prstGeom>
          <a:solidFill>
            <a:srgbClr val="8E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4E565-7CD3-499F-A288-02D4EA2806D2}"/>
              </a:ext>
            </a:extLst>
          </p:cNvPr>
          <p:cNvSpPr txBox="1"/>
          <p:nvPr/>
        </p:nvSpPr>
        <p:spPr>
          <a:xfrm>
            <a:off x="602613" y="602791"/>
            <a:ext cx="1045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this a Covered 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ACB41-1D4F-4CEA-9040-DF736D6C6D74}"/>
              </a:ext>
            </a:extLst>
          </p:cNvPr>
          <p:cNvSpPr/>
          <p:nvPr/>
        </p:nvSpPr>
        <p:spPr>
          <a:xfrm>
            <a:off x="127606" y="5770622"/>
            <a:ext cx="651823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Custodial Care: The temporary responsibility for supervision, care, or control of Minors without accompanying parents, guardians, or chaperones.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AD4244C-A93B-4FEF-8E7B-2C3A08E22289}"/>
              </a:ext>
            </a:extLst>
          </p:cNvPr>
          <p:cNvSpPr/>
          <p:nvPr/>
        </p:nvSpPr>
        <p:spPr>
          <a:xfrm>
            <a:off x="9659903" y="5453994"/>
            <a:ext cx="314360" cy="486564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55CCEBA-D2DC-4B64-881B-2D24CB76B608}"/>
              </a:ext>
            </a:extLst>
          </p:cNvPr>
          <p:cNvSpPr/>
          <p:nvPr/>
        </p:nvSpPr>
        <p:spPr>
          <a:xfrm>
            <a:off x="7558761" y="4826023"/>
            <a:ext cx="314360" cy="486564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C7C696-7FC6-451E-8654-CC82920B04C0}"/>
              </a:ext>
            </a:extLst>
          </p:cNvPr>
          <p:cNvSpPr/>
          <p:nvPr/>
        </p:nvSpPr>
        <p:spPr>
          <a:xfrm>
            <a:off x="187663" y="1969057"/>
            <a:ext cx="2318645" cy="2373279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covered activity ran and or owned  by a UW System 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E28CBC-91C8-4EB0-B2CF-6339D5CD8EE6}"/>
              </a:ext>
            </a:extLst>
          </p:cNvPr>
          <p:cNvSpPr/>
          <p:nvPr/>
        </p:nvSpPr>
        <p:spPr>
          <a:xfrm>
            <a:off x="3411661" y="2048782"/>
            <a:ext cx="1675346" cy="751700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DB7FE1-A19E-47BF-A165-6C2F692AD1AB}"/>
              </a:ext>
            </a:extLst>
          </p:cNvPr>
          <p:cNvSpPr/>
          <p:nvPr/>
        </p:nvSpPr>
        <p:spPr>
          <a:xfrm>
            <a:off x="5787026" y="2218933"/>
            <a:ext cx="775127" cy="58500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2A7A1F-0B63-4A11-91E0-7DAC5A6DD8BE}"/>
              </a:ext>
            </a:extLst>
          </p:cNvPr>
          <p:cNvSpPr/>
          <p:nvPr/>
        </p:nvSpPr>
        <p:spPr>
          <a:xfrm>
            <a:off x="3392527" y="3653877"/>
            <a:ext cx="1903295" cy="646331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38925A-52E0-4041-8296-868C48A11E22}"/>
              </a:ext>
            </a:extLst>
          </p:cNvPr>
          <p:cNvSpPr/>
          <p:nvPr/>
        </p:nvSpPr>
        <p:spPr>
          <a:xfrm>
            <a:off x="7432719" y="3443565"/>
            <a:ext cx="2103494" cy="125189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covered activity is a university sponsored event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87F3EA-C30B-49C5-9AF9-E42A6525D622}"/>
              </a:ext>
            </a:extLst>
          </p:cNvPr>
          <p:cNvSpPr/>
          <p:nvPr/>
        </p:nvSpPr>
        <p:spPr>
          <a:xfrm>
            <a:off x="7517787" y="1908831"/>
            <a:ext cx="1405435" cy="1205210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62" tIns="90862" rIns="90862" bIns="90862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considered a 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Party Covered Activity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4E565-7CD3-499F-A288-02D4EA2806D2}"/>
              </a:ext>
            </a:extLst>
          </p:cNvPr>
          <p:cNvSpPr txBox="1"/>
          <p:nvPr/>
        </p:nvSpPr>
        <p:spPr>
          <a:xfrm>
            <a:off x="605881" y="1152351"/>
            <a:ext cx="1158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this a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Party Youth Activity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D18643F-6247-4EAD-9A0A-984EC619A0A2}"/>
              </a:ext>
            </a:extLst>
          </p:cNvPr>
          <p:cNvSpPr/>
          <p:nvPr/>
        </p:nvSpPr>
        <p:spPr>
          <a:xfrm>
            <a:off x="5771373" y="3732792"/>
            <a:ext cx="775127" cy="58500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33D877-27CE-4776-BAB7-D39E014CC87C}"/>
              </a:ext>
            </a:extLst>
          </p:cNvPr>
          <p:cNvSpPr txBox="1"/>
          <p:nvPr/>
        </p:nvSpPr>
        <p:spPr>
          <a:xfrm>
            <a:off x="3957884" y="4932142"/>
            <a:ext cx="572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Party: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organization or individual not affiliated with the Institution that is engaging in Covered Activities.</a:t>
            </a:r>
          </a:p>
        </p:txBody>
      </p:sp>
    </p:spTree>
    <p:extLst>
      <p:ext uri="{BB962C8B-B14F-4D97-AF65-F5344CB8AC3E}">
        <p14:creationId xmlns:p14="http://schemas.microsoft.com/office/powerpoint/2010/main" val="125234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eball players running on field">
            <a:extLst>
              <a:ext uri="{FF2B5EF4-FFF2-40B4-BE49-F238E27FC236}">
                <a16:creationId xmlns:a16="http://schemas.microsoft.com/office/drawing/2014/main" id="{35486F7E-E8E0-4FD3-B760-75E9E1FF8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7242068" y="2530315"/>
            <a:ext cx="3791692" cy="21328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83CE35-6200-402D-8873-EBE198CBB2BF}"/>
              </a:ext>
            </a:extLst>
          </p:cNvPr>
          <p:cNvSpPr/>
          <p:nvPr/>
        </p:nvSpPr>
        <p:spPr>
          <a:xfrm>
            <a:off x="1392832" y="656591"/>
            <a:ext cx="6013808" cy="133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none" strike="noStrike" cap="all" spc="0" normalizeH="0" baseline="0" noProof="0" dirty="0">
                <a:ln w="10160">
                  <a:solidFill>
                    <a:srgbClr val="66B1CE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Institutional Policy Planning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679600" y="2573462"/>
            <a:ext cx="7240909" cy="1797370"/>
          </a:xfrm>
          <a:prstGeom prst="roundRect">
            <a:avLst>
              <a:gd name="adj" fmla="val 50000"/>
            </a:avLst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Policy Education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Implementation Strategies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3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Standard Operating Procedures</a:t>
            </a:r>
          </a:p>
          <a:p>
            <a:pPr marL="609585" marR="0" lvl="0" indent="-364058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A7AA3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86419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E0928"/>
      </a:accent1>
      <a:accent2>
        <a:srgbClr val="660B27"/>
      </a:accent2>
      <a:accent3>
        <a:srgbClr val="2A2A2A"/>
      </a:accent3>
      <a:accent4>
        <a:srgbClr val="BEBEBE"/>
      </a:accent4>
      <a:accent5>
        <a:srgbClr val="646464"/>
      </a:accent5>
      <a:accent6>
        <a:srgbClr val="4B0021"/>
      </a:accent6>
      <a:hlink>
        <a:srgbClr val="7D0928"/>
      </a:hlink>
      <a:folHlink>
        <a:srgbClr val="4B00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E0928"/>
      </a:accent1>
      <a:accent2>
        <a:srgbClr val="660B27"/>
      </a:accent2>
      <a:accent3>
        <a:srgbClr val="2A2A2A"/>
      </a:accent3>
      <a:accent4>
        <a:srgbClr val="BEBEBE"/>
      </a:accent4>
      <a:accent5>
        <a:srgbClr val="646464"/>
      </a:accent5>
      <a:accent6>
        <a:srgbClr val="4B0021"/>
      </a:accent6>
      <a:hlink>
        <a:srgbClr val="7D0928"/>
      </a:hlink>
      <a:folHlink>
        <a:srgbClr val="4B00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E0928"/>
      </a:accent1>
      <a:accent2>
        <a:srgbClr val="660B27"/>
      </a:accent2>
      <a:accent3>
        <a:srgbClr val="2A2A2A"/>
      </a:accent3>
      <a:accent4>
        <a:srgbClr val="BEBEBE"/>
      </a:accent4>
      <a:accent5>
        <a:srgbClr val="646464"/>
      </a:accent5>
      <a:accent6>
        <a:srgbClr val="4B0021"/>
      </a:accent6>
      <a:hlink>
        <a:srgbClr val="7D0928"/>
      </a:hlink>
      <a:folHlink>
        <a:srgbClr val="4B00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ponsible xmlns="971bb3de-0e7e-45ee-8636-4e6f8309a3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1E82A41B2BD4C8BA80F27806D76E7" ma:contentTypeVersion="14" ma:contentTypeDescription="Create a new document." ma:contentTypeScope="" ma:versionID="260513c2bc872a9dafcfe030c7732a8f">
  <xsd:schema xmlns:xsd="http://www.w3.org/2001/XMLSchema" xmlns:xs="http://www.w3.org/2001/XMLSchema" xmlns:p="http://schemas.microsoft.com/office/2006/metadata/properties" xmlns:ns2="971bb3de-0e7e-45ee-8636-4e6f8309a3b4" xmlns:ns3="ceae38ba-181c-4a57-bebb-29fe37ca336a" targetNamespace="http://schemas.microsoft.com/office/2006/metadata/properties" ma:root="true" ma:fieldsID="f60dabdaaf787a36802d1c6ee831c9ff" ns2:_="" ns3:_="">
    <xsd:import namespace="971bb3de-0e7e-45ee-8636-4e6f8309a3b4"/>
    <xsd:import namespace="ceae38ba-181c-4a57-bebb-29fe37ca3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Responsibl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bb3de-0e7e-45ee-8636-4e6f8309a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Responsible" ma:index="20" nillable="true" ma:displayName="Responsible" ma:format="Dropdown" ma:internalName="Responsibl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e38ba-181c-4a57-bebb-29fe37ca33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AF231-E22D-4C58-BCE8-AACAB7AFA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7B9312-C04A-44B1-8F79-59E531741A7D}">
  <ds:schemaRefs>
    <ds:schemaRef ds:uri="http://schemas.microsoft.com/office/2006/metadata/properties"/>
    <ds:schemaRef ds:uri="http://schemas.microsoft.com/office/infopath/2007/PartnerControls"/>
    <ds:schemaRef ds:uri="971bb3de-0e7e-45ee-8636-4e6f8309a3b4"/>
  </ds:schemaRefs>
</ds:datastoreItem>
</file>

<file path=customXml/itemProps3.xml><?xml version="1.0" encoding="utf-8"?>
<ds:datastoreItem xmlns:ds="http://schemas.openxmlformats.org/officeDocument/2006/customXml" ds:itemID="{8FEAEDA4-01A9-469C-B0A6-FF845A130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bb3de-0e7e-45ee-8636-4e6f8309a3b4"/>
    <ds:schemaRef ds:uri="ceae38ba-181c-4a57-bebb-29fe37ca3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472</Words>
  <Application>Microsoft Office PowerPoint</Application>
  <PresentationFormat>Widescreen</PresentationFormat>
  <Paragraphs>78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Open Sans</vt:lpstr>
      <vt:lpstr>Tw Cen MT</vt:lpstr>
      <vt:lpstr>Wingdings 2</vt:lpstr>
      <vt:lpstr>1_Office Theme</vt:lpstr>
      <vt:lpstr>2_Office Theme</vt:lpstr>
      <vt:lpstr>3_Office Theme</vt:lpstr>
      <vt:lpstr>Introduction to Youth Protection and Compliance</vt:lpstr>
      <vt:lpstr>Why Youth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Hummel</dc:creator>
  <cp:lastModifiedBy>Prenicia Clifton</cp:lastModifiedBy>
  <cp:revision>39</cp:revision>
  <dcterms:created xsi:type="dcterms:W3CDTF">2016-08-12T17:16:52Z</dcterms:created>
  <dcterms:modified xsi:type="dcterms:W3CDTF">2022-04-18T18:31:37Z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0x010100E4B1E82A41B2BD4C8BA80F27806D76E7</vt:lpwstr>
  </property>
</Properties>
</file>