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74" r:id="rId4"/>
  </p:sldMasterIdLst>
  <p:notesMasterIdLst>
    <p:notesMasterId r:id="rId57"/>
  </p:notesMasterIdLst>
  <p:handoutMasterIdLst>
    <p:handoutMasterId r:id="rId58"/>
  </p:handoutMasterIdLst>
  <p:sldIdLst>
    <p:sldId id="323" r:id="rId5"/>
    <p:sldId id="324" r:id="rId6"/>
    <p:sldId id="325" r:id="rId7"/>
    <p:sldId id="326" r:id="rId8"/>
    <p:sldId id="327" r:id="rId9"/>
    <p:sldId id="311" r:id="rId10"/>
    <p:sldId id="312" r:id="rId11"/>
    <p:sldId id="302" r:id="rId12"/>
    <p:sldId id="288" r:id="rId13"/>
    <p:sldId id="289" r:id="rId14"/>
    <p:sldId id="290" r:id="rId15"/>
    <p:sldId id="291" r:id="rId16"/>
    <p:sldId id="292" r:id="rId17"/>
    <p:sldId id="294" r:id="rId18"/>
    <p:sldId id="328" r:id="rId19"/>
    <p:sldId id="295" r:id="rId20"/>
    <p:sldId id="313" r:id="rId21"/>
    <p:sldId id="314" r:id="rId22"/>
    <p:sldId id="315" r:id="rId23"/>
    <p:sldId id="320" r:id="rId24"/>
    <p:sldId id="321" r:id="rId25"/>
    <p:sldId id="297" r:id="rId26"/>
    <p:sldId id="296" r:id="rId27"/>
    <p:sldId id="303" r:id="rId28"/>
    <p:sldId id="276" r:id="rId29"/>
    <p:sldId id="275" r:id="rId30"/>
    <p:sldId id="277" r:id="rId31"/>
    <p:sldId id="278" r:id="rId32"/>
    <p:sldId id="279" r:id="rId33"/>
    <p:sldId id="280" r:id="rId34"/>
    <p:sldId id="281" r:id="rId35"/>
    <p:sldId id="284" r:id="rId36"/>
    <p:sldId id="329" r:id="rId37"/>
    <p:sldId id="309" r:id="rId38"/>
    <p:sldId id="316" r:id="rId39"/>
    <p:sldId id="319" r:id="rId40"/>
    <p:sldId id="317" r:id="rId41"/>
    <p:sldId id="318" r:id="rId42"/>
    <p:sldId id="268" r:id="rId43"/>
    <p:sldId id="322" r:id="rId44"/>
    <p:sldId id="285" r:id="rId45"/>
    <p:sldId id="286" r:id="rId46"/>
    <p:sldId id="267" r:id="rId47"/>
    <p:sldId id="269" r:id="rId48"/>
    <p:sldId id="270" r:id="rId49"/>
    <p:sldId id="271" r:id="rId50"/>
    <p:sldId id="272" r:id="rId51"/>
    <p:sldId id="273" r:id="rId52"/>
    <p:sldId id="274" r:id="rId53"/>
    <p:sldId id="298" r:id="rId54"/>
    <p:sldId id="299" r:id="rId55"/>
    <p:sldId id="330"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896"/>
    <a:srgbClr val="990033"/>
    <a:srgbClr val="F0E0E2"/>
    <a:srgbClr val="DBF3C9"/>
    <a:srgbClr val="DCDEF0"/>
    <a:srgbClr val="CDDEFF"/>
    <a:srgbClr val="C4EBA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07FAC-D8A7-4DE7-BA25-155F62B1663D}" v="97" dt="2022-01-21T15:21:39.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0" autoAdjust="0"/>
    <p:restoredTop sz="94411" autoAdjust="0"/>
  </p:normalViewPr>
  <p:slideViewPr>
    <p:cSldViewPr snapToGrid="0">
      <p:cViewPr varScale="1">
        <p:scale>
          <a:sx n="61" d="100"/>
          <a:sy n="61" d="100"/>
        </p:scale>
        <p:origin x="87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146"/>
    </p:cViewPr>
  </p:sorterViewPr>
  <p:notesViewPr>
    <p:cSldViewPr snapToGrid="0">
      <p:cViewPr varScale="1">
        <p:scale>
          <a:sx n="55" d="100"/>
          <a:sy n="55" d="100"/>
        </p:scale>
        <p:origin x="283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71" tIns="46586" rIns="93171" bIns="46586" rtlCol="0"/>
          <a:lstStyle>
            <a:lvl1pPr algn="r">
              <a:defRPr sz="1200"/>
            </a:lvl1pPr>
          </a:lstStyle>
          <a:p>
            <a:fld id="{7B978C30-9273-4C7A-80A4-231A61B6A874}" type="datetimeFigureOut">
              <a:rPr lang="en-US" smtClean="0"/>
              <a:t>4/18/2022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71" tIns="46586" rIns="93171" bIns="46586" rtlCol="0" anchor="b"/>
          <a:lstStyle>
            <a:lvl1pPr algn="r">
              <a:defRPr sz="1200"/>
            </a:lvl1pPr>
          </a:lstStyle>
          <a:p>
            <a:fld id="{290EC461-E092-48C1-A7A7-505FE953BA20}" type="slidenum">
              <a:rPr lang="en-US" smtClean="0"/>
              <a:t>‹#›</a:t>
            </a:fld>
            <a:endParaRPr lang="en-US"/>
          </a:p>
        </p:txBody>
      </p:sp>
    </p:spTree>
    <p:extLst>
      <p:ext uri="{BB962C8B-B14F-4D97-AF65-F5344CB8AC3E}">
        <p14:creationId xmlns:p14="http://schemas.microsoft.com/office/powerpoint/2010/main" val="1694751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r>
              <a:rPr lang="en-US" dirty="0"/>
              <a:t>UW Madison Youth Protection Training</a:t>
            </a:r>
          </a:p>
          <a:p>
            <a:r>
              <a:rPr lang="en-US" dirty="0"/>
              <a:t>Summer 2019</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7CE43349-5101-4E67-9DF6-B706CA494661}" type="slidenum">
              <a:rPr lang="en-US" smtClean="0"/>
              <a:t>‹#›</a:t>
            </a:fld>
            <a:endParaRPr lang="en-US"/>
          </a:p>
        </p:txBody>
      </p:sp>
    </p:spTree>
    <p:extLst>
      <p:ext uri="{BB962C8B-B14F-4D97-AF65-F5344CB8AC3E}">
        <p14:creationId xmlns:p14="http://schemas.microsoft.com/office/powerpoint/2010/main" val="390024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6</a:t>
            </a:fld>
            <a:endParaRPr lang="en-US"/>
          </a:p>
        </p:txBody>
      </p:sp>
      <p:sp>
        <p:nvSpPr>
          <p:cNvPr id="5" name="Notes Placeholder 2"/>
          <p:cNvSpPr>
            <a:spLocks noGrp="1"/>
          </p:cNvSpPr>
          <p:nvPr>
            <p:ph type="body" idx="1"/>
          </p:nvPr>
        </p:nvSpPr>
        <p:spPr/>
        <p:txBody>
          <a:bodyPr/>
          <a:lstStyle/>
          <a:p>
            <a:r>
              <a:rPr lang="en-US" dirty="0"/>
              <a:t>Notes:</a:t>
            </a:r>
            <a:r>
              <a:rPr lang="en-US" baseline="0" dirty="0"/>
              <a:t> What does custodial care look like in the context of youth activities at institutions of  Higher Education</a:t>
            </a:r>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533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15</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7228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16</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3432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17</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63941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18</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88160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19</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78157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3317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03913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22</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315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23</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5721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24</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7633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7</a:t>
            </a:fld>
            <a:endParaRPr lang="en-US"/>
          </a:p>
        </p:txBody>
      </p:sp>
      <p:sp>
        <p:nvSpPr>
          <p:cNvPr id="5" name="Notes Placeholder 2"/>
          <p:cNvSpPr>
            <a:spLocks noGrp="1"/>
          </p:cNvSpPr>
          <p:nvPr>
            <p:ph type="body" idx="1"/>
          </p:nvPr>
        </p:nvSpPr>
        <p:spPr/>
        <p:txBody>
          <a:bodyPr/>
          <a:lstStyle/>
          <a:p>
            <a:r>
              <a:rPr lang="en-US" dirty="0"/>
              <a:t>Notes:</a:t>
            </a:r>
            <a:r>
              <a:rPr lang="en-US" baseline="0" dirty="0"/>
              <a:t> What does custodial care look like in the context of youth activities at institutions of  Higher Education</a:t>
            </a:r>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58458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25</a:t>
            </a:fld>
            <a:endParaRPr lang="en-US"/>
          </a:p>
        </p:txBody>
      </p:sp>
      <p:sp>
        <p:nvSpPr>
          <p:cNvPr id="5" name="Notes Placeholder 2"/>
          <p:cNvSpPr>
            <a:spLocks noGrp="1"/>
          </p:cNvSpPr>
          <p:nvPr>
            <p:ph type="body" idx="1"/>
          </p:nvPr>
        </p:nvSpPr>
        <p:spPr>
          <a:xfrm>
            <a:off x="684530" y="4298951"/>
            <a:ext cx="5608320" cy="3660458"/>
          </a:xfrm>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04137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26</a:t>
            </a:fld>
            <a:endParaRPr lang="en-US"/>
          </a:p>
        </p:txBody>
      </p:sp>
      <p:sp>
        <p:nvSpPr>
          <p:cNvPr id="5" name="Notes Placeholder 2"/>
          <p:cNvSpPr>
            <a:spLocks noGrp="1"/>
          </p:cNvSpPr>
          <p:nvPr>
            <p:ph type="body" idx="1"/>
          </p:nvPr>
        </p:nvSpPr>
        <p:spPr/>
        <p:txBody>
          <a:bodyPr/>
          <a:lstStyle/>
          <a:p>
            <a:r>
              <a:rPr lang="en-US" dirty="0"/>
              <a:t>Notes:</a:t>
            </a:r>
            <a:r>
              <a:rPr lang="en-US" baseline="0" dirty="0"/>
              <a:t> </a:t>
            </a:r>
            <a:r>
              <a:rPr lang="en-US" dirty="0"/>
              <a:t>Discuss whether or not another minor can intervene during a medical emergency, bullying, and abuse.</a:t>
            </a:r>
          </a:p>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71990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27</a:t>
            </a:fld>
            <a:endParaRPr lang="en-US"/>
          </a:p>
        </p:txBody>
      </p:sp>
      <p:sp>
        <p:nvSpPr>
          <p:cNvPr id="5" name="Notes Placeholder 2"/>
          <p:cNvSpPr>
            <a:spLocks noGrp="1"/>
          </p:cNvSpPr>
          <p:nvPr>
            <p:ph type="body" idx="1"/>
          </p:nvPr>
        </p:nvSpPr>
        <p:spPr>
          <a:xfrm>
            <a:off x="701041" y="4298951"/>
            <a:ext cx="5608320" cy="3660458"/>
          </a:xfrm>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64848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28</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294582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29</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90277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30</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0320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31</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61004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32</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7071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375150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34</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3072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8</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618086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32761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9104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070851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84686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39</a:t>
            </a:fld>
            <a:endParaRPr lang="en-US"/>
          </a:p>
        </p:txBody>
      </p:sp>
      <p:sp>
        <p:nvSpPr>
          <p:cNvPr id="5" name="Notes Placeholder 2"/>
          <p:cNvSpPr txBox="1">
            <a:spLocks/>
          </p:cNvSpPr>
          <p:nvPr/>
        </p:nvSpPr>
        <p:spPr>
          <a:xfrm>
            <a:off x="684530" y="4298951"/>
            <a:ext cx="5608320" cy="3660458"/>
          </a:xfrm>
          <a:prstGeom prst="rect">
            <a:avLst/>
          </a:prstGeom>
        </p:spPr>
        <p:txBody>
          <a:bodyPr vert="horz" lIns="93171" tIns="46586" rIns="93171"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614212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43349-5101-4E67-9DF6-B706CA494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995665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41</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31622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42</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651812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43</a:t>
            </a:fld>
            <a:endParaRPr lang="en-US"/>
          </a:p>
        </p:txBody>
      </p:sp>
      <p:sp>
        <p:nvSpPr>
          <p:cNvPr id="5" name="Notes Placeholder 2"/>
          <p:cNvSpPr>
            <a:spLocks noGrp="1"/>
          </p:cNvSpPr>
          <p:nvPr>
            <p:ph type="body" idx="1"/>
          </p:nvPr>
        </p:nvSpPr>
        <p:spPr>
          <a:xfrm>
            <a:off x="717550" y="4298951"/>
            <a:ext cx="5608320" cy="3660458"/>
          </a:xfrm>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12539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44</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20215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9</a:t>
            </a:fld>
            <a:endParaRPr lang="en-US"/>
          </a:p>
        </p:txBody>
      </p:sp>
      <p:sp>
        <p:nvSpPr>
          <p:cNvPr id="6" name="Notes Placeholder 2"/>
          <p:cNvSpPr>
            <a:spLocks noGrp="1"/>
          </p:cNvSpPr>
          <p:nvPr>
            <p:ph type="body" sz="quarter" idx="1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512608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45</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64927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46</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993937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47</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01923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48</a:t>
            </a:fld>
            <a:endParaRPr lang="en-US"/>
          </a:p>
        </p:txBody>
      </p:sp>
      <p:sp>
        <p:nvSpPr>
          <p:cNvPr id="5" name="Notes Placeholder 2"/>
          <p:cNvSpPr>
            <a:spLocks noGrp="1"/>
          </p:cNvSpPr>
          <p:nvPr>
            <p:ph type="body" idx="1"/>
          </p:nvPr>
        </p:nvSpPr>
        <p:spPr>
          <a:xfrm>
            <a:off x="701040" y="4473893"/>
            <a:ext cx="5591810" cy="3420042"/>
          </a:xfrm>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924148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49</a:t>
            </a:fld>
            <a:endParaRPr lang="en-US"/>
          </a:p>
        </p:txBody>
      </p:sp>
      <p:sp>
        <p:nvSpPr>
          <p:cNvPr id="5" name="Notes Placeholder 2"/>
          <p:cNvSpPr>
            <a:spLocks noGrp="1"/>
          </p:cNvSpPr>
          <p:nvPr>
            <p:ph type="body" idx="1"/>
          </p:nvPr>
        </p:nvSpPr>
        <p:spPr/>
        <p:txBody>
          <a:bodyPr/>
          <a:lstStyle/>
          <a:p>
            <a:r>
              <a:rPr lang="en-US" dirty="0" err="1"/>
              <a:t>Notes______Include</a:t>
            </a:r>
            <a:r>
              <a:rPr lang="en-US" dirty="0"/>
              <a:t> disclaimer around</a:t>
            </a:r>
            <a:r>
              <a:rPr lang="en-US" baseline="0" dirty="0"/>
              <a:t> neglect and poverty. </a:t>
            </a:r>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83510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50</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327896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CE43349-5101-4E67-9DF6-B706CA494661}" type="slidenum">
              <a:rPr lang="en-US" smtClean="0"/>
              <a:t>51</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09364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10</a:t>
            </a:fld>
            <a:endParaRPr lang="en-US"/>
          </a:p>
        </p:txBody>
      </p:sp>
      <p:sp>
        <p:nvSpPr>
          <p:cNvPr id="6" name="Notes Placeholder 2"/>
          <p:cNvSpPr>
            <a:spLocks noGrp="1"/>
          </p:cNvSpPr>
          <p:nvPr>
            <p:ph type="body" sz="quarter" idx="1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9650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12FC523E-DB94-4B35-B19D-EAE67618965D}" type="slidenum">
              <a:rPr lang="en-US" smtClean="0"/>
              <a:t>11</a:t>
            </a:fld>
            <a:endParaRPr lang="en-US"/>
          </a:p>
        </p:txBody>
      </p:sp>
      <p:sp>
        <p:nvSpPr>
          <p:cNvPr id="5" name="Notes Placeholder 2"/>
          <p:cNvSpPr txBox="1">
            <a:spLocks/>
          </p:cNvSpPr>
          <p:nvPr/>
        </p:nvSpPr>
        <p:spPr>
          <a:xfrm>
            <a:off x="853440" y="4626293"/>
            <a:ext cx="5608320" cy="3660458"/>
          </a:xfrm>
          <a:prstGeom prst="rect">
            <a:avLst/>
          </a:prstGeom>
        </p:spPr>
        <p:txBody>
          <a:bodyPr vert="horz" lIns="93171" tIns="46586" rIns="93171"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7151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12</a:t>
            </a:fld>
            <a:endParaRPr lang="en-US"/>
          </a:p>
        </p:txBody>
      </p:sp>
      <p:sp>
        <p:nvSpPr>
          <p:cNvPr id="5" name="Notes Placeholder 2"/>
          <p:cNvSpPr txBox="1">
            <a:spLocks/>
          </p:cNvSpPr>
          <p:nvPr/>
        </p:nvSpPr>
        <p:spPr>
          <a:xfrm>
            <a:off x="717550" y="4451878"/>
            <a:ext cx="5608320" cy="3660458"/>
          </a:xfrm>
          <a:prstGeom prst="rect">
            <a:avLst/>
          </a:prstGeom>
        </p:spPr>
        <p:txBody>
          <a:bodyPr vert="horz" lIns="93171" tIns="46586" rIns="93171"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7178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13</a:t>
            </a:fld>
            <a:endParaRPr lang="en-US"/>
          </a:p>
        </p:txBody>
      </p:sp>
      <p:sp>
        <p:nvSpPr>
          <p:cNvPr id="5" name="Notes Placeholder 2"/>
          <p:cNvSpPr txBox="1">
            <a:spLocks/>
          </p:cNvSpPr>
          <p:nvPr/>
        </p:nvSpPr>
        <p:spPr>
          <a:xfrm>
            <a:off x="717550" y="4417949"/>
            <a:ext cx="5608320" cy="3660458"/>
          </a:xfrm>
          <a:prstGeom prst="rect">
            <a:avLst/>
          </a:prstGeom>
        </p:spPr>
        <p:txBody>
          <a:bodyPr vert="horz" lIns="93171" tIns="46586" rIns="93171" bIns="4658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2934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FC523E-DB94-4B35-B19D-EAE67618965D}" type="slidenum">
              <a:rPr lang="en-US" smtClean="0"/>
              <a:t>14</a:t>
            </a:fld>
            <a:endParaRPr lang="en-US"/>
          </a:p>
        </p:txBody>
      </p:sp>
      <p:sp>
        <p:nvSpPr>
          <p:cNvPr id="5" name="Notes Placeholder 2"/>
          <p:cNvSpPr>
            <a:spLocks noGrp="1"/>
          </p:cNvSpPr>
          <p:nvPr>
            <p:ph type="body" idx="1"/>
          </p:nvPr>
        </p:nvSpPr>
        <p:spPr/>
        <p:txBody>
          <a:bodyPr/>
          <a:lstStyle/>
          <a:p>
            <a:r>
              <a:rPr lang="en-US" dirty="0"/>
              <a:t>Note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0043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97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photo and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0" y="762001"/>
            <a:ext cx="4876800" cy="782941"/>
          </a:xfrm>
        </p:spPr>
        <p:txBody>
          <a:bodyPr>
            <a:noAutofit/>
          </a:bodyPr>
          <a:lstStyle>
            <a:lvl1pPr>
              <a:defRPr sz="2800"/>
            </a:lvl1pPr>
          </a:lstStyle>
          <a:p>
            <a:r>
              <a:rPr lang="en-US" dirty="0"/>
              <a:t>Click To Edit Master Title Style</a:t>
            </a:r>
          </a:p>
        </p:txBody>
      </p:sp>
      <p:sp>
        <p:nvSpPr>
          <p:cNvPr id="5" name="Picture Placeholder 4"/>
          <p:cNvSpPr>
            <a:spLocks noGrp="1"/>
          </p:cNvSpPr>
          <p:nvPr>
            <p:ph type="pic" sz="quarter" idx="10"/>
          </p:nvPr>
        </p:nvSpPr>
        <p:spPr>
          <a:xfrm>
            <a:off x="7213600" y="762000"/>
            <a:ext cx="4673600" cy="5867400"/>
          </a:xfrm>
        </p:spPr>
        <p:txBody>
          <a:bodyPr/>
          <a:lstStyle/>
          <a:p>
            <a:r>
              <a:rPr lang="en-US"/>
              <a:t>Click icon to add picture</a:t>
            </a:r>
          </a:p>
        </p:txBody>
      </p:sp>
      <p:sp>
        <p:nvSpPr>
          <p:cNvPr id="4" name="Text Placeholder 3"/>
          <p:cNvSpPr>
            <a:spLocks noGrp="1"/>
          </p:cNvSpPr>
          <p:nvPr>
            <p:ph type="body" sz="quarter" idx="11"/>
          </p:nvPr>
        </p:nvSpPr>
        <p:spPr>
          <a:xfrm>
            <a:off x="2032000" y="1752600"/>
            <a:ext cx="4876800" cy="4876800"/>
          </a:xfrm>
        </p:spPr>
        <p:txBody>
          <a:bodyPr>
            <a:normAutofit/>
          </a:bodyPr>
          <a:lstStyle>
            <a:lvl1pPr marL="230188" indent="-230188">
              <a:defRPr sz="1800"/>
            </a:lvl1pPr>
            <a:lvl2pPr marL="460375" indent="-230188">
              <a:defRPr sz="1600"/>
            </a:lvl2pPr>
            <a:lvl3pPr>
              <a:defRPr sz="1800"/>
            </a:lvl3pPr>
            <a:lvl4pPr>
              <a:defRPr sz="1800"/>
            </a:lvl4pPr>
            <a:lvl5pPr>
              <a:defRPr sz="18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9968496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3861208"/>
            <a:ext cx="9652000" cy="612775"/>
          </a:xfrm>
        </p:spPr>
        <p:txBody>
          <a:bodyPr/>
          <a:lstStyle>
            <a:lvl1pPr algn="ctr">
              <a:defRPr sz="4400" b="1">
                <a:effectLst/>
                <a:latin typeface="Lato" panose="020F0502020204030203" pitchFamily="34" charset="0"/>
              </a:defRPr>
            </a:lvl1pPr>
          </a:lstStyle>
          <a:p>
            <a:r>
              <a:rPr lang="en-US" dirty="0"/>
              <a:t>Click to edit Master title style</a:t>
            </a:r>
          </a:p>
        </p:txBody>
      </p:sp>
      <p:sp>
        <p:nvSpPr>
          <p:cNvPr id="3" name="Subtitle 2"/>
          <p:cNvSpPr>
            <a:spLocks noGrp="1"/>
          </p:cNvSpPr>
          <p:nvPr>
            <p:ph type="subTitle" idx="1"/>
          </p:nvPr>
        </p:nvSpPr>
        <p:spPr>
          <a:xfrm>
            <a:off x="1270000" y="4748930"/>
            <a:ext cx="9652000" cy="457200"/>
          </a:xfrm>
        </p:spPr>
        <p:txBody>
          <a:bodyPr>
            <a:noAutofit/>
          </a:bodyPr>
          <a:lstStyle>
            <a:lvl1pPr marL="0" indent="0" algn="ctr">
              <a:buNone/>
              <a:defRPr sz="3200" b="1">
                <a:solidFill>
                  <a:srgbClr val="000000"/>
                </a:solidFill>
                <a:latin typeface="Lato" panose="020F0502020204030203"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descr="Text&#10;&#10;Description automatically generated">
            <a:extLst>
              <a:ext uri="{FF2B5EF4-FFF2-40B4-BE49-F238E27FC236}">
                <a16:creationId xmlns:a16="http://schemas.microsoft.com/office/drawing/2014/main" id="{5A041939-83F3-41BD-9A42-0FBD4A83C8F8}"/>
              </a:ext>
            </a:extLst>
          </p:cNvPr>
          <p:cNvPicPr>
            <a:picLocks noChangeAspect="1"/>
          </p:cNvPicPr>
          <p:nvPr userDrawn="1"/>
        </p:nvPicPr>
        <p:blipFill>
          <a:blip r:embed="rId2"/>
          <a:stretch>
            <a:fillRect/>
          </a:stretch>
        </p:blipFill>
        <p:spPr>
          <a:xfrm>
            <a:off x="1066790" y="755756"/>
            <a:ext cx="10058420" cy="1792228"/>
          </a:xfrm>
          <a:prstGeom prst="rect">
            <a:avLst/>
          </a:prstGeom>
        </p:spPr>
      </p:pic>
    </p:spTree>
    <p:extLst>
      <p:ext uri="{BB962C8B-B14F-4D97-AF65-F5344CB8AC3E}">
        <p14:creationId xmlns:p14="http://schemas.microsoft.com/office/powerpoint/2010/main" val="31553232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441489"/>
            <a:ext cx="9753600" cy="626745"/>
          </a:xfrm>
        </p:spPr>
        <p:txBody>
          <a:bodyPr/>
          <a:lstStyle>
            <a:lvl1pPr>
              <a:defRPr>
                <a:effectLst/>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2032000" y="1681792"/>
            <a:ext cx="9487555" cy="4244419"/>
          </a:xfrm>
        </p:spPr>
        <p:txBody>
          <a:bodyPr/>
          <a:lstStyle>
            <a:lvl1pPr marL="342900" indent="-342900">
              <a:buFont typeface="Arial" panose="020B0604020202020204" pitchFamily="34" charset="0"/>
              <a:buChar char="•"/>
              <a:defRPr>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pic>
        <p:nvPicPr>
          <p:cNvPr id="6" name="Picture 5" descr="A group of people smiling&#10;&#10;Description automatically generated with low confidence">
            <a:extLst>
              <a:ext uri="{FF2B5EF4-FFF2-40B4-BE49-F238E27FC236}">
                <a16:creationId xmlns:a16="http://schemas.microsoft.com/office/drawing/2014/main" id="{7966D6FD-A5A3-4426-A49E-932B5D3188DE}"/>
              </a:ext>
            </a:extLst>
          </p:cNvPr>
          <p:cNvPicPr>
            <a:picLocks noChangeAspect="1"/>
          </p:cNvPicPr>
          <p:nvPr userDrawn="1"/>
        </p:nvPicPr>
        <p:blipFill>
          <a:blip r:embed="rId2"/>
          <a:stretch>
            <a:fillRect/>
          </a:stretch>
        </p:blipFill>
        <p:spPr>
          <a:xfrm>
            <a:off x="0" y="414831"/>
            <a:ext cx="1859417" cy="1306805"/>
          </a:xfrm>
          <a:prstGeom prst="rect">
            <a:avLst/>
          </a:prstGeom>
        </p:spPr>
      </p:pic>
      <p:grpSp>
        <p:nvGrpSpPr>
          <p:cNvPr id="13" name="Group 12">
            <a:extLst>
              <a:ext uri="{FF2B5EF4-FFF2-40B4-BE49-F238E27FC236}">
                <a16:creationId xmlns:a16="http://schemas.microsoft.com/office/drawing/2014/main" id="{FC9307E0-53DE-4FD8-A3E3-65668AFF278B}"/>
              </a:ext>
            </a:extLst>
          </p:cNvPr>
          <p:cNvGrpSpPr/>
          <p:nvPr userDrawn="1"/>
        </p:nvGrpSpPr>
        <p:grpSpPr>
          <a:xfrm>
            <a:off x="8888240" y="6016823"/>
            <a:ext cx="3303759" cy="841178"/>
            <a:chOff x="8888240" y="6016823"/>
            <a:chExt cx="3303759" cy="841178"/>
          </a:xfrm>
        </p:grpSpPr>
        <p:pic>
          <p:nvPicPr>
            <p:cNvPr id="10" name="Picture 9" descr="Background pattern&#10;&#10;Description automatically generated">
              <a:extLst>
                <a:ext uri="{FF2B5EF4-FFF2-40B4-BE49-F238E27FC236}">
                  <a16:creationId xmlns:a16="http://schemas.microsoft.com/office/drawing/2014/main" id="{B5E3EF8D-8AE0-4BC2-937C-C490A367C5DC}"/>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DA5A4D48-6FB6-4693-B152-0EBEA19B8BBB}"/>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
        <p:nvSpPr>
          <p:cNvPr id="15" name="Rectangle 14">
            <a:extLst>
              <a:ext uri="{FF2B5EF4-FFF2-40B4-BE49-F238E27FC236}">
                <a16:creationId xmlns:a16="http://schemas.microsoft.com/office/drawing/2014/main" id="{A7FA9BBF-AF21-49ED-B07D-11B8C962EAC2}"/>
              </a:ext>
            </a:extLst>
          </p:cNvPr>
          <p:cNvSpPr/>
          <p:nvPr userDrawn="1"/>
        </p:nvSpPr>
        <p:spPr>
          <a:xfrm>
            <a:off x="0" y="-1597"/>
            <a:ext cx="1859417" cy="425856"/>
          </a:xfrm>
          <a:prstGeom prst="rect">
            <a:avLst/>
          </a:prstGeom>
          <a:solidFill>
            <a:srgbClr val="99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30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460342"/>
            <a:ext cx="9753600" cy="626745"/>
          </a:xfrm>
        </p:spPr>
        <p:txBody>
          <a:bodyPr/>
          <a:lstStyle>
            <a:lvl1pPr>
              <a:defRPr b="1">
                <a:effectLst/>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2032000" y="1731284"/>
            <a:ext cx="9355579" cy="41595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D34EE38A-D187-4435-B900-4F458CAF7CE1}"/>
              </a:ext>
            </a:extLst>
          </p:cNvPr>
          <p:cNvGrpSpPr/>
          <p:nvPr userDrawn="1"/>
        </p:nvGrpSpPr>
        <p:grpSpPr>
          <a:xfrm>
            <a:off x="8888240" y="6016823"/>
            <a:ext cx="3303759" cy="841178"/>
            <a:chOff x="8888240" y="6016823"/>
            <a:chExt cx="3303759" cy="841178"/>
          </a:xfrm>
        </p:grpSpPr>
        <p:pic>
          <p:nvPicPr>
            <p:cNvPr id="10" name="Picture 9" descr="Background pattern&#10;&#10;Description automatically generated">
              <a:extLst>
                <a:ext uri="{FF2B5EF4-FFF2-40B4-BE49-F238E27FC236}">
                  <a16:creationId xmlns:a16="http://schemas.microsoft.com/office/drawing/2014/main" id="{3A710FB2-39DB-4F59-ACCF-E033ABD3A835}"/>
                </a:ext>
              </a:extLst>
            </p:cNvPr>
            <p:cNvPicPr>
              <a:picLocks noChangeAspect="1"/>
            </p:cNvPicPr>
            <p:nvPr userDrawn="1"/>
          </p:nvPicPr>
          <p:blipFill>
            <a:blip r:embed="rId2"/>
            <a:stretch>
              <a:fillRect/>
            </a:stretch>
          </p:blipFill>
          <p:spPr>
            <a:xfrm rot="5400000">
              <a:off x="10119531" y="4785532"/>
              <a:ext cx="841178" cy="3303759"/>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39C9C513-473F-42DB-A438-A6FA952E873F}"/>
                </a:ext>
              </a:extLst>
            </p:cNvPr>
            <p:cNvPicPr>
              <a:picLocks noChangeAspect="1"/>
            </p:cNvPicPr>
            <p:nvPr userDrawn="1"/>
          </p:nvPicPr>
          <p:blipFill>
            <a:blip r:embed="rId3"/>
            <a:stretch>
              <a:fillRect/>
            </a:stretch>
          </p:blipFill>
          <p:spPr>
            <a:xfrm>
              <a:off x="9681327" y="6385426"/>
              <a:ext cx="1922131" cy="346614"/>
            </a:xfrm>
            <a:prstGeom prst="rect">
              <a:avLst/>
            </a:prstGeom>
          </p:spPr>
        </p:pic>
      </p:grpSp>
      <p:pic>
        <p:nvPicPr>
          <p:cNvPr id="13" name="Picture 12" descr="A group of people smiling&#10;&#10;Description automatically generated with low confidence">
            <a:extLst>
              <a:ext uri="{FF2B5EF4-FFF2-40B4-BE49-F238E27FC236}">
                <a16:creationId xmlns:a16="http://schemas.microsoft.com/office/drawing/2014/main" id="{A9102E5F-A4BD-4313-87FC-32767B04F103}"/>
              </a:ext>
            </a:extLst>
          </p:cNvPr>
          <p:cNvPicPr>
            <a:picLocks noChangeAspect="1"/>
          </p:cNvPicPr>
          <p:nvPr userDrawn="1"/>
        </p:nvPicPr>
        <p:blipFill>
          <a:blip r:embed="rId4"/>
          <a:stretch>
            <a:fillRect/>
          </a:stretch>
        </p:blipFill>
        <p:spPr>
          <a:xfrm>
            <a:off x="0" y="414831"/>
            <a:ext cx="1859417" cy="1306805"/>
          </a:xfrm>
          <a:prstGeom prst="rect">
            <a:avLst/>
          </a:prstGeom>
        </p:spPr>
      </p:pic>
      <p:sp>
        <p:nvSpPr>
          <p:cNvPr id="14" name="Rectangle 13">
            <a:extLst>
              <a:ext uri="{FF2B5EF4-FFF2-40B4-BE49-F238E27FC236}">
                <a16:creationId xmlns:a16="http://schemas.microsoft.com/office/drawing/2014/main" id="{D5DB07EE-C1CD-4AA2-80DC-2C8BF139890B}"/>
              </a:ext>
            </a:extLst>
          </p:cNvPr>
          <p:cNvSpPr/>
          <p:nvPr userDrawn="1"/>
        </p:nvSpPr>
        <p:spPr>
          <a:xfrm>
            <a:off x="0" y="-1597"/>
            <a:ext cx="1859417" cy="425856"/>
          </a:xfrm>
          <a:prstGeom prst="rect">
            <a:avLst/>
          </a:prstGeom>
          <a:solidFill>
            <a:srgbClr val="99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5132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000" y="3209828"/>
            <a:ext cx="9652000" cy="1362075"/>
          </a:xfrm>
        </p:spPr>
        <p:txBody>
          <a:bodyPr/>
          <a:lstStyle>
            <a:lvl1pPr algn="ctr">
              <a:defRPr sz="4000" b="1" cap="none" spc="30" baseline="0"/>
            </a:lvl1pPr>
          </a:lstStyle>
          <a:p>
            <a:r>
              <a:rPr lang="en-US" dirty="0"/>
              <a:t>Click To Edit Master Title Style</a:t>
            </a:r>
          </a:p>
        </p:txBody>
      </p:sp>
    </p:spTree>
    <p:extLst>
      <p:ext uri="{BB962C8B-B14F-4D97-AF65-F5344CB8AC3E}">
        <p14:creationId xmlns:p14="http://schemas.microsoft.com/office/powerpoint/2010/main" val="6415814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032000" y="1600200"/>
            <a:ext cx="4673600" cy="5029200"/>
          </a:xfrm>
        </p:spPr>
        <p:txBody>
          <a:bodyPr/>
          <a:lstStyle>
            <a:lvl1pPr marL="342900" indent="-342900">
              <a:spcAft>
                <a:spcPts val="600"/>
              </a:spcAft>
              <a:buFont typeface="Arial"/>
              <a:buChar char="•"/>
              <a:defRPr sz="2200"/>
            </a:lvl1pPr>
            <a:lvl2pPr marL="617537" indent="-342900">
              <a:spcAft>
                <a:spcPts val="600"/>
              </a:spcAft>
              <a:buFont typeface="Arial"/>
              <a:buChar char="•"/>
              <a:defRPr sz="2000"/>
            </a:lvl2pPr>
            <a:lvl3pPr marL="835025" indent="-285750">
              <a:spcAft>
                <a:spcPts val="600"/>
              </a:spcAft>
              <a:buFont typeface="Arial"/>
              <a:buChar char="•"/>
              <a:defRPr sz="1800"/>
            </a:lvl3pPr>
            <a:lvl4pPr marL="1063625" indent="-285750">
              <a:spcAft>
                <a:spcPts val="600"/>
              </a:spcAft>
              <a:buFont typeface="Arial"/>
              <a:buChar char="•"/>
              <a:defRPr sz="1600"/>
            </a:lvl4pPr>
            <a:lvl5pPr marL="1292225" indent="-285750">
              <a:spcAft>
                <a:spcPts val="600"/>
              </a:spcAft>
              <a:buFont typeface="Arial"/>
              <a:buChar cha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0"/>
          </p:nvPr>
        </p:nvSpPr>
        <p:spPr>
          <a:xfrm>
            <a:off x="7112000" y="1600200"/>
            <a:ext cx="4673600" cy="5029200"/>
          </a:xfrm>
        </p:spPr>
        <p:txBody>
          <a:bodyPr/>
          <a:lstStyle>
            <a:lvl1pPr marL="342900" indent="-342900">
              <a:spcAft>
                <a:spcPts val="600"/>
              </a:spcAft>
              <a:buFont typeface="Arial"/>
              <a:buChar char="•"/>
              <a:defRPr sz="2200"/>
            </a:lvl1pPr>
            <a:lvl2pPr marL="617537" indent="-342900">
              <a:spcAft>
                <a:spcPts val="600"/>
              </a:spcAft>
              <a:buFont typeface="Arial"/>
              <a:buChar char="•"/>
              <a:defRPr sz="2000"/>
            </a:lvl2pPr>
            <a:lvl3pPr marL="835025" indent="-285750">
              <a:spcAft>
                <a:spcPts val="600"/>
              </a:spcAft>
              <a:buFont typeface="Arial"/>
              <a:buChar char="•"/>
              <a:defRPr sz="1800"/>
            </a:lvl3pPr>
            <a:lvl4pPr marL="1063625" indent="-285750">
              <a:spcAft>
                <a:spcPts val="600"/>
              </a:spcAft>
              <a:buFont typeface="Arial"/>
              <a:buChar char="•"/>
              <a:defRPr sz="1600"/>
            </a:lvl4pPr>
            <a:lvl5pPr marL="1292225" indent="-285750">
              <a:spcAft>
                <a:spcPts val="600"/>
              </a:spcAft>
              <a:buFont typeface="Arial"/>
              <a:buChar cha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6741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886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15" name="Title 1"/>
          <p:cNvSpPr>
            <a:spLocks noGrp="1"/>
          </p:cNvSpPr>
          <p:nvPr>
            <p:ph type="ctrTitle"/>
          </p:nvPr>
        </p:nvSpPr>
        <p:spPr>
          <a:xfrm>
            <a:off x="914400" y="3243132"/>
            <a:ext cx="10363200" cy="1143000"/>
          </a:xfrm>
        </p:spPr>
        <p:txBody>
          <a:bodyPr/>
          <a:lstStyle>
            <a:lvl1pPr algn="ctr">
              <a:defRPr sz="4400" b="1">
                <a:solidFill>
                  <a:schemeClr val="bg1"/>
                </a:solidFill>
              </a:defRPr>
            </a:lvl1pPr>
          </a:lstStyle>
          <a:p>
            <a:r>
              <a:rPr lang="en-US"/>
              <a:t>Click to edit Master title style</a:t>
            </a:r>
            <a:endParaRPr lang="en-US" dirty="0"/>
          </a:p>
        </p:txBody>
      </p:sp>
      <p:sp>
        <p:nvSpPr>
          <p:cNvPr id="16" name="Subtitle 2"/>
          <p:cNvSpPr>
            <a:spLocks noGrp="1"/>
          </p:cNvSpPr>
          <p:nvPr>
            <p:ph type="subTitle" idx="1"/>
          </p:nvPr>
        </p:nvSpPr>
        <p:spPr>
          <a:xfrm>
            <a:off x="1828800" y="4614733"/>
            <a:ext cx="8534400" cy="1034415"/>
          </a:xfrm>
        </p:spPr>
        <p:txBody>
          <a:bodyPr>
            <a:normAutofit/>
          </a:bodyPr>
          <a:lstStyle>
            <a:lvl1pPr marL="0" indent="0" algn="ctr">
              <a:buNone/>
              <a:defRPr sz="2400" b="0" i="0">
                <a:solidFill>
                  <a:schemeClr val="bg2"/>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912258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hoto and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3600" y="5105401"/>
            <a:ext cx="9753600" cy="529873"/>
          </a:xfrm>
        </p:spPr>
        <p:txBody>
          <a:bodyPr/>
          <a:lstStyle>
            <a:lvl1pPr>
              <a:defRPr sz="3200"/>
            </a:lvl1pPr>
          </a:lstStyle>
          <a:p>
            <a:r>
              <a:rPr lang="en-US" dirty="0"/>
              <a:t>Click To Edit Master Title Style</a:t>
            </a:r>
          </a:p>
        </p:txBody>
      </p:sp>
      <p:sp>
        <p:nvSpPr>
          <p:cNvPr id="5" name="Picture Placeholder 4"/>
          <p:cNvSpPr>
            <a:spLocks noGrp="1"/>
          </p:cNvSpPr>
          <p:nvPr>
            <p:ph type="pic" sz="quarter" idx="10"/>
          </p:nvPr>
        </p:nvSpPr>
        <p:spPr>
          <a:xfrm>
            <a:off x="2133600" y="762001"/>
            <a:ext cx="9753600" cy="4118327"/>
          </a:xfrm>
        </p:spPr>
        <p:txBody>
          <a:bodyPr/>
          <a:lstStyle/>
          <a:p>
            <a:r>
              <a:rPr lang="en-US"/>
              <a:t>Click icon to add picture</a:t>
            </a:r>
          </a:p>
        </p:txBody>
      </p:sp>
    </p:spTree>
    <p:extLst>
      <p:ext uri="{BB962C8B-B14F-4D97-AF65-F5344CB8AC3E}">
        <p14:creationId xmlns:p14="http://schemas.microsoft.com/office/powerpoint/2010/main" val="14224493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762001"/>
            <a:ext cx="9753600" cy="626745"/>
          </a:xfrm>
          <a:prstGeom prst="rect">
            <a:avLst/>
          </a:prstGeom>
        </p:spPr>
        <p:txBody>
          <a:bodyPr vert="horz" lIns="0" tIns="0" rIns="0" bIns="0" rtlCol="0" anchor="t" anchorCtr="0">
            <a:noAutofit/>
          </a:bodyPr>
          <a:lstStyle/>
          <a:p>
            <a:r>
              <a:rPr lang="en-US" dirty="0"/>
              <a:t>Click to edit Master title style</a:t>
            </a:r>
          </a:p>
        </p:txBody>
      </p:sp>
      <p:sp>
        <p:nvSpPr>
          <p:cNvPr id="1028" name="Text Placeholder 2"/>
          <p:cNvSpPr>
            <a:spLocks noGrp="1"/>
          </p:cNvSpPr>
          <p:nvPr>
            <p:ph type="body" idx="1"/>
          </p:nvPr>
        </p:nvSpPr>
        <p:spPr bwMode="auto">
          <a:xfrm>
            <a:off x="2032000" y="1600200"/>
            <a:ext cx="9753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6080949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dt="0"/>
  <p:txStyles>
    <p:titleStyle>
      <a:lvl1pPr algn="l" defTabSz="457200" rtl="0" eaLnBrk="1" fontAlgn="base" hangingPunct="1">
        <a:spcBef>
          <a:spcPct val="0"/>
        </a:spcBef>
        <a:spcAft>
          <a:spcPct val="0"/>
        </a:spcAft>
        <a:defRPr sz="3600" b="1" i="0" kern="1200">
          <a:solidFill>
            <a:srgbClr val="99003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2pPr>
      <a:lvl3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3pPr>
      <a:lvl4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4pPr>
      <a:lvl5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5pPr>
      <a:lvl6pPr marL="4572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6pPr>
      <a:lvl7pPr marL="9144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7pPr>
      <a:lvl8pPr marL="13716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8pPr>
      <a:lvl9pPr marL="18288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9pPr>
    </p:titleStyle>
    <p:bodyStyle>
      <a:lvl1pPr indent="-182563" algn="l" defTabSz="457200" rtl="0" eaLnBrk="1" fontAlgn="base" hangingPunct="1">
        <a:spcBef>
          <a:spcPct val="0"/>
        </a:spcBef>
        <a:spcAft>
          <a:spcPts val="600"/>
        </a:spcAft>
        <a:buClr>
          <a:srgbClr val="7B0000"/>
        </a:buClr>
        <a:buSzPct val="90000"/>
        <a:buFont typeface="Arial" pitchFamily="34" charset="0"/>
        <a:buChar char="•"/>
        <a:defRPr sz="2400" b="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457200" indent="-182563" algn="l" defTabSz="457200" rtl="0" eaLnBrk="1" fontAlgn="base" hangingPunct="1">
        <a:spcBef>
          <a:spcPct val="0"/>
        </a:spcBef>
        <a:spcAft>
          <a:spcPts val="600"/>
        </a:spcAft>
        <a:buClr>
          <a:srgbClr val="7B0000"/>
        </a:buClr>
        <a:buSzPct val="90000"/>
        <a:buFont typeface="Arial" pitchFamily="34" charset="0"/>
        <a:buChar char="•"/>
        <a:defRPr sz="2200" b="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685800" indent="-136525" algn="l" defTabSz="457200" rtl="0" eaLnBrk="1" fontAlgn="base" hangingPunct="1">
        <a:spcBef>
          <a:spcPct val="0"/>
        </a:spcBef>
        <a:spcAft>
          <a:spcPts val="600"/>
        </a:spcAft>
        <a:buClr>
          <a:srgbClr val="7B0000"/>
        </a:buClr>
        <a:buSzPct val="90000"/>
        <a:buFont typeface="Arial" pitchFamily="34" charset="0"/>
        <a:buChar char="•"/>
        <a:defRPr sz="2000" b="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sz="2000" b="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sz="2000" b="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media.wcwpds.wisc.edu/mandatedreporter/index.html"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www.talent.wisc.edu/home/Hide-A-Tab/SafetyandSecurity/CampusSecurityAuthoritiesTraining/tabid/482/Default.aspx"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612B-A1C0-449D-BD84-F4F30198B0B8}"/>
              </a:ext>
            </a:extLst>
          </p:cNvPr>
          <p:cNvSpPr>
            <a:spLocks noGrp="1"/>
          </p:cNvSpPr>
          <p:nvPr>
            <p:ph type="ctrTitle"/>
          </p:nvPr>
        </p:nvSpPr>
        <p:spPr/>
        <p:txBody>
          <a:bodyPr/>
          <a:lstStyle/>
          <a:p>
            <a:r>
              <a:rPr lang="en-US" dirty="0"/>
              <a:t>UW System Youth Protection</a:t>
            </a:r>
          </a:p>
        </p:txBody>
      </p:sp>
      <p:sp>
        <p:nvSpPr>
          <p:cNvPr id="3" name="Subtitle 2">
            <a:extLst>
              <a:ext uri="{FF2B5EF4-FFF2-40B4-BE49-F238E27FC236}">
                <a16:creationId xmlns:a16="http://schemas.microsoft.com/office/drawing/2014/main" id="{D856A18E-151F-4725-957C-F9D1918C41BC}"/>
              </a:ext>
            </a:extLst>
          </p:cNvPr>
          <p:cNvSpPr>
            <a:spLocks noGrp="1"/>
          </p:cNvSpPr>
          <p:nvPr>
            <p:ph type="subTitle" idx="1"/>
          </p:nvPr>
        </p:nvSpPr>
        <p:spPr/>
        <p:txBody>
          <a:bodyPr/>
          <a:lstStyle/>
          <a:p>
            <a:r>
              <a:rPr lang="en-US" dirty="0"/>
              <a:t>Protecting minors participating in youth activities </a:t>
            </a:r>
          </a:p>
          <a:p>
            <a:endParaRPr lang="en-US" dirty="0"/>
          </a:p>
        </p:txBody>
      </p:sp>
    </p:spTree>
    <p:extLst>
      <p:ext uri="{BB962C8B-B14F-4D97-AF65-F5344CB8AC3E}">
        <p14:creationId xmlns:p14="http://schemas.microsoft.com/office/powerpoint/2010/main" val="178428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Youth Protection</a:t>
            </a:r>
          </a:p>
        </p:txBody>
      </p:sp>
      <p:sp>
        <p:nvSpPr>
          <p:cNvPr id="4" name="TextBox 3"/>
          <p:cNvSpPr txBox="1"/>
          <p:nvPr/>
        </p:nvSpPr>
        <p:spPr>
          <a:xfrm>
            <a:off x="812800" y="2454542"/>
            <a:ext cx="10566400" cy="3375219"/>
          </a:xfrm>
          <a:prstGeom prst="rect">
            <a:avLst/>
          </a:prstGeom>
          <a:noFill/>
        </p:spPr>
        <p:txBody>
          <a:bodyPr wrap="square" rtlCol="0">
            <a:spAutoFit/>
          </a:bodyPr>
          <a:lstStyle/>
          <a:p>
            <a:pPr algn="ctr"/>
            <a:r>
              <a:rPr lang="en-US" sz="21333" b="1" dirty="0">
                <a:solidFill>
                  <a:schemeClr val="bg1">
                    <a:lumMod val="85000"/>
                  </a:schemeClr>
                </a:solidFill>
                <a:latin typeface="Impact" panose="020B0806030902050204" pitchFamily="34" charset="0"/>
              </a:rPr>
              <a:t>500,000</a:t>
            </a:r>
          </a:p>
        </p:txBody>
      </p:sp>
      <p:sp>
        <p:nvSpPr>
          <p:cNvPr id="3" name="Content Placeholder 2"/>
          <p:cNvSpPr>
            <a:spLocks noGrp="1"/>
          </p:cNvSpPr>
          <p:nvPr>
            <p:ph idx="1"/>
          </p:nvPr>
        </p:nvSpPr>
        <p:spPr>
          <a:xfrm>
            <a:off x="1119695" y="2205576"/>
            <a:ext cx="10160000" cy="3624185"/>
          </a:xfrm>
        </p:spPr>
        <p:txBody>
          <a:bodyPr/>
          <a:lstStyle/>
          <a:p>
            <a:pPr indent="0" algn="ctr">
              <a:buNone/>
            </a:pPr>
            <a:r>
              <a:rPr lang="en-US" sz="4533" b="1" dirty="0"/>
              <a:t>There are nearly </a:t>
            </a:r>
            <a:r>
              <a:rPr lang="en-US" sz="4533" b="1" dirty="0">
                <a:solidFill>
                  <a:srgbClr val="990033"/>
                </a:solidFill>
              </a:rPr>
              <a:t>half a million</a:t>
            </a:r>
          </a:p>
          <a:p>
            <a:pPr indent="0" algn="ctr">
              <a:buNone/>
            </a:pPr>
            <a:r>
              <a:rPr lang="en-US" sz="4533" b="1" dirty="0">
                <a:solidFill>
                  <a:srgbClr val="990033"/>
                </a:solidFill>
              </a:rPr>
              <a:t>registered sex offenders </a:t>
            </a:r>
            <a:r>
              <a:rPr lang="en-US" sz="4533" b="1" dirty="0"/>
              <a:t>in the U.S. – </a:t>
            </a:r>
          </a:p>
          <a:p>
            <a:pPr indent="0" algn="ctr">
              <a:buNone/>
            </a:pPr>
            <a:r>
              <a:rPr lang="en-US" sz="4533" b="1" dirty="0">
                <a:solidFill>
                  <a:srgbClr val="990033"/>
                </a:solidFill>
              </a:rPr>
              <a:t>80,000-100,000</a:t>
            </a:r>
            <a:r>
              <a:rPr lang="en-US" sz="4533" b="1" dirty="0"/>
              <a:t> of them </a:t>
            </a:r>
            <a:r>
              <a:rPr lang="en-US" sz="4533" b="1" dirty="0">
                <a:solidFill>
                  <a:srgbClr val="990033"/>
                </a:solidFill>
              </a:rPr>
              <a:t>are missing</a:t>
            </a:r>
            <a:r>
              <a:rPr lang="en-US" sz="4533" b="1" dirty="0"/>
              <a:t>.</a:t>
            </a:r>
          </a:p>
          <a:p>
            <a:pPr indent="0" algn="r">
              <a:buNone/>
            </a:pPr>
            <a:r>
              <a:rPr lang="en-US" sz="2000" dirty="0"/>
              <a:t>The National Center for Missing and Exploited Children</a:t>
            </a:r>
          </a:p>
          <a:p>
            <a:pPr indent="0" algn="ctr">
              <a:buNone/>
            </a:pPr>
            <a:endParaRPr lang="en-US" sz="4533" b="1" dirty="0"/>
          </a:p>
        </p:txBody>
      </p:sp>
    </p:spTree>
    <p:extLst>
      <p:ext uri="{BB962C8B-B14F-4D97-AF65-F5344CB8AC3E}">
        <p14:creationId xmlns:p14="http://schemas.microsoft.com/office/powerpoint/2010/main" val="419745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Youth Protection</a:t>
            </a:r>
          </a:p>
        </p:txBody>
      </p:sp>
      <p:sp>
        <p:nvSpPr>
          <p:cNvPr id="5" name="TextBox 4"/>
          <p:cNvSpPr txBox="1"/>
          <p:nvPr/>
        </p:nvSpPr>
        <p:spPr>
          <a:xfrm>
            <a:off x="1988457" y="5075028"/>
            <a:ext cx="9347200" cy="523220"/>
          </a:xfrm>
          <a:prstGeom prst="rect">
            <a:avLst/>
          </a:prstGeom>
          <a:noFill/>
        </p:spPr>
        <p:txBody>
          <a:bodyPr wrap="square" rtlCol="0">
            <a:spAutoFit/>
          </a:bodyPr>
          <a:lstStyle/>
          <a:p>
            <a:pPr algn="r"/>
            <a:r>
              <a:rPr lang="en-US" sz="2800" dirty="0"/>
              <a:t>The Advocacy Center</a:t>
            </a:r>
          </a:p>
        </p:txBody>
      </p:sp>
      <p:sp>
        <p:nvSpPr>
          <p:cNvPr id="6" name="Rectangle 5"/>
          <p:cNvSpPr/>
          <p:nvPr/>
        </p:nvSpPr>
        <p:spPr>
          <a:xfrm>
            <a:off x="5469685" y="1571253"/>
            <a:ext cx="5080000" cy="3019609"/>
          </a:xfrm>
          <a:prstGeom prst="rect">
            <a:avLst/>
          </a:prstGeom>
        </p:spPr>
        <p:txBody>
          <a:bodyPr wrap="square">
            <a:spAutoFit/>
          </a:bodyPr>
          <a:lstStyle/>
          <a:p>
            <a:pPr>
              <a:lnSpc>
                <a:spcPts val="11500"/>
              </a:lnSpc>
            </a:pPr>
            <a:r>
              <a:rPr lang="en-US" sz="8800" b="1" dirty="0">
                <a:solidFill>
                  <a:srgbClr val="990033"/>
                </a:solidFill>
                <a:latin typeface="Impact" panose="020B0806030902050204" pitchFamily="34" charset="0"/>
              </a:rPr>
              <a:t>1</a:t>
            </a:r>
            <a:r>
              <a:rPr lang="en-US" sz="5333" b="1" dirty="0">
                <a:solidFill>
                  <a:srgbClr val="000000"/>
                </a:solidFill>
                <a:latin typeface="Impact" panose="020B0806030902050204" pitchFamily="34" charset="0"/>
              </a:rPr>
              <a:t> in </a:t>
            </a:r>
            <a:r>
              <a:rPr lang="en-US" sz="8800" b="1" dirty="0">
                <a:solidFill>
                  <a:srgbClr val="000000"/>
                </a:solidFill>
                <a:latin typeface="Impact" panose="020B0806030902050204" pitchFamily="34" charset="0"/>
              </a:rPr>
              <a:t>3 </a:t>
            </a:r>
            <a:r>
              <a:rPr lang="en-US" sz="5333" dirty="0">
                <a:solidFill>
                  <a:srgbClr val="000000"/>
                </a:solidFill>
                <a:latin typeface="Impact" panose="020B0806030902050204" pitchFamily="34" charset="0"/>
              </a:rPr>
              <a:t>girls</a:t>
            </a:r>
            <a:br>
              <a:rPr lang="en-US" sz="5333" dirty="0"/>
            </a:br>
            <a:r>
              <a:rPr lang="en-US" sz="8800" b="1" dirty="0">
                <a:solidFill>
                  <a:srgbClr val="1B5896"/>
                </a:solidFill>
                <a:latin typeface="Impact" panose="020B0806030902050204" pitchFamily="34" charset="0"/>
              </a:rPr>
              <a:t>1</a:t>
            </a:r>
            <a:r>
              <a:rPr lang="en-US" sz="5333" b="1" dirty="0">
                <a:solidFill>
                  <a:srgbClr val="000000"/>
                </a:solidFill>
                <a:latin typeface="Impact" panose="020B0806030902050204" pitchFamily="34" charset="0"/>
              </a:rPr>
              <a:t> in </a:t>
            </a:r>
            <a:r>
              <a:rPr lang="en-US" sz="8800" b="1" dirty="0">
                <a:solidFill>
                  <a:srgbClr val="000000"/>
                </a:solidFill>
                <a:latin typeface="Impact" panose="020B0806030902050204" pitchFamily="34" charset="0"/>
              </a:rPr>
              <a:t>5 </a:t>
            </a:r>
            <a:r>
              <a:rPr lang="en-US" sz="5333" dirty="0">
                <a:solidFill>
                  <a:srgbClr val="000000"/>
                </a:solidFill>
                <a:latin typeface="Impact" panose="020B0806030902050204" pitchFamily="34" charset="0"/>
              </a:rPr>
              <a:t>boys</a:t>
            </a:r>
            <a:endParaRPr lang="en-US" sz="5333" dirty="0"/>
          </a:p>
        </p:txBody>
      </p:sp>
      <p:sp>
        <p:nvSpPr>
          <p:cNvPr id="8" name="Snip Same Side Corner Rectangle 7"/>
          <p:cNvSpPr/>
          <p:nvPr/>
        </p:nvSpPr>
        <p:spPr>
          <a:xfrm>
            <a:off x="4574060" y="2010745"/>
            <a:ext cx="406400" cy="711200"/>
          </a:xfrm>
          <a:prstGeom prst="snip2SameRect">
            <a:avLst/>
          </a:prstGeom>
          <a:solidFill>
            <a:srgbClr val="F0E0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p:cNvSpPr/>
          <p:nvPr/>
        </p:nvSpPr>
        <p:spPr>
          <a:xfrm>
            <a:off x="4574060" y="1570253"/>
            <a:ext cx="406400" cy="406400"/>
          </a:xfrm>
          <a:prstGeom prst="ellipse">
            <a:avLst/>
          </a:prstGeom>
          <a:solidFill>
            <a:srgbClr val="F0E0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Snip Same Side Corner Rectangle 9"/>
          <p:cNvSpPr/>
          <p:nvPr/>
        </p:nvSpPr>
        <p:spPr>
          <a:xfrm>
            <a:off x="3964460" y="2010408"/>
            <a:ext cx="406400" cy="711200"/>
          </a:xfrm>
          <a:prstGeom prst="snip2SameRect">
            <a:avLst/>
          </a:prstGeom>
          <a:solidFill>
            <a:srgbClr val="99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p:nvSpPr>
        <p:spPr>
          <a:xfrm>
            <a:off x="3964460" y="1569916"/>
            <a:ext cx="406400" cy="406400"/>
          </a:xfrm>
          <a:prstGeom prst="ellipse">
            <a:avLst/>
          </a:prstGeom>
          <a:solidFill>
            <a:srgbClr val="99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Snip Same Side Corner Rectangle 11"/>
          <p:cNvSpPr/>
          <p:nvPr/>
        </p:nvSpPr>
        <p:spPr>
          <a:xfrm>
            <a:off x="3360104" y="2010239"/>
            <a:ext cx="406400" cy="711200"/>
          </a:xfrm>
          <a:prstGeom prst="snip2SameRect">
            <a:avLst/>
          </a:prstGeom>
          <a:solidFill>
            <a:srgbClr val="F0E0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p:nvPr/>
        </p:nvSpPr>
        <p:spPr>
          <a:xfrm>
            <a:off x="3360104" y="1569747"/>
            <a:ext cx="406400" cy="406400"/>
          </a:xfrm>
          <a:prstGeom prst="ellipse">
            <a:avLst/>
          </a:prstGeom>
          <a:solidFill>
            <a:srgbClr val="F0E0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Snip Same Side Corner Rectangle 13"/>
          <p:cNvSpPr/>
          <p:nvPr/>
        </p:nvSpPr>
        <p:spPr>
          <a:xfrm>
            <a:off x="4574060" y="3444323"/>
            <a:ext cx="406400" cy="711200"/>
          </a:xfrm>
          <a:prstGeom prst="snip2Same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Oval 14"/>
          <p:cNvSpPr/>
          <p:nvPr/>
        </p:nvSpPr>
        <p:spPr>
          <a:xfrm>
            <a:off x="4574060" y="3003831"/>
            <a:ext cx="406400" cy="40640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Snip Same Side Corner Rectangle 15"/>
          <p:cNvSpPr/>
          <p:nvPr/>
        </p:nvSpPr>
        <p:spPr>
          <a:xfrm>
            <a:off x="3964460" y="3443985"/>
            <a:ext cx="406400" cy="711200"/>
          </a:xfrm>
          <a:prstGeom prst="snip2Same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Oval 16"/>
          <p:cNvSpPr/>
          <p:nvPr/>
        </p:nvSpPr>
        <p:spPr>
          <a:xfrm>
            <a:off x="3964460" y="3003493"/>
            <a:ext cx="406400" cy="40640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Snip Same Side Corner Rectangle 17"/>
          <p:cNvSpPr/>
          <p:nvPr/>
        </p:nvSpPr>
        <p:spPr>
          <a:xfrm>
            <a:off x="3360104" y="3443816"/>
            <a:ext cx="406400" cy="711200"/>
          </a:xfrm>
          <a:prstGeom prst="snip2Same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Oval 18"/>
          <p:cNvSpPr/>
          <p:nvPr/>
        </p:nvSpPr>
        <p:spPr>
          <a:xfrm>
            <a:off x="3360104" y="3003324"/>
            <a:ext cx="406400" cy="40640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Snip Same Side Corner Rectangle 19"/>
          <p:cNvSpPr/>
          <p:nvPr/>
        </p:nvSpPr>
        <p:spPr>
          <a:xfrm>
            <a:off x="2761975" y="3443816"/>
            <a:ext cx="406400" cy="711200"/>
          </a:xfrm>
          <a:prstGeom prst="snip2SameRect">
            <a:avLst/>
          </a:prstGeom>
          <a:solidFill>
            <a:srgbClr val="1B58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Oval 20"/>
          <p:cNvSpPr/>
          <p:nvPr/>
        </p:nvSpPr>
        <p:spPr>
          <a:xfrm>
            <a:off x="2761975" y="3003324"/>
            <a:ext cx="406400" cy="406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Snip Same Side Corner Rectangle 21"/>
          <p:cNvSpPr/>
          <p:nvPr/>
        </p:nvSpPr>
        <p:spPr>
          <a:xfrm>
            <a:off x="2152375" y="3443479"/>
            <a:ext cx="406400" cy="711200"/>
          </a:xfrm>
          <a:prstGeom prst="snip2Same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Oval 22"/>
          <p:cNvSpPr/>
          <p:nvPr/>
        </p:nvSpPr>
        <p:spPr>
          <a:xfrm>
            <a:off x="2152375" y="3002987"/>
            <a:ext cx="406400" cy="406400"/>
          </a:xfrm>
          <a:prstGeom prst="ellips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p:nvSpPr>
        <p:spPr>
          <a:xfrm>
            <a:off x="727165" y="4154017"/>
            <a:ext cx="10244183" cy="830997"/>
          </a:xfrm>
          <a:prstGeom prst="rect">
            <a:avLst/>
          </a:prstGeom>
          <a:noFill/>
        </p:spPr>
        <p:txBody>
          <a:bodyPr wrap="square" rtlCol="0">
            <a:spAutoFit/>
          </a:bodyPr>
          <a:lstStyle/>
          <a:p>
            <a:pPr algn="ctr"/>
            <a:r>
              <a:rPr lang="en-US" sz="4800" dirty="0"/>
              <a:t>are sexually abused before age 18.</a:t>
            </a:r>
          </a:p>
        </p:txBody>
      </p:sp>
    </p:spTree>
    <p:extLst>
      <p:ext uri="{BB962C8B-B14F-4D97-AF65-F5344CB8AC3E}">
        <p14:creationId xmlns:p14="http://schemas.microsoft.com/office/powerpoint/2010/main" val="272646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Youth Protection</a:t>
            </a:r>
          </a:p>
        </p:txBody>
      </p:sp>
      <p:sp>
        <p:nvSpPr>
          <p:cNvPr id="5" name="TextBox 4"/>
          <p:cNvSpPr txBox="1"/>
          <p:nvPr/>
        </p:nvSpPr>
        <p:spPr>
          <a:xfrm>
            <a:off x="2165531" y="5238668"/>
            <a:ext cx="9347200" cy="523220"/>
          </a:xfrm>
          <a:prstGeom prst="rect">
            <a:avLst/>
          </a:prstGeom>
          <a:noFill/>
        </p:spPr>
        <p:txBody>
          <a:bodyPr wrap="square" rtlCol="0">
            <a:spAutoFit/>
          </a:bodyPr>
          <a:lstStyle/>
          <a:p>
            <a:pPr algn="r"/>
            <a:r>
              <a:rPr lang="en-US" sz="2800" dirty="0"/>
              <a:t>Children’s Advocacy Center</a:t>
            </a:r>
          </a:p>
        </p:txBody>
      </p:sp>
      <p:sp>
        <p:nvSpPr>
          <p:cNvPr id="27" name="TextBox 26"/>
          <p:cNvSpPr txBox="1"/>
          <p:nvPr/>
        </p:nvSpPr>
        <p:spPr>
          <a:xfrm>
            <a:off x="946331" y="2008889"/>
            <a:ext cx="10566400" cy="3046988"/>
          </a:xfrm>
          <a:prstGeom prst="rect">
            <a:avLst/>
          </a:prstGeom>
          <a:noFill/>
        </p:spPr>
        <p:txBody>
          <a:bodyPr wrap="square" rtlCol="0">
            <a:spAutoFit/>
          </a:bodyPr>
          <a:lstStyle/>
          <a:p>
            <a:pPr algn="ctr"/>
            <a:r>
              <a:rPr lang="en-US" sz="4800" dirty="0"/>
              <a:t>Nearly </a:t>
            </a:r>
            <a:r>
              <a:rPr lang="en-US" sz="4800" b="1" dirty="0">
                <a:solidFill>
                  <a:srgbClr val="990033"/>
                </a:solidFill>
              </a:rPr>
              <a:t>70%</a:t>
            </a:r>
            <a:r>
              <a:rPr lang="en-US" sz="4800" dirty="0"/>
              <a:t> of reported sexual assaults </a:t>
            </a:r>
            <a:r>
              <a:rPr lang="en-US" sz="4000" dirty="0"/>
              <a:t>(including assaults on adults) </a:t>
            </a:r>
            <a:br>
              <a:rPr lang="en-US" sz="4800" dirty="0"/>
            </a:br>
            <a:r>
              <a:rPr lang="en-US" sz="4800" dirty="0"/>
              <a:t>occur to </a:t>
            </a:r>
            <a:r>
              <a:rPr lang="en-US" sz="4800" dirty="0">
                <a:solidFill>
                  <a:srgbClr val="990033"/>
                </a:solidFill>
              </a:rPr>
              <a:t>children</a:t>
            </a:r>
            <a:r>
              <a:rPr lang="en-US" sz="4800" dirty="0"/>
              <a:t> age 17 and younger.</a:t>
            </a:r>
          </a:p>
        </p:txBody>
      </p:sp>
    </p:spTree>
    <p:extLst>
      <p:ext uri="{BB962C8B-B14F-4D97-AF65-F5344CB8AC3E}">
        <p14:creationId xmlns:p14="http://schemas.microsoft.com/office/powerpoint/2010/main" val="141985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A6891-28ED-4A7A-B1AD-3187A581D4CF}"/>
              </a:ext>
            </a:extLst>
          </p:cNvPr>
          <p:cNvSpPr>
            <a:spLocks noGrp="1"/>
          </p:cNvSpPr>
          <p:nvPr>
            <p:ph type="title"/>
          </p:nvPr>
        </p:nvSpPr>
        <p:spPr/>
        <p:txBody>
          <a:bodyPr/>
          <a:lstStyle/>
          <a:p>
            <a:r>
              <a:rPr lang="en-US" dirty="0"/>
              <a:t>Red Flags</a:t>
            </a:r>
          </a:p>
        </p:txBody>
      </p:sp>
      <p:sp>
        <p:nvSpPr>
          <p:cNvPr id="5" name="Content Placeholder 4">
            <a:extLst>
              <a:ext uri="{FF2B5EF4-FFF2-40B4-BE49-F238E27FC236}">
                <a16:creationId xmlns:a16="http://schemas.microsoft.com/office/drawing/2014/main" id="{9E41358A-4750-41E5-BDE9-3A2D6AAC2C77}"/>
              </a:ext>
            </a:extLst>
          </p:cNvPr>
          <p:cNvSpPr>
            <a:spLocks noGrp="1"/>
          </p:cNvSpPr>
          <p:nvPr>
            <p:ph idx="1"/>
          </p:nvPr>
        </p:nvSpPr>
        <p:spPr>
          <a:xfrm>
            <a:off x="2032000" y="1681793"/>
            <a:ext cx="9101056" cy="2070076"/>
          </a:xfrm>
        </p:spPr>
        <p:txBody>
          <a:bodyPr/>
          <a:lstStyle/>
          <a:p>
            <a:pPr marL="0" indent="0">
              <a:buNone/>
            </a:pPr>
            <a:r>
              <a:rPr lang="en-US" sz="4400" b="1" dirty="0">
                <a:solidFill>
                  <a:srgbClr val="990033"/>
                </a:solidFill>
              </a:rPr>
              <a:t>Child molesters need three things to operate:</a:t>
            </a:r>
            <a:endParaRPr lang="en-US" sz="4400" b="1" dirty="0"/>
          </a:p>
          <a:p>
            <a:pPr indent="0" algn="ctr">
              <a:buNone/>
            </a:pPr>
            <a:r>
              <a:rPr lang="en-US" sz="6000" b="1" dirty="0">
                <a:latin typeface="Open Sans" panose="020B0606030504020204" pitchFamily="34" charset="0"/>
                <a:ea typeface="Open Sans" panose="020B0606030504020204" pitchFamily="34" charset="0"/>
                <a:cs typeface="Open Sans" panose="020B0606030504020204" pitchFamily="34" charset="0"/>
              </a:rPr>
              <a:t>Access</a:t>
            </a:r>
          </a:p>
          <a:p>
            <a:pPr indent="0" algn="ctr">
              <a:buNone/>
            </a:pPr>
            <a:r>
              <a:rPr lang="en-US" sz="6000" b="1" dirty="0">
                <a:solidFill>
                  <a:srgbClr val="990033"/>
                </a:solidFill>
                <a:latin typeface="Open Sans" panose="020B0606030504020204" pitchFamily="34" charset="0"/>
                <a:ea typeface="Open Sans" panose="020B0606030504020204" pitchFamily="34" charset="0"/>
                <a:cs typeface="Open Sans" panose="020B0606030504020204" pitchFamily="34" charset="0"/>
              </a:rPr>
              <a:t>Privacy</a:t>
            </a:r>
          </a:p>
          <a:p>
            <a:pPr indent="0" algn="ctr">
              <a:buNone/>
            </a:pPr>
            <a:r>
              <a:rPr lang="en-US" sz="6000" b="1" dirty="0">
                <a:latin typeface="Open Sans" panose="020B0606030504020204" pitchFamily="34" charset="0"/>
                <a:ea typeface="Open Sans" panose="020B0606030504020204" pitchFamily="34" charset="0"/>
                <a:cs typeface="Open Sans" panose="020B0606030504020204" pitchFamily="34" charset="0"/>
              </a:rPr>
              <a:t>Control</a:t>
            </a:r>
          </a:p>
          <a:p>
            <a:endParaRPr lang="en-US" dirty="0"/>
          </a:p>
        </p:txBody>
      </p:sp>
    </p:spTree>
    <p:extLst>
      <p:ext uri="{BB962C8B-B14F-4D97-AF65-F5344CB8AC3E}">
        <p14:creationId xmlns:p14="http://schemas.microsoft.com/office/powerpoint/2010/main" val="4056162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Red Flags</a:t>
            </a:r>
          </a:p>
        </p:txBody>
      </p:sp>
      <p:sp>
        <p:nvSpPr>
          <p:cNvPr id="5" name="Content Placeholder 4"/>
          <p:cNvSpPr>
            <a:spLocks noGrp="1"/>
          </p:cNvSpPr>
          <p:nvPr>
            <p:ph idx="1"/>
          </p:nvPr>
        </p:nvSpPr>
        <p:spPr>
          <a:xfrm>
            <a:off x="2032000" y="1930136"/>
            <a:ext cx="9753600" cy="4159577"/>
          </a:xfrm>
        </p:spPr>
        <p:txBody>
          <a:bodyPr/>
          <a:lstStyle/>
          <a:p>
            <a:pPr marL="342900" indent="-342900"/>
            <a:r>
              <a:rPr lang="en-US" dirty="0"/>
              <a:t>Finds jobs and does volunteer work to be around children.</a:t>
            </a:r>
          </a:p>
          <a:p>
            <a:pPr marL="342900" indent="-342900"/>
            <a:r>
              <a:rPr lang="en-US" dirty="0"/>
              <a:t>Takes lower paying or less responsible positions just to be around kids.</a:t>
            </a:r>
          </a:p>
          <a:p>
            <a:pPr marL="342900" indent="-342900"/>
            <a:r>
              <a:rPr lang="en-US" dirty="0"/>
              <a:t>Befriends single parents and spends lots of time with the kids.</a:t>
            </a:r>
          </a:p>
          <a:p>
            <a:pPr marL="342900" indent="-342900"/>
            <a:r>
              <a:rPr lang="en-US" dirty="0"/>
              <a:t> Goes above and beyond the call of duty to spend extra time with kids.</a:t>
            </a:r>
          </a:p>
          <a:p>
            <a:pPr marL="342900" indent="-342900"/>
            <a:r>
              <a:rPr lang="en-US" dirty="0"/>
              <a:t>Breaks rules to be around kids.</a:t>
            </a:r>
          </a:p>
          <a:p>
            <a:pPr marL="342900" indent="-342900"/>
            <a:r>
              <a:rPr lang="en-US" dirty="0"/>
              <a:t>Grooms parents and community into permitting increased access to children.</a:t>
            </a:r>
          </a:p>
        </p:txBody>
      </p:sp>
      <p:sp>
        <p:nvSpPr>
          <p:cNvPr id="7" name="Content Placeholder 4"/>
          <p:cNvSpPr txBox="1">
            <a:spLocks/>
          </p:cNvSpPr>
          <p:nvPr/>
        </p:nvSpPr>
        <p:spPr bwMode="auto">
          <a:xfrm>
            <a:off x="2032000" y="1042952"/>
            <a:ext cx="7389470" cy="965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4800" b="1" dirty="0">
                <a:solidFill>
                  <a:srgbClr val="990033"/>
                </a:solidFill>
                <a:latin typeface="Lato" panose="020F0502020204030203" pitchFamily="34" charset="0"/>
              </a:rPr>
              <a:t>Access: Adult to Minor</a:t>
            </a:r>
          </a:p>
        </p:txBody>
      </p:sp>
    </p:spTree>
    <p:extLst>
      <p:ext uri="{BB962C8B-B14F-4D97-AF65-F5344CB8AC3E}">
        <p14:creationId xmlns:p14="http://schemas.microsoft.com/office/powerpoint/2010/main" val="38530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Red Flags</a:t>
            </a:r>
          </a:p>
        </p:txBody>
      </p:sp>
      <p:sp>
        <p:nvSpPr>
          <p:cNvPr id="11" name="Content Placeholder 10">
            <a:extLst>
              <a:ext uri="{FF2B5EF4-FFF2-40B4-BE49-F238E27FC236}">
                <a16:creationId xmlns:a16="http://schemas.microsoft.com/office/drawing/2014/main" id="{675ABFD6-F02C-4357-B715-3AD5F69F44C3}"/>
              </a:ext>
            </a:extLst>
          </p:cNvPr>
          <p:cNvSpPr>
            <a:spLocks noGrp="1"/>
          </p:cNvSpPr>
          <p:nvPr>
            <p:ph idx="1"/>
          </p:nvPr>
        </p:nvSpPr>
        <p:spPr>
          <a:xfrm>
            <a:off x="2032000" y="1911283"/>
            <a:ext cx="9753600" cy="4159577"/>
          </a:xfrm>
        </p:spPr>
        <p:txBody>
          <a:bodyPr/>
          <a:lstStyle/>
          <a:p>
            <a:pPr marL="342900" indent="-342900"/>
            <a:r>
              <a:rPr lang="en-US" dirty="0"/>
              <a:t>Looks for opportunities to be alone with children, such as taking them to the bathroom; offering private lessons, rides, or tutoring; meeting in private spaces out of the sight of others; or staying late on a job or premises where there are children.</a:t>
            </a:r>
          </a:p>
          <a:p>
            <a:pPr marL="342900" indent="-342900"/>
            <a:r>
              <a:rPr lang="en-US" dirty="0"/>
              <a:t> Ignores policies and breaks rules regarding privacy with children.</a:t>
            </a:r>
          </a:p>
          <a:p>
            <a:pPr marL="342900" indent="-342900"/>
            <a:r>
              <a:rPr lang="en-US" dirty="0"/>
              <a:t>Discourages other adults from participating in or monitoring his or her activities with children.</a:t>
            </a:r>
          </a:p>
          <a:p>
            <a:pPr marL="342900" indent="-342900"/>
            <a:r>
              <a:rPr lang="en-US" dirty="0"/>
              <a:t>Communicates privately with children via e-mail messages, instant messages, texting, or social networking sites such as Instagram, Twitter or Facebook.</a:t>
            </a:r>
          </a:p>
          <a:p>
            <a:endParaRPr lang="en-US" dirty="0"/>
          </a:p>
        </p:txBody>
      </p:sp>
      <p:sp>
        <p:nvSpPr>
          <p:cNvPr id="10" name="Content Placeholder 4">
            <a:extLst>
              <a:ext uri="{FF2B5EF4-FFF2-40B4-BE49-F238E27FC236}">
                <a16:creationId xmlns:a16="http://schemas.microsoft.com/office/drawing/2014/main" id="{C7D3F1AE-8007-46C8-A3B5-36156A5F22C0}"/>
              </a:ext>
            </a:extLst>
          </p:cNvPr>
          <p:cNvSpPr txBox="1">
            <a:spLocks/>
          </p:cNvSpPr>
          <p:nvPr/>
        </p:nvSpPr>
        <p:spPr bwMode="auto">
          <a:xfrm>
            <a:off x="2032000" y="1087087"/>
            <a:ext cx="10418618" cy="598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4800" b="1" dirty="0">
                <a:solidFill>
                  <a:srgbClr val="990033"/>
                </a:solidFill>
                <a:latin typeface="Lato" panose="020F0502020204030203" pitchFamily="34" charset="0"/>
              </a:rPr>
              <a:t>Privacy: Adult to Minor</a:t>
            </a:r>
          </a:p>
        </p:txBody>
      </p:sp>
    </p:spTree>
    <p:extLst>
      <p:ext uri="{BB962C8B-B14F-4D97-AF65-F5344CB8AC3E}">
        <p14:creationId xmlns:p14="http://schemas.microsoft.com/office/powerpoint/2010/main" val="367916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Red Flags</a:t>
            </a:r>
          </a:p>
        </p:txBody>
      </p:sp>
      <p:sp>
        <p:nvSpPr>
          <p:cNvPr id="5" name="Content Placeholder 4"/>
          <p:cNvSpPr>
            <a:spLocks noGrp="1"/>
          </p:cNvSpPr>
          <p:nvPr>
            <p:ph idx="1"/>
          </p:nvPr>
        </p:nvSpPr>
        <p:spPr>
          <a:xfrm>
            <a:off x="2032000" y="1958417"/>
            <a:ext cx="9753600" cy="4159577"/>
          </a:xfrm>
        </p:spPr>
        <p:txBody>
          <a:bodyPr/>
          <a:lstStyle/>
          <a:p>
            <a:pPr marL="342900" indent="-342900"/>
            <a:r>
              <a:rPr lang="en-US" dirty="0"/>
              <a:t> Becomes overly physical or becomes progressively more physically inappropriate.</a:t>
            </a:r>
          </a:p>
          <a:p>
            <a:pPr marL="342900" indent="-342900"/>
            <a:r>
              <a:rPr lang="en-US" dirty="0"/>
              <a:t>Spends too much time with a child or is overly involved in the child’s private life.</a:t>
            </a:r>
          </a:p>
          <a:p>
            <a:pPr marL="342900" indent="-342900"/>
            <a:r>
              <a:rPr lang="en-US" dirty="0"/>
              <a:t>Encourages children to break or “stretch” rules (smoking, drinking, looking at pornography, using drugs).</a:t>
            </a:r>
          </a:p>
          <a:p>
            <a:pPr marL="342900" indent="-342900"/>
            <a:r>
              <a:rPr lang="en-US" dirty="0"/>
              <a:t>Gives special gifts, especially without permission.</a:t>
            </a:r>
          </a:p>
          <a:p>
            <a:pPr marL="342900" indent="-342900"/>
            <a:r>
              <a:rPr lang="en-US" dirty="0"/>
              <a:t>Treats children as if they were peers (uses inappropriate language or swears, tells off-color jokes, talks to kids about personal topics).</a:t>
            </a:r>
          </a:p>
          <a:p>
            <a:pPr marL="342900" indent="-342900"/>
            <a:r>
              <a:rPr lang="en-US" dirty="0"/>
              <a:t>Wants to keep secrets with children.</a:t>
            </a:r>
          </a:p>
          <a:p>
            <a:pPr marL="342900" indent="-342900"/>
            <a:r>
              <a:rPr lang="en-US" dirty="0"/>
              <a:t>Threatens or intimidates a child.</a:t>
            </a:r>
            <a:endParaRPr lang="en-US" sz="3733" dirty="0"/>
          </a:p>
        </p:txBody>
      </p:sp>
      <p:sp>
        <p:nvSpPr>
          <p:cNvPr id="7" name="Content Placeholder 4"/>
          <p:cNvSpPr txBox="1">
            <a:spLocks/>
          </p:cNvSpPr>
          <p:nvPr/>
        </p:nvSpPr>
        <p:spPr bwMode="auto">
          <a:xfrm>
            <a:off x="2032000" y="1100854"/>
            <a:ext cx="8355243" cy="598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4800" b="1" dirty="0">
                <a:solidFill>
                  <a:srgbClr val="990033"/>
                </a:solidFill>
                <a:latin typeface="Lato" panose="020F0502020204030203" pitchFamily="34" charset="0"/>
              </a:rPr>
              <a:t>Control: Adult to Minor</a:t>
            </a:r>
          </a:p>
        </p:txBody>
      </p:sp>
    </p:spTree>
    <p:extLst>
      <p:ext uri="{BB962C8B-B14F-4D97-AF65-F5344CB8AC3E}">
        <p14:creationId xmlns:p14="http://schemas.microsoft.com/office/powerpoint/2010/main" val="272735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Red Flags</a:t>
            </a:r>
          </a:p>
        </p:txBody>
      </p:sp>
      <p:sp>
        <p:nvSpPr>
          <p:cNvPr id="5" name="Content Placeholder 4"/>
          <p:cNvSpPr>
            <a:spLocks noGrp="1"/>
          </p:cNvSpPr>
          <p:nvPr>
            <p:ph idx="1"/>
          </p:nvPr>
        </p:nvSpPr>
        <p:spPr>
          <a:xfrm>
            <a:off x="2032000" y="1920710"/>
            <a:ext cx="9753600" cy="4159577"/>
          </a:xfrm>
        </p:spPr>
        <p:txBody>
          <a:bodyPr/>
          <a:lstStyle/>
          <a:p>
            <a:pPr marL="342900" indent="-342900"/>
            <a:r>
              <a:rPr lang="en-US" dirty="0"/>
              <a:t>Participation in youth programs.</a:t>
            </a:r>
          </a:p>
          <a:p>
            <a:pPr marL="342900" indent="-342900"/>
            <a:r>
              <a:rPr lang="en-US" dirty="0"/>
              <a:t>Sibling Relationship.</a:t>
            </a:r>
          </a:p>
          <a:p>
            <a:pPr marL="342900" indent="-342900"/>
            <a:r>
              <a:rPr lang="en-US" dirty="0"/>
              <a:t>Child of a program staff</a:t>
            </a:r>
          </a:p>
          <a:p>
            <a:pPr marL="342900" indent="-342900"/>
            <a:r>
              <a:rPr lang="en-US" dirty="0"/>
              <a:t>Residing at a location of programming</a:t>
            </a:r>
          </a:p>
          <a:p>
            <a:pPr marL="342900" indent="-342900"/>
            <a:r>
              <a:rPr lang="en-US" dirty="0"/>
              <a:t>Attending the same school</a:t>
            </a:r>
          </a:p>
        </p:txBody>
      </p:sp>
      <p:sp>
        <p:nvSpPr>
          <p:cNvPr id="7" name="Content Placeholder 4"/>
          <p:cNvSpPr txBox="1">
            <a:spLocks/>
          </p:cNvSpPr>
          <p:nvPr/>
        </p:nvSpPr>
        <p:spPr bwMode="auto">
          <a:xfrm>
            <a:off x="2032000" y="1087087"/>
            <a:ext cx="6691887" cy="965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4800" b="1" dirty="0">
                <a:solidFill>
                  <a:srgbClr val="990033"/>
                </a:solidFill>
              </a:rPr>
              <a:t>Access: Peer to Peer</a:t>
            </a:r>
          </a:p>
        </p:txBody>
      </p:sp>
    </p:spTree>
    <p:extLst>
      <p:ext uri="{BB962C8B-B14F-4D97-AF65-F5344CB8AC3E}">
        <p14:creationId xmlns:p14="http://schemas.microsoft.com/office/powerpoint/2010/main" val="114295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Red Flags</a:t>
            </a:r>
          </a:p>
        </p:txBody>
      </p:sp>
      <p:sp>
        <p:nvSpPr>
          <p:cNvPr id="5" name="Content Placeholder 4"/>
          <p:cNvSpPr>
            <a:spLocks noGrp="1"/>
          </p:cNvSpPr>
          <p:nvPr>
            <p:ph idx="1"/>
          </p:nvPr>
        </p:nvSpPr>
        <p:spPr>
          <a:xfrm>
            <a:off x="2032000" y="1983557"/>
            <a:ext cx="9753600" cy="4159577"/>
          </a:xfrm>
        </p:spPr>
        <p:txBody>
          <a:bodyPr/>
          <a:lstStyle/>
          <a:p>
            <a:pPr marL="342900" indent="-342900"/>
            <a:r>
              <a:rPr lang="en-US" dirty="0"/>
              <a:t>Hallways</a:t>
            </a:r>
          </a:p>
          <a:p>
            <a:pPr marL="342900" indent="-342900"/>
            <a:r>
              <a:rPr lang="en-US" dirty="0"/>
              <a:t>Bathrooms</a:t>
            </a:r>
          </a:p>
          <a:p>
            <a:pPr marL="342900" indent="-342900"/>
            <a:r>
              <a:rPr lang="en-US" dirty="0"/>
              <a:t>Buses</a:t>
            </a:r>
          </a:p>
          <a:p>
            <a:pPr marL="342900" indent="-342900"/>
            <a:r>
              <a:rPr lang="en-US" dirty="0"/>
              <a:t>Unsupervised Free Time</a:t>
            </a:r>
          </a:p>
          <a:p>
            <a:pPr marL="342900" indent="-342900"/>
            <a:r>
              <a:rPr lang="en-US" dirty="0"/>
              <a:t>Giving a peer a ride home</a:t>
            </a:r>
          </a:p>
          <a:p>
            <a:pPr marL="342900" indent="-342900"/>
            <a:r>
              <a:rPr lang="en-US" dirty="0"/>
              <a:t>Social Media</a:t>
            </a:r>
          </a:p>
        </p:txBody>
      </p:sp>
      <p:sp>
        <p:nvSpPr>
          <p:cNvPr id="7" name="Content Placeholder 4"/>
          <p:cNvSpPr txBox="1">
            <a:spLocks/>
          </p:cNvSpPr>
          <p:nvPr/>
        </p:nvSpPr>
        <p:spPr bwMode="auto">
          <a:xfrm>
            <a:off x="2032000" y="1087087"/>
            <a:ext cx="8401363" cy="598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4800" b="1" dirty="0">
                <a:solidFill>
                  <a:srgbClr val="990033"/>
                </a:solidFill>
              </a:rPr>
              <a:t>Privacy: Peer to Peer</a:t>
            </a:r>
          </a:p>
        </p:txBody>
      </p:sp>
    </p:spTree>
    <p:extLst>
      <p:ext uri="{BB962C8B-B14F-4D97-AF65-F5344CB8AC3E}">
        <p14:creationId xmlns:p14="http://schemas.microsoft.com/office/powerpoint/2010/main" val="233984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Red Flags</a:t>
            </a:r>
          </a:p>
        </p:txBody>
      </p:sp>
      <p:sp>
        <p:nvSpPr>
          <p:cNvPr id="5" name="Content Placeholder 4"/>
          <p:cNvSpPr>
            <a:spLocks noGrp="1"/>
          </p:cNvSpPr>
          <p:nvPr>
            <p:ph idx="1"/>
          </p:nvPr>
        </p:nvSpPr>
        <p:spPr>
          <a:xfrm>
            <a:off x="2032000" y="2167924"/>
            <a:ext cx="9753600" cy="4159577"/>
          </a:xfrm>
        </p:spPr>
        <p:txBody>
          <a:bodyPr/>
          <a:lstStyle/>
          <a:p>
            <a:pPr marL="342900" indent="-342900"/>
            <a:r>
              <a:rPr lang="en-US" sz="2800" dirty="0"/>
              <a:t> Age Differential</a:t>
            </a:r>
          </a:p>
          <a:p>
            <a:pPr marL="342900" indent="-342900"/>
            <a:r>
              <a:rPr lang="en-US" sz="2800" dirty="0"/>
              <a:t>Popularity</a:t>
            </a:r>
          </a:p>
          <a:p>
            <a:pPr marL="342900" indent="-342900"/>
            <a:r>
              <a:rPr lang="en-US" sz="2800" dirty="0"/>
              <a:t>Blackmail</a:t>
            </a:r>
          </a:p>
          <a:p>
            <a:pPr marL="342900" indent="-342900"/>
            <a:r>
              <a:rPr lang="en-US" sz="2800" dirty="0"/>
              <a:t>Size Differential</a:t>
            </a:r>
          </a:p>
          <a:p>
            <a:pPr marL="342900" indent="-342900"/>
            <a:endParaRPr lang="en-US" sz="3733" dirty="0"/>
          </a:p>
        </p:txBody>
      </p:sp>
      <p:sp>
        <p:nvSpPr>
          <p:cNvPr id="7" name="Content Placeholder 4"/>
          <p:cNvSpPr txBox="1">
            <a:spLocks/>
          </p:cNvSpPr>
          <p:nvPr/>
        </p:nvSpPr>
        <p:spPr bwMode="auto">
          <a:xfrm>
            <a:off x="2032000" y="1087087"/>
            <a:ext cx="6931796" cy="598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4800" b="1" dirty="0">
                <a:solidFill>
                  <a:srgbClr val="990033"/>
                </a:solidFill>
                <a:latin typeface="Lato" panose="020F0502020204030203" pitchFamily="34" charset="0"/>
              </a:rPr>
              <a:t>Control: Peer to Peer</a:t>
            </a:r>
          </a:p>
        </p:txBody>
      </p:sp>
    </p:spTree>
    <p:extLst>
      <p:ext uri="{BB962C8B-B14F-4D97-AF65-F5344CB8AC3E}">
        <p14:creationId xmlns:p14="http://schemas.microsoft.com/office/powerpoint/2010/main" val="162716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9F6F-1F72-456D-AEA5-E08DC992DEC9}"/>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C84A1CB-555B-4435-90BF-55814984EC4A}"/>
              </a:ext>
            </a:extLst>
          </p:cNvPr>
          <p:cNvSpPr>
            <a:spLocks noGrp="1"/>
          </p:cNvSpPr>
          <p:nvPr>
            <p:ph idx="1"/>
          </p:nvPr>
        </p:nvSpPr>
        <p:spPr/>
        <p:txBody>
          <a:bodyPr/>
          <a:lstStyle/>
          <a:p>
            <a:r>
              <a:rPr lang="en-US" dirty="0"/>
              <a:t>Sexually Explicit Material</a:t>
            </a:r>
          </a:p>
          <a:p>
            <a:r>
              <a:rPr lang="en-US" dirty="0"/>
              <a:t>Sensitive Topics</a:t>
            </a:r>
          </a:p>
          <a:p>
            <a:r>
              <a:rPr lang="en-US" dirty="0"/>
              <a:t>Loud Noise</a:t>
            </a:r>
          </a:p>
          <a:p>
            <a:r>
              <a:rPr lang="en-US" dirty="0"/>
              <a:t>Information is prevention based and not legal advice</a:t>
            </a:r>
          </a:p>
          <a:p>
            <a:r>
              <a:rPr lang="en-US" dirty="0"/>
              <a:t>Play by choice</a:t>
            </a:r>
          </a:p>
          <a:p>
            <a:pPr marL="0" indent="0">
              <a:buNone/>
            </a:pPr>
            <a:endParaRPr lang="en-US" dirty="0"/>
          </a:p>
        </p:txBody>
      </p:sp>
    </p:spTree>
    <p:extLst>
      <p:ext uri="{BB962C8B-B14F-4D97-AF65-F5344CB8AC3E}">
        <p14:creationId xmlns:p14="http://schemas.microsoft.com/office/powerpoint/2010/main" val="84716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91" y="2845567"/>
            <a:ext cx="11887199" cy="1169842"/>
          </a:xfrm>
        </p:spPr>
        <p:txBody>
          <a:bodyPr/>
          <a:lstStyle/>
          <a:p>
            <a:r>
              <a:rPr lang="en-US" sz="8800" dirty="0">
                <a:solidFill>
                  <a:srgbClr val="990033"/>
                </a:solidFill>
                <a:effectLst/>
                <a:latin typeface="Lato" panose="020F0502020204030203" pitchFamily="34" charset="0"/>
              </a:rPr>
              <a:t>TAG</a:t>
            </a:r>
            <a:br>
              <a:rPr lang="en-US" sz="8800" dirty="0">
                <a:solidFill>
                  <a:srgbClr val="990033"/>
                </a:solidFill>
                <a:effectLst/>
                <a:latin typeface="Lato" panose="020F0502020204030203" pitchFamily="34" charset="0"/>
              </a:rPr>
            </a:br>
            <a:r>
              <a:rPr lang="en-US" sz="8800" dirty="0">
                <a:solidFill>
                  <a:srgbClr val="990033"/>
                </a:solidFill>
                <a:effectLst/>
                <a:latin typeface="Lato" panose="020F0502020204030203" pitchFamily="34" charset="0"/>
              </a:rPr>
              <a:t>Break</a:t>
            </a:r>
          </a:p>
        </p:txBody>
      </p:sp>
      <p:pic>
        <p:nvPicPr>
          <p:cNvPr id="6" name="Picture 5" descr="Text&#10;&#10;Description automatically generated">
            <a:extLst>
              <a:ext uri="{FF2B5EF4-FFF2-40B4-BE49-F238E27FC236}">
                <a16:creationId xmlns:a16="http://schemas.microsoft.com/office/drawing/2014/main" id="{C9163239-A884-4DD3-A607-9358676FD8EC}"/>
              </a:ext>
            </a:extLst>
          </p:cNvPr>
          <p:cNvPicPr>
            <a:picLocks noChangeAspect="1"/>
          </p:cNvPicPr>
          <p:nvPr/>
        </p:nvPicPr>
        <p:blipFill>
          <a:blip r:embed="rId3"/>
          <a:stretch>
            <a:fillRect/>
          </a:stretch>
        </p:blipFill>
        <p:spPr>
          <a:xfrm>
            <a:off x="2084104" y="751221"/>
            <a:ext cx="8023791" cy="1429694"/>
          </a:xfrm>
          <a:prstGeom prst="rect">
            <a:avLst/>
          </a:prstGeom>
        </p:spPr>
      </p:pic>
    </p:spTree>
    <p:extLst>
      <p:ext uri="{BB962C8B-B14F-4D97-AF65-F5344CB8AC3E}">
        <p14:creationId xmlns:p14="http://schemas.microsoft.com/office/powerpoint/2010/main" val="272506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3144"/>
            <a:ext cx="10363200" cy="1143000"/>
          </a:xfrm>
        </p:spPr>
        <p:txBody>
          <a:bodyPr/>
          <a:lstStyle/>
          <a:p>
            <a:r>
              <a:rPr lang="en-US" sz="4800" dirty="0">
                <a:solidFill>
                  <a:srgbClr val="990033"/>
                </a:solidFill>
                <a:effectLst/>
                <a:latin typeface="Lato" panose="020F0502020204030203" pitchFamily="34" charset="0"/>
              </a:rPr>
              <a:t>Tag Break Takeaway</a:t>
            </a:r>
          </a:p>
        </p:txBody>
      </p:sp>
      <p:sp>
        <p:nvSpPr>
          <p:cNvPr id="3" name="Content Placeholder 2"/>
          <p:cNvSpPr>
            <a:spLocks noGrp="1"/>
          </p:cNvSpPr>
          <p:nvPr>
            <p:ph type="subTitle" idx="1"/>
          </p:nvPr>
        </p:nvSpPr>
        <p:spPr>
          <a:xfrm>
            <a:off x="1093509" y="2155821"/>
            <a:ext cx="10685688" cy="3419069"/>
          </a:xfrm>
        </p:spPr>
        <p:txBody>
          <a:bodyPr>
            <a:normAutofit/>
          </a:bodyPr>
          <a:lstStyle/>
          <a:p>
            <a:pPr marL="571500" indent="-571500" algn="l">
              <a:buFont typeface="Arial" panose="020B0604020202020204" pitchFamily="34" charset="0"/>
              <a:buChar char="•"/>
            </a:pPr>
            <a:r>
              <a:rPr lang="en-US" sz="4000" dirty="0">
                <a:solidFill>
                  <a:schemeClr val="tx1"/>
                </a:solidFill>
                <a:latin typeface="Open Sans" panose="020B0606030504020204" pitchFamily="34" charset="0"/>
                <a:cs typeface="Open Sans" panose="020B0606030504020204" pitchFamily="34" charset="0"/>
              </a:rPr>
              <a:t>It only takes seconds for an incident to occur </a:t>
            </a:r>
          </a:p>
          <a:p>
            <a:pPr marL="571500" indent="-571500" algn="l">
              <a:buFont typeface="Arial" panose="020B0604020202020204" pitchFamily="34" charset="0"/>
              <a:buChar char="•"/>
            </a:pPr>
            <a:r>
              <a:rPr lang="en-US" sz="4000" dirty="0">
                <a:solidFill>
                  <a:schemeClr val="tx1"/>
                </a:solidFill>
                <a:latin typeface="Open Sans" panose="020B0606030504020204" pitchFamily="34" charset="0"/>
                <a:cs typeface="Open Sans" panose="020B0606030504020204" pitchFamily="34" charset="0"/>
              </a:rPr>
              <a:t>An incident can be quick enough to not even notice</a:t>
            </a:r>
          </a:p>
          <a:p>
            <a:pPr marL="571500" indent="-571500" algn="l">
              <a:buFont typeface="Arial" panose="020B0604020202020204" pitchFamily="34" charset="0"/>
              <a:buChar char="•"/>
            </a:pPr>
            <a:r>
              <a:rPr lang="en-US" sz="4000" dirty="0">
                <a:solidFill>
                  <a:schemeClr val="tx1"/>
                </a:solidFill>
                <a:latin typeface="Open Sans" panose="020B0606030504020204" pitchFamily="34" charset="0"/>
                <a:cs typeface="Open Sans" panose="020B0606030504020204" pitchFamily="34" charset="0"/>
              </a:rPr>
              <a:t>Intentionality of touch</a:t>
            </a:r>
          </a:p>
        </p:txBody>
      </p:sp>
      <p:grpSp>
        <p:nvGrpSpPr>
          <p:cNvPr id="4" name="Group 3">
            <a:extLst>
              <a:ext uri="{FF2B5EF4-FFF2-40B4-BE49-F238E27FC236}">
                <a16:creationId xmlns:a16="http://schemas.microsoft.com/office/drawing/2014/main" id="{39AD0E29-0FFF-4D54-B975-420F51A2578A}"/>
              </a:ext>
            </a:extLst>
          </p:cNvPr>
          <p:cNvGrpSpPr/>
          <p:nvPr/>
        </p:nvGrpSpPr>
        <p:grpSpPr>
          <a:xfrm>
            <a:off x="8888240" y="6016823"/>
            <a:ext cx="3303759" cy="841178"/>
            <a:chOff x="8888240" y="6016823"/>
            <a:chExt cx="3303759" cy="841178"/>
          </a:xfrm>
        </p:grpSpPr>
        <p:pic>
          <p:nvPicPr>
            <p:cNvPr id="5" name="Picture 4" descr="Background pattern&#10;&#10;Description automatically generated">
              <a:extLst>
                <a:ext uri="{FF2B5EF4-FFF2-40B4-BE49-F238E27FC236}">
                  <a16:creationId xmlns:a16="http://schemas.microsoft.com/office/drawing/2014/main" id="{EAA26FCA-2A2C-4C83-B6D1-FAA3CE52F82E}"/>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528C2879-9776-4E3A-AA93-1E93790BACBA}"/>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Tree>
    <p:extLst>
      <p:ext uri="{BB962C8B-B14F-4D97-AF65-F5344CB8AC3E}">
        <p14:creationId xmlns:p14="http://schemas.microsoft.com/office/powerpoint/2010/main" val="228456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2780127"/>
            <a:ext cx="11887199" cy="1169842"/>
          </a:xfrm>
        </p:spPr>
        <p:txBody>
          <a:bodyPr/>
          <a:lstStyle/>
          <a:p>
            <a:r>
              <a:rPr lang="en-US" sz="8000" dirty="0">
                <a:solidFill>
                  <a:srgbClr val="990033"/>
                </a:solidFill>
                <a:effectLst/>
                <a:latin typeface="Lato" panose="020F0502020204030203" pitchFamily="34" charset="0"/>
              </a:rPr>
              <a:t>Prevention Supports</a:t>
            </a:r>
            <a:br>
              <a:rPr lang="en-US" sz="8800" dirty="0"/>
            </a:br>
            <a:endParaRPr lang="en-US" sz="4800" dirty="0"/>
          </a:p>
        </p:txBody>
      </p:sp>
      <p:sp>
        <p:nvSpPr>
          <p:cNvPr id="3" name="TextBox 2"/>
          <p:cNvSpPr txBox="1"/>
          <p:nvPr/>
        </p:nvSpPr>
        <p:spPr>
          <a:xfrm>
            <a:off x="77822" y="4111233"/>
            <a:ext cx="12114178" cy="2123658"/>
          </a:xfrm>
          <a:prstGeom prst="rect">
            <a:avLst/>
          </a:prstGeom>
          <a:noFill/>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Ratios</a:t>
            </a:r>
          </a:p>
          <a:p>
            <a:pPr algn="ctr"/>
            <a:r>
              <a:rPr lang="en-US" sz="4400" b="1" dirty="0">
                <a:latin typeface="Open Sans" panose="020B0606030504020204" pitchFamily="34" charset="0"/>
                <a:ea typeface="Open Sans" panose="020B0606030504020204" pitchFamily="34" charset="0"/>
                <a:cs typeface="Open Sans" panose="020B0606030504020204" pitchFamily="34" charset="0"/>
              </a:rPr>
              <a:t>Supervision</a:t>
            </a:r>
          </a:p>
          <a:p>
            <a:pPr algn="ctr"/>
            <a:r>
              <a:rPr lang="en-US" sz="4400" b="1" dirty="0">
                <a:latin typeface="Open Sans" panose="020B0606030504020204" pitchFamily="34" charset="0"/>
                <a:ea typeface="Open Sans" panose="020B0606030504020204" pitchFamily="34" charset="0"/>
                <a:cs typeface="Open Sans" panose="020B0606030504020204" pitchFamily="34" charset="0"/>
              </a:rPr>
              <a:t>Activity Logistics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Text&#10;&#10;Description automatically generated">
            <a:extLst>
              <a:ext uri="{FF2B5EF4-FFF2-40B4-BE49-F238E27FC236}">
                <a16:creationId xmlns:a16="http://schemas.microsoft.com/office/drawing/2014/main" id="{6B4D19E4-3CD2-4962-82C7-914E4D476DC6}"/>
              </a:ext>
            </a:extLst>
          </p:cNvPr>
          <p:cNvPicPr>
            <a:picLocks noChangeAspect="1"/>
          </p:cNvPicPr>
          <p:nvPr/>
        </p:nvPicPr>
        <p:blipFill>
          <a:blip r:embed="rId3"/>
          <a:stretch>
            <a:fillRect/>
          </a:stretch>
        </p:blipFill>
        <p:spPr>
          <a:xfrm>
            <a:off x="2084104" y="751221"/>
            <a:ext cx="8023791" cy="1429694"/>
          </a:xfrm>
          <a:prstGeom prst="rect">
            <a:avLst/>
          </a:prstGeom>
        </p:spPr>
      </p:pic>
    </p:spTree>
    <p:extLst>
      <p:ext uri="{BB962C8B-B14F-4D97-AF65-F5344CB8AC3E}">
        <p14:creationId xmlns:p14="http://schemas.microsoft.com/office/powerpoint/2010/main" val="414852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Ratios</a:t>
            </a: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57056"/>
          <a:stretch/>
        </p:blipFill>
        <p:spPr bwMode="auto">
          <a:xfrm>
            <a:off x="2032000" y="1600200"/>
            <a:ext cx="8810171" cy="480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6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Ratios</a:t>
            </a: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2406"/>
          <a:stretch/>
        </p:blipFill>
        <p:spPr bwMode="auto">
          <a:xfrm>
            <a:off x="2723535" y="1250617"/>
            <a:ext cx="6744929" cy="478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96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Supervision: Staff Breaks</a:t>
            </a:r>
          </a:p>
        </p:txBody>
      </p:sp>
      <p:sp>
        <p:nvSpPr>
          <p:cNvPr id="5" name="Content Placeholder 4">
            <a:extLst>
              <a:ext uri="{FF2B5EF4-FFF2-40B4-BE49-F238E27FC236}">
                <a16:creationId xmlns:a16="http://schemas.microsoft.com/office/drawing/2014/main" id="{D6199796-1799-4766-B85C-63B069AF779D}"/>
              </a:ext>
            </a:extLst>
          </p:cNvPr>
          <p:cNvSpPr>
            <a:spLocks noGrp="1"/>
          </p:cNvSpPr>
          <p:nvPr>
            <p:ph idx="1"/>
          </p:nvPr>
        </p:nvSpPr>
        <p:spPr/>
        <p:txBody>
          <a:bodyPr/>
          <a:lstStyle/>
          <a:p>
            <a:r>
              <a:rPr lang="en-US" dirty="0"/>
              <a:t>Be sure to maintain student to staff ratio during staff break</a:t>
            </a:r>
          </a:p>
          <a:p>
            <a:r>
              <a:rPr lang="en-US" dirty="0"/>
              <a:t>Specifically ask who is covering your space in your absence</a:t>
            </a:r>
          </a:p>
          <a:p>
            <a:r>
              <a:rPr lang="en-US" dirty="0"/>
              <a:t>Do not take breaks without specifically delegating someone to watch your students.</a:t>
            </a:r>
          </a:p>
          <a:p>
            <a:endParaRPr lang="en-US" dirty="0"/>
          </a:p>
        </p:txBody>
      </p:sp>
    </p:spTree>
    <p:extLst>
      <p:ext uri="{BB962C8B-B14F-4D97-AF65-F5344CB8AC3E}">
        <p14:creationId xmlns:p14="http://schemas.microsoft.com/office/powerpoint/2010/main" val="207120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Supervision: Bathroom Breaks</a:t>
            </a:r>
          </a:p>
        </p:txBody>
      </p:sp>
      <p:sp>
        <p:nvSpPr>
          <p:cNvPr id="5" name="Content Placeholder 4">
            <a:extLst>
              <a:ext uri="{FF2B5EF4-FFF2-40B4-BE49-F238E27FC236}">
                <a16:creationId xmlns:a16="http://schemas.microsoft.com/office/drawing/2014/main" id="{798E18A7-CC2E-4FF4-8560-E75DBF7BFFF4}"/>
              </a:ext>
            </a:extLst>
          </p:cNvPr>
          <p:cNvSpPr>
            <a:spLocks noGrp="1"/>
          </p:cNvSpPr>
          <p:nvPr>
            <p:ph idx="1"/>
          </p:nvPr>
        </p:nvSpPr>
        <p:spPr/>
        <p:txBody>
          <a:bodyPr/>
          <a:lstStyle/>
          <a:p>
            <a:r>
              <a:rPr lang="en-US" sz="2000" dirty="0"/>
              <a:t>If over the age of 12, students may go independently</a:t>
            </a:r>
          </a:p>
          <a:p>
            <a:r>
              <a:rPr lang="en-US" sz="2000" dirty="0"/>
              <a:t>Staff must keep track of time</a:t>
            </a:r>
          </a:p>
          <a:p>
            <a:pPr lvl="2"/>
            <a:r>
              <a:rPr lang="en-US" dirty="0"/>
              <a:t>Programs should allot no more than 3-5 minutes per independent bathroom break.</a:t>
            </a:r>
          </a:p>
          <a:p>
            <a:r>
              <a:rPr lang="en-US" sz="2000" dirty="0"/>
              <a:t>If student fails to return, a staff member that makes up the ratio and another student or staff must go check on the child.</a:t>
            </a:r>
          </a:p>
          <a:p>
            <a:endParaRPr lang="en-US" dirty="0"/>
          </a:p>
        </p:txBody>
      </p:sp>
    </p:spTree>
    <p:extLst>
      <p:ext uri="{BB962C8B-B14F-4D97-AF65-F5344CB8AC3E}">
        <p14:creationId xmlns:p14="http://schemas.microsoft.com/office/powerpoint/2010/main" val="3657575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Supervision</a:t>
            </a:r>
            <a:br>
              <a:rPr lang="en-US" dirty="0"/>
            </a:br>
            <a:r>
              <a:rPr lang="en-US" dirty="0"/>
              <a:t>Social Media and Correspondence</a:t>
            </a:r>
          </a:p>
        </p:txBody>
      </p:sp>
      <p:sp>
        <p:nvSpPr>
          <p:cNvPr id="5" name="Content Placeholder 4">
            <a:extLst>
              <a:ext uri="{FF2B5EF4-FFF2-40B4-BE49-F238E27FC236}">
                <a16:creationId xmlns:a16="http://schemas.microsoft.com/office/drawing/2014/main" id="{F578BBF7-2315-483B-A134-242CF1F488E3}"/>
              </a:ext>
            </a:extLst>
          </p:cNvPr>
          <p:cNvSpPr>
            <a:spLocks noGrp="1"/>
          </p:cNvSpPr>
          <p:nvPr>
            <p:ph idx="1"/>
          </p:nvPr>
        </p:nvSpPr>
        <p:spPr/>
        <p:txBody>
          <a:bodyPr/>
          <a:lstStyle/>
          <a:p>
            <a:r>
              <a:rPr lang="en-US" dirty="0"/>
              <a:t>No one to one contact via social media, phone or email without another adult (director) included in the correspondence</a:t>
            </a:r>
          </a:p>
          <a:p>
            <a:r>
              <a:rPr lang="en-US" dirty="0"/>
              <a:t>No social media posts of individual participants </a:t>
            </a:r>
          </a:p>
          <a:p>
            <a:r>
              <a:rPr lang="en-US" dirty="0"/>
              <a:t>No friending students post program- Group gatherings are fine but no one to one.</a:t>
            </a:r>
          </a:p>
          <a:p>
            <a:r>
              <a:rPr lang="en-US" dirty="0"/>
              <a:t>Inform students that you are not allowed to accept friend requests or following before during or after program</a:t>
            </a:r>
          </a:p>
          <a:p>
            <a:pPr lvl="1"/>
            <a:r>
              <a:rPr lang="en-US" sz="2400" dirty="0"/>
              <a:t>This can lead to possible optics of indiscretion</a:t>
            </a:r>
            <a:endParaRPr lang="en-US" sz="2000" dirty="0"/>
          </a:p>
        </p:txBody>
      </p:sp>
    </p:spTree>
    <p:extLst>
      <p:ext uri="{BB962C8B-B14F-4D97-AF65-F5344CB8AC3E}">
        <p14:creationId xmlns:p14="http://schemas.microsoft.com/office/powerpoint/2010/main" val="3715118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Logistics</a:t>
            </a:r>
            <a:br>
              <a:rPr lang="en-US" dirty="0"/>
            </a:br>
            <a:r>
              <a:rPr lang="en-US" dirty="0"/>
              <a:t>Day to Day Processes</a:t>
            </a:r>
          </a:p>
        </p:txBody>
      </p:sp>
      <p:sp>
        <p:nvSpPr>
          <p:cNvPr id="5" name="Content Placeholder 4">
            <a:extLst>
              <a:ext uri="{FF2B5EF4-FFF2-40B4-BE49-F238E27FC236}">
                <a16:creationId xmlns:a16="http://schemas.microsoft.com/office/drawing/2014/main" id="{ED1BD564-7038-4D61-9AC6-8C093236615E}"/>
              </a:ext>
            </a:extLst>
          </p:cNvPr>
          <p:cNvSpPr>
            <a:spLocks noGrp="1"/>
          </p:cNvSpPr>
          <p:nvPr>
            <p:ph idx="1"/>
          </p:nvPr>
        </p:nvSpPr>
        <p:spPr/>
        <p:txBody>
          <a:bodyPr/>
          <a:lstStyle/>
          <a:p>
            <a:r>
              <a:rPr lang="en-US" dirty="0"/>
              <a:t>Review daily activity plans and schedules prior to greeting the students at breakfast</a:t>
            </a:r>
          </a:p>
          <a:p>
            <a:r>
              <a:rPr lang="en-US" dirty="0"/>
              <a:t>Know where all Emergency first aid kits are located</a:t>
            </a:r>
          </a:p>
          <a:p>
            <a:r>
              <a:rPr lang="en-US" dirty="0"/>
              <a:t>Know all emergency procedures including missing child, drowning, fire tornado plans and the supervised swim plan if applicable.</a:t>
            </a:r>
          </a:p>
          <a:p>
            <a:r>
              <a:rPr lang="en-US" dirty="0"/>
              <a:t> Specifically assign camp counselors to their specific children as said counselors are assigned to their care and are to know their whereabouts at all times.</a:t>
            </a:r>
          </a:p>
          <a:p>
            <a:r>
              <a:rPr lang="en-US" dirty="0"/>
              <a:t>No driving students in personal vehicles. Programs must have an authorized driver drive a UW fleet vehicle if students are to be transported</a:t>
            </a:r>
          </a:p>
          <a:p>
            <a:endParaRPr lang="en-US" dirty="0"/>
          </a:p>
        </p:txBody>
      </p:sp>
    </p:spTree>
    <p:extLst>
      <p:ext uri="{BB962C8B-B14F-4D97-AF65-F5344CB8AC3E}">
        <p14:creationId xmlns:p14="http://schemas.microsoft.com/office/powerpoint/2010/main" val="17922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Logistics</a:t>
            </a:r>
          </a:p>
        </p:txBody>
      </p:sp>
      <p:sp>
        <p:nvSpPr>
          <p:cNvPr id="5" name="Content Placeholder 4">
            <a:extLst>
              <a:ext uri="{FF2B5EF4-FFF2-40B4-BE49-F238E27FC236}">
                <a16:creationId xmlns:a16="http://schemas.microsoft.com/office/drawing/2014/main" id="{D38DD898-87D5-4E1D-B93C-CC5DB1C79D3E}"/>
              </a:ext>
            </a:extLst>
          </p:cNvPr>
          <p:cNvSpPr>
            <a:spLocks noGrp="1"/>
          </p:cNvSpPr>
          <p:nvPr>
            <p:ph idx="1"/>
          </p:nvPr>
        </p:nvSpPr>
        <p:spPr/>
        <p:txBody>
          <a:bodyPr/>
          <a:lstStyle/>
          <a:p>
            <a:r>
              <a:rPr lang="en-US" dirty="0"/>
              <a:t>Understand how to use  fire extinguishers and recognize local poisonous plants, snakes and other potential hazards in and around the premises, and procedures to be followed to protect the children from these hazards.</a:t>
            </a:r>
          </a:p>
          <a:p>
            <a:r>
              <a:rPr lang="en-US" dirty="0"/>
              <a:t>Review of child abuse and neglect laws, and mandated reporting procedures.</a:t>
            </a:r>
          </a:p>
          <a:p>
            <a:r>
              <a:rPr lang="en-US" dirty="0"/>
              <a:t> Information on the care of children with disabilities enrolled in the camp and the procedure for sharing information related to a child’s special health care needs including any physical, emotional, social or cognitive disabilities with any person who may be assigned to care for that child throughout the day.</a:t>
            </a:r>
          </a:p>
          <a:p>
            <a:endParaRPr lang="en-US" dirty="0"/>
          </a:p>
        </p:txBody>
      </p:sp>
    </p:spTree>
    <p:extLst>
      <p:ext uri="{BB962C8B-B14F-4D97-AF65-F5344CB8AC3E}">
        <p14:creationId xmlns:p14="http://schemas.microsoft.com/office/powerpoint/2010/main" val="384154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7103-BA3F-439E-A5A0-57ADCF33DF91}"/>
              </a:ext>
            </a:extLst>
          </p:cNvPr>
          <p:cNvSpPr>
            <a:spLocks noGrp="1"/>
          </p:cNvSpPr>
          <p:nvPr>
            <p:ph type="title"/>
          </p:nvPr>
        </p:nvSpPr>
        <p:spPr/>
        <p:txBody>
          <a:bodyPr/>
          <a:lstStyle/>
          <a:p>
            <a:r>
              <a:rPr lang="en-US" dirty="0"/>
              <a:t>Introductions</a:t>
            </a:r>
            <a:br>
              <a:rPr lang="en-US" dirty="0"/>
            </a:br>
            <a:endParaRPr lang="en-US" dirty="0"/>
          </a:p>
        </p:txBody>
      </p:sp>
      <p:sp>
        <p:nvSpPr>
          <p:cNvPr id="3" name="Content Placeholder 2">
            <a:extLst>
              <a:ext uri="{FF2B5EF4-FFF2-40B4-BE49-F238E27FC236}">
                <a16:creationId xmlns:a16="http://schemas.microsoft.com/office/drawing/2014/main" id="{640B88B0-FC91-4341-A398-191DCC0F2326}"/>
              </a:ext>
            </a:extLst>
          </p:cNvPr>
          <p:cNvSpPr>
            <a:spLocks noGrp="1"/>
          </p:cNvSpPr>
          <p:nvPr>
            <p:ph idx="1"/>
          </p:nvPr>
        </p:nvSpPr>
        <p:spPr/>
        <p:txBody>
          <a:bodyPr/>
          <a:lstStyle/>
          <a:p>
            <a:r>
              <a:rPr lang="en-US" dirty="0"/>
              <a:t>Name</a:t>
            </a:r>
          </a:p>
          <a:p>
            <a:r>
              <a:rPr lang="en-US" dirty="0"/>
              <a:t>Name of Program</a:t>
            </a:r>
          </a:p>
          <a:p>
            <a:r>
              <a:rPr lang="en-US" dirty="0"/>
              <a:t>Number of Participants</a:t>
            </a:r>
          </a:p>
          <a:p>
            <a:r>
              <a:rPr lang="en-US" dirty="0"/>
              <a:t>What do you hope to get out of this training?</a:t>
            </a:r>
          </a:p>
          <a:p>
            <a:endParaRPr lang="en-US" dirty="0"/>
          </a:p>
        </p:txBody>
      </p:sp>
    </p:spTree>
    <p:extLst>
      <p:ext uri="{BB962C8B-B14F-4D97-AF65-F5344CB8AC3E}">
        <p14:creationId xmlns:p14="http://schemas.microsoft.com/office/powerpoint/2010/main" val="96018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Activity Logistics:</a:t>
            </a:r>
            <a:br>
              <a:rPr lang="en-US" dirty="0"/>
            </a:br>
            <a:r>
              <a:rPr lang="en-US" dirty="0"/>
              <a:t> Child Management Techniques</a:t>
            </a:r>
          </a:p>
        </p:txBody>
      </p:sp>
      <p:sp>
        <p:nvSpPr>
          <p:cNvPr id="5" name="Content Placeholder 4">
            <a:extLst>
              <a:ext uri="{FF2B5EF4-FFF2-40B4-BE49-F238E27FC236}">
                <a16:creationId xmlns:a16="http://schemas.microsoft.com/office/drawing/2014/main" id="{56E768DF-0C37-4648-B003-9E7A2F6FA437}"/>
              </a:ext>
            </a:extLst>
          </p:cNvPr>
          <p:cNvSpPr>
            <a:spLocks noGrp="1"/>
          </p:cNvSpPr>
          <p:nvPr>
            <p:ph idx="1"/>
          </p:nvPr>
        </p:nvSpPr>
        <p:spPr>
          <a:xfrm>
            <a:off x="2032000" y="1908035"/>
            <a:ext cx="9487555" cy="4244419"/>
          </a:xfrm>
        </p:spPr>
        <p:txBody>
          <a:bodyPr/>
          <a:lstStyle/>
          <a:p>
            <a:r>
              <a:rPr lang="en-US" sz="2400" dirty="0"/>
              <a:t>Have a set plan and procedures</a:t>
            </a:r>
          </a:p>
          <a:p>
            <a:r>
              <a:rPr lang="en-US" sz="2400" dirty="0"/>
              <a:t>Implement a consistent discipline plan for all students</a:t>
            </a:r>
          </a:p>
          <a:p>
            <a:r>
              <a:rPr lang="en-US" sz="2400" dirty="0"/>
              <a:t>Go over the rules at the beginning of camp as well as periodically during the program</a:t>
            </a:r>
          </a:p>
          <a:p>
            <a:r>
              <a:rPr lang="en-US" sz="2400" dirty="0"/>
              <a:t>Set clear boundaries between participant and counselor</a:t>
            </a:r>
          </a:p>
          <a:p>
            <a:r>
              <a:rPr lang="en-US" sz="2400" dirty="0"/>
              <a:t>Never isolate a child for discipline; always keep another counselor in the room</a:t>
            </a:r>
          </a:p>
          <a:p>
            <a:endParaRPr lang="en-US" dirty="0"/>
          </a:p>
        </p:txBody>
      </p:sp>
    </p:spTree>
    <p:extLst>
      <p:ext uri="{BB962C8B-B14F-4D97-AF65-F5344CB8AC3E}">
        <p14:creationId xmlns:p14="http://schemas.microsoft.com/office/powerpoint/2010/main" val="2809559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Logistics: Meals</a:t>
            </a:r>
          </a:p>
        </p:txBody>
      </p:sp>
      <p:sp>
        <p:nvSpPr>
          <p:cNvPr id="3" name="Content Placeholder 2"/>
          <p:cNvSpPr>
            <a:spLocks noGrp="1"/>
          </p:cNvSpPr>
          <p:nvPr>
            <p:ph idx="1"/>
          </p:nvPr>
        </p:nvSpPr>
        <p:spPr/>
        <p:txBody>
          <a:bodyPr/>
          <a:lstStyle/>
          <a:p>
            <a:r>
              <a:rPr lang="en-US" dirty="0"/>
              <a:t>If students are outside and some students are inside, there should be a proper ratio of staff to supervise both groups</a:t>
            </a:r>
          </a:p>
          <a:p>
            <a:r>
              <a:rPr lang="en-US" dirty="0"/>
              <a:t>When going between meals and locations be sure there is a staff in the front and a staff in the back.</a:t>
            </a:r>
          </a:p>
          <a:p>
            <a:r>
              <a:rPr lang="en-US" dirty="0"/>
              <a:t>Encourage a stop at the bathroom to wash hands prior to meals so ratios are not affected if students go once the meal is in session</a:t>
            </a:r>
          </a:p>
          <a:p>
            <a:r>
              <a:rPr lang="en-US" dirty="0"/>
              <a:t>Students with food allergies, should be observed during meal selection. </a:t>
            </a:r>
          </a:p>
          <a:p>
            <a:pPr lvl="1"/>
            <a:r>
              <a:rPr lang="en-US" sz="2400" dirty="0"/>
              <a:t>Be sure students are wearing appropriate cards or labels to indicate food allergies</a:t>
            </a:r>
          </a:p>
        </p:txBody>
      </p:sp>
    </p:spTree>
    <p:extLst>
      <p:ext uri="{BB962C8B-B14F-4D97-AF65-F5344CB8AC3E}">
        <p14:creationId xmlns:p14="http://schemas.microsoft.com/office/powerpoint/2010/main" val="384840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Logistics: Reminders</a:t>
            </a:r>
          </a:p>
        </p:txBody>
      </p:sp>
      <p:sp>
        <p:nvSpPr>
          <p:cNvPr id="5" name="Content Placeholder 4">
            <a:extLst>
              <a:ext uri="{FF2B5EF4-FFF2-40B4-BE49-F238E27FC236}">
                <a16:creationId xmlns:a16="http://schemas.microsoft.com/office/drawing/2014/main" id="{AC3D546D-56C4-4B81-A8FB-907AD1A76E04}"/>
              </a:ext>
            </a:extLst>
          </p:cNvPr>
          <p:cNvSpPr>
            <a:spLocks noGrp="1"/>
          </p:cNvSpPr>
          <p:nvPr>
            <p:ph idx="1"/>
          </p:nvPr>
        </p:nvSpPr>
        <p:spPr/>
        <p:txBody>
          <a:bodyPr/>
          <a:lstStyle/>
          <a:p>
            <a:pPr lvl="0"/>
            <a:r>
              <a:rPr lang="en-US" sz="2000" dirty="0"/>
              <a:t>Do not touch minors in a manner that a reasonable person could interpret as inappropriate.</a:t>
            </a:r>
          </a:p>
          <a:p>
            <a:pPr lvl="0"/>
            <a:r>
              <a:rPr lang="en-US" sz="2000" dirty="0"/>
              <a:t>Do not engage in any abusive conduct of any kind toward, or in the presence of, a minor, including but not limited to verbal abuse, striking, hitting, punching, poking, spanking, or restraining.</a:t>
            </a:r>
          </a:p>
          <a:p>
            <a:pPr lvl="0"/>
            <a:r>
              <a:rPr lang="en-US" sz="2000" dirty="0"/>
              <a:t>Do not shower, bathe, or undress with or in the presence of minors.</a:t>
            </a:r>
          </a:p>
          <a:p>
            <a:pPr lvl="0"/>
            <a:r>
              <a:rPr lang="en-US" sz="2000" dirty="0"/>
              <a:t>Do not use, possess, or be under the influence of alcohol or illegal drugs while working a campus program for minors.</a:t>
            </a:r>
          </a:p>
          <a:p>
            <a:pPr lvl="0"/>
            <a:r>
              <a:rPr lang="en-US" sz="2000" dirty="0"/>
              <a:t>Do not be alone in a vehicle with a minor at any time.</a:t>
            </a:r>
          </a:p>
          <a:p>
            <a:pPr lvl="0"/>
            <a:r>
              <a:rPr lang="en-US" sz="2000" dirty="0"/>
              <a:t>Do not make sexual materials in any form available to minors participating in programs or activities or assist them in any way in gaining access to such materials.</a:t>
            </a:r>
          </a:p>
          <a:p>
            <a:endParaRPr lang="en-US" dirty="0"/>
          </a:p>
        </p:txBody>
      </p:sp>
    </p:spTree>
    <p:extLst>
      <p:ext uri="{BB962C8B-B14F-4D97-AF65-F5344CB8AC3E}">
        <p14:creationId xmlns:p14="http://schemas.microsoft.com/office/powerpoint/2010/main" val="2341027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91" y="2845567"/>
            <a:ext cx="11887199" cy="1169842"/>
          </a:xfrm>
        </p:spPr>
        <p:txBody>
          <a:bodyPr/>
          <a:lstStyle/>
          <a:p>
            <a:r>
              <a:rPr lang="en-US" sz="8800" dirty="0">
                <a:solidFill>
                  <a:srgbClr val="990033"/>
                </a:solidFill>
                <a:effectLst/>
                <a:latin typeface="Lato" panose="020F0502020204030203" pitchFamily="34" charset="0"/>
              </a:rPr>
              <a:t>Cookie</a:t>
            </a:r>
            <a:br>
              <a:rPr lang="en-US" sz="8800" dirty="0">
                <a:solidFill>
                  <a:srgbClr val="990033"/>
                </a:solidFill>
                <a:effectLst/>
                <a:latin typeface="Lato" panose="020F0502020204030203" pitchFamily="34" charset="0"/>
              </a:rPr>
            </a:br>
            <a:r>
              <a:rPr lang="en-US" sz="8800" dirty="0">
                <a:solidFill>
                  <a:srgbClr val="990033"/>
                </a:solidFill>
                <a:effectLst/>
                <a:latin typeface="Lato" panose="020F0502020204030203" pitchFamily="34" charset="0"/>
              </a:rPr>
              <a:t>Break</a:t>
            </a:r>
          </a:p>
        </p:txBody>
      </p:sp>
      <p:pic>
        <p:nvPicPr>
          <p:cNvPr id="5" name="Picture 4" descr="Text&#10;&#10;Description automatically generated">
            <a:extLst>
              <a:ext uri="{FF2B5EF4-FFF2-40B4-BE49-F238E27FC236}">
                <a16:creationId xmlns:a16="http://schemas.microsoft.com/office/drawing/2014/main" id="{2D17E117-1525-4048-87A8-08E274A7A7C1}"/>
              </a:ext>
            </a:extLst>
          </p:cNvPr>
          <p:cNvPicPr>
            <a:picLocks noChangeAspect="1"/>
          </p:cNvPicPr>
          <p:nvPr/>
        </p:nvPicPr>
        <p:blipFill>
          <a:blip r:embed="rId3"/>
          <a:stretch>
            <a:fillRect/>
          </a:stretch>
        </p:blipFill>
        <p:spPr>
          <a:xfrm>
            <a:off x="2084104" y="751221"/>
            <a:ext cx="8023791" cy="1429694"/>
          </a:xfrm>
          <a:prstGeom prst="rect">
            <a:avLst/>
          </a:prstGeom>
        </p:spPr>
      </p:pic>
    </p:spTree>
    <p:extLst>
      <p:ext uri="{BB962C8B-B14F-4D97-AF65-F5344CB8AC3E}">
        <p14:creationId xmlns:p14="http://schemas.microsoft.com/office/powerpoint/2010/main" val="746651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962" y="833144"/>
            <a:ext cx="10363200" cy="1143000"/>
          </a:xfrm>
        </p:spPr>
        <p:txBody>
          <a:bodyPr/>
          <a:lstStyle/>
          <a:p>
            <a:r>
              <a:rPr lang="en-US" sz="4800" dirty="0">
                <a:solidFill>
                  <a:srgbClr val="990033"/>
                </a:solidFill>
                <a:effectLst/>
                <a:latin typeface="Lato" panose="020F0502020204030203" pitchFamily="34" charset="0"/>
              </a:rPr>
              <a:t>Cookie Break Takeaway</a:t>
            </a:r>
          </a:p>
        </p:txBody>
      </p:sp>
      <p:sp>
        <p:nvSpPr>
          <p:cNvPr id="3" name="Content Placeholder 2"/>
          <p:cNvSpPr>
            <a:spLocks noGrp="1"/>
          </p:cNvSpPr>
          <p:nvPr>
            <p:ph type="subTitle" idx="1"/>
          </p:nvPr>
        </p:nvSpPr>
        <p:spPr>
          <a:xfrm>
            <a:off x="261452" y="2155821"/>
            <a:ext cx="11517745" cy="3419069"/>
          </a:xfrm>
        </p:spPr>
        <p:txBody>
          <a:bodyPr>
            <a:normAutofit/>
          </a:bodyPr>
          <a:lstStyle/>
          <a:p>
            <a:r>
              <a:rPr lang="en-US" sz="4000" dirty="0">
                <a:solidFill>
                  <a:schemeClr val="tx1"/>
                </a:solidFill>
                <a:latin typeface="Open Sans" panose="020B0606030504020204" pitchFamily="34" charset="0"/>
                <a:cs typeface="Open Sans" panose="020B0606030504020204" pitchFamily="34" charset="0"/>
              </a:rPr>
              <a:t>Describe your cookie’s appearance</a:t>
            </a:r>
          </a:p>
          <a:p>
            <a:r>
              <a:rPr lang="en-US" sz="4000" dirty="0">
                <a:solidFill>
                  <a:schemeClr val="tx1"/>
                </a:solidFill>
                <a:latin typeface="Open Sans" panose="020B0606030504020204" pitchFamily="34" charset="0"/>
                <a:cs typeface="Open Sans" panose="020B0606030504020204" pitchFamily="34" charset="0"/>
              </a:rPr>
              <a:t>Describe your cookies taste</a:t>
            </a:r>
          </a:p>
          <a:p>
            <a:r>
              <a:rPr lang="en-US" sz="4000" dirty="0">
                <a:solidFill>
                  <a:schemeClr val="tx1"/>
                </a:solidFill>
                <a:latin typeface="Open Sans" panose="020B0606030504020204" pitchFamily="34" charset="0"/>
                <a:cs typeface="Open Sans" panose="020B0606030504020204" pitchFamily="34" charset="0"/>
              </a:rPr>
              <a:t>Describe what could make it better</a:t>
            </a:r>
          </a:p>
        </p:txBody>
      </p:sp>
      <p:grpSp>
        <p:nvGrpSpPr>
          <p:cNvPr id="4" name="Group 3">
            <a:extLst>
              <a:ext uri="{FF2B5EF4-FFF2-40B4-BE49-F238E27FC236}">
                <a16:creationId xmlns:a16="http://schemas.microsoft.com/office/drawing/2014/main" id="{CD1373BE-75AD-4802-B41F-5A8D1770ECFD}"/>
              </a:ext>
            </a:extLst>
          </p:cNvPr>
          <p:cNvGrpSpPr/>
          <p:nvPr/>
        </p:nvGrpSpPr>
        <p:grpSpPr>
          <a:xfrm>
            <a:off x="8888240" y="6016823"/>
            <a:ext cx="3303759" cy="841178"/>
            <a:chOff x="8888240" y="6016823"/>
            <a:chExt cx="3303759" cy="841178"/>
          </a:xfrm>
        </p:grpSpPr>
        <p:pic>
          <p:nvPicPr>
            <p:cNvPr id="5" name="Picture 4" descr="Background pattern&#10;&#10;Description automatically generated">
              <a:extLst>
                <a:ext uri="{FF2B5EF4-FFF2-40B4-BE49-F238E27FC236}">
                  <a16:creationId xmlns:a16="http://schemas.microsoft.com/office/drawing/2014/main" id="{1F55E78D-0391-4E2E-AEE3-0B6D94A8313C}"/>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32F5EC68-09CD-4269-8035-328602D220FD}"/>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Tree>
    <p:extLst>
      <p:ext uri="{BB962C8B-B14F-4D97-AF65-F5344CB8AC3E}">
        <p14:creationId xmlns:p14="http://schemas.microsoft.com/office/powerpoint/2010/main" val="682997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17F8-1EFD-482B-BE74-0DDEAFF03E59}"/>
              </a:ext>
            </a:extLst>
          </p:cNvPr>
          <p:cNvSpPr>
            <a:spLocks noGrp="1"/>
          </p:cNvSpPr>
          <p:nvPr>
            <p:ph type="title"/>
          </p:nvPr>
        </p:nvSpPr>
        <p:spPr/>
        <p:txBody>
          <a:bodyPr/>
          <a:lstStyle/>
          <a:p>
            <a:r>
              <a:rPr lang="en-US" dirty="0"/>
              <a:t>Escalation Support</a:t>
            </a:r>
            <a:br>
              <a:rPr lang="en-US" dirty="0"/>
            </a:br>
            <a:endParaRPr lang="en-US" dirty="0"/>
          </a:p>
        </p:txBody>
      </p:sp>
      <p:sp>
        <p:nvSpPr>
          <p:cNvPr id="5" name="Title 1"/>
          <p:cNvSpPr txBox="1">
            <a:spLocks/>
          </p:cNvSpPr>
          <p:nvPr/>
        </p:nvSpPr>
        <p:spPr>
          <a:xfrm>
            <a:off x="914400" y="521208"/>
            <a:ext cx="10363200" cy="1143000"/>
          </a:xfrm>
          <a:prstGeom prst="rect">
            <a:avLst/>
          </a:prstGeom>
        </p:spPr>
        <p:txBody>
          <a:bodyPr vert="horz" lIns="0" tIns="0" rIns="0" bIns="0" rtlCol="0" anchor="t" anchorCtr="0">
            <a:noAutofit/>
          </a:bodyPr>
          <a:lstStyle>
            <a:lvl1pPr algn="ctr" defTabSz="457200" rtl="0" eaLnBrk="1" fontAlgn="base" hangingPunct="1">
              <a:spcBef>
                <a:spcPct val="0"/>
              </a:spcBef>
              <a:spcAft>
                <a:spcPct val="0"/>
              </a:spcAft>
              <a:defRPr sz="4400" b="1" i="0" kern="1200">
                <a:solidFill>
                  <a:schemeClr val="bg1"/>
                </a:solidFill>
                <a:effectLst>
                  <a:outerShdw blurRad="38100" dist="38100" dir="2700000" algn="tl">
                    <a:srgbClr val="000000">
                      <a:alpha val="43137"/>
                    </a:srgbClr>
                  </a:outerShdw>
                </a:effectLst>
                <a:latin typeface="Arial"/>
                <a:ea typeface="MS PGothic" pitchFamily="34" charset="-128"/>
                <a:cs typeface="Arial"/>
              </a:defRPr>
            </a:lvl1pPr>
            <a:lvl2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2pPr>
            <a:lvl3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3pPr>
            <a:lvl4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4pPr>
            <a:lvl5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5pPr>
            <a:lvl6pPr marL="4572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6pPr>
            <a:lvl7pPr marL="9144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7pPr>
            <a:lvl8pPr marL="13716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8pPr>
            <a:lvl9pPr marL="18288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dirty="0">
              <a:ln>
                <a:noFill/>
              </a:ln>
              <a:solidFill>
                <a:srgbClr val="990033"/>
              </a:solidFill>
              <a:effectLst/>
              <a:uLnTx/>
              <a:uFillTx/>
              <a:latin typeface="Lato" panose="020F0502020204030203" pitchFamily="34" charset="0"/>
            </a:endParaRPr>
          </a:p>
        </p:txBody>
      </p:sp>
      <p:grpSp>
        <p:nvGrpSpPr>
          <p:cNvPr id="4" name="Group 3">
            <a:extLst>
              <a:ext uri="{FF2B5EF4-FFF2-40B4-BE49-F238E27FC236}">
                <a16:creationId xmlns:a16="http://schemas.microsoft.com/office/drawing/2014/main" id="{8C8FBE1F-4C0C-4935-9CD3-B7B261E6CC63}"/>
              </a:ext>
            </a:extLst>
          </p:cNvPr>
          <p:cNvGrpSpPr/>
          <p:nvPr/>
        </p:nvGrpSpPr>
        <p:grpSpPr>
          <a:xfrm>
            <a:off x="8888240" y="6016823"/>
            <a:ext cx="3303759" cy="841178"/>
            <a:chOff x="8888240" y="6016823"/>
            <a:chExt cx="3303759" cy="841178"/>
          </a:xfrm>
        </p:grpSpPr>
        <p:pic>
          <p:nvPicPr>
            <p:cNvPr id="6" name="Picture 5" descr="Background pattern&#10;&#10;Description automatically generated">
              <a:extLst>
                <a:ext uri="{FF2B5EF4-FFF2-40B4-BE49-F238E27FC236}">
                  <a16:creationId xmlns:a16="http://schemas.microsoft.com/office/drawing/2014/main" id="{721D2C83-7E3A-4C65-8744-E466E112FEBB}"/>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4D86A146-3B85-431C-8265-65A8EA90E690}"/>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
        <p:nvSpPr>
          <p:cNvPr id="9" name="Content Placeholder 8">
            <a:extLst>
              <a:ext uri="{FF2B5EF4-FFF2-40B4-BE49-F238E27FC236}">
                <a16:creationId xmlns:a16="http://schemas.microsoft.com/office/drawing/2014/main" id="{5B684287-F8B6-4116-BA72-EE65DFF9EA72}"/>
              </a:ext>
            </a:extLst>
          </p:cNvPr>
          <p:cNvSpPr>
            <a:spLocks noGrp="1"/>
          </p:cNvSpPr>
          <p:nvPr>
            <p:ph idx="1"/>
          </p:nvPr>
        </p:nvSpPr>
        <p:spPr/>
        <p:txBody>
          <a:bodyPr/>
          <a:lstStyle/>
          <a:p>
            <a:r>
              <a:rPr lang="en-US" sz="3200" dirty="0"/>
              <a:t>Escalation and communication is key to supporting youth safety in institutions of higher education.</a:t>
            </a:r>
          </a:p>
          <a:p>
            <a:r>
              <a:rPr lang="en-US" sz="3200" dirty="0"/>
              <a:t>What to report </a:t>
            </a:r>
          </a:p>
          <a:p>
            <a:r>
              <a:rPr lang="en-US" sz="3200" dirty="0"/>
              <a:t>How to Escalate</a:t>
            </a:r>
          </a:p>
          <a:p>
            <a:endParaRPr lang="en-US" dirty="0"/>
          </a:p>
        </p:txBody>
      </p:sp>
    </p:spTree>
    <p:extLst>
      <p:ext uri="{BB962C8B-B14F-4D97-AF65-F5344CB8AC3E}">
        <p14:creationId xmlns:p14="http://schemas.microsoft.com/office/powerpoint/2010/main" val="322956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33"/>
                </a:solidFill>
                <a:effectLst/>
                <a:latin typeface="Lato" panose="020F0502020204030203" pitchFamily="34" charset="0"/>
              </a:rPr>
              <a:t>How to Escalate</a:t>
            </a: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latin typeface="Open Sans" panose="020B0606030504020204" pitchFamily="34" charset="0"/>
                <a:cs typeface="Open Sans" panose="020B0606030504020204" pitchFamily="34" charset="0"/>
              </a:rPr>
              <a:t>This section will focus on how to properly escalate incidents internally and externally to campuses.</a:t>
            </a:r>
          </a:p>
          <a:p>
            <a:endParaRPr lang="en-US" sz="4000" dirty="0">
              <a:solidFill>
                <a:schemeClr val="tx1"/>
              </a:solidFill>
              <a:latin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C211A0D4-03CB-442F-BFAE-0A47CE85E30F}"/>
              </a:ext>
            </a:extLst>
          </p:cNvPr>
          <p:cNvGrpSpPr/>
          <p:nvPr/>
        </p:nvGrpSpPr>
        <p:grpSpPr>
          <a:xfrm>
            <a:off x="8888240" y="6016823"/>
            <a:ext cx="3303759" cy="841178"/>
            <a:chOff x="8888240" y="6016823"/>
            <a:chExt cx="3303759" cy="841178"/>
          </a:xfrm>
        </p:grpSpPr>
        <p:pic>
          <p:nvPicPr>
            <p:cNvPr id="5" name="Picture 4" descr="Background pattern&#10;&#10;Description automatically generated">
              <a:extLst>
                <a:ext uri="{FF2B5EF4-FFF2-40B4-BE49-F238E27FC236}">
                  <a16:creationId xmlns:a16="http://schemas.microsoft.com/office/drawing/2014/main" id="{01EEE6E6-4868-4542-9350-7CCF1E9ECC37}"/>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54704C1E-F47C-4E43-961F-9E2DE66C3628}"/>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Tree>
    <p:extLst>
      <p:ext uri="{BB962C8B-B14F-4D97-AF65-F5344CB8AC3E}">
        <p14:creationId xmlns:p14="http://schemas.microsoft.com/office/powerpoint/2010/main" val="252976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E23C-4801-4C86-946D-98860AA1CB75}"/>
              </a:ext>
            </a:extLst>
          </p:cNvPr>
          <p:cNvSpPr>
            <a:spLocks noGrp="1"/>
          </p:cNvSpPr>
          <p:nvPr>
            <p:ph type="title"/>
          </p:nvPr>
        </p:nvSpPr>
        <p:spPr/>
        <p:txBody>
          <a:bodyPr/>
          <a:lstStyle/>
          <a:p>
            <a:r>
              <a:rPr lang="en-US" dirty="0"/>
              <a:t>Internal Escalation:</a:t>
            </a:r>
            <a:br>
              <a:rPr lang="en-US" dirty="0"/>
            </a:br>
            <a:r>
              <a:rPr lang="en-US" dirty="0"/>
              <a:t>Program Directors</a:t>
            </a:r>
            <a:br>
              <a:rPr lang="en-US" dirty="0"/>
            </a:br>
            <a:endParaRPr lang="en-US" dirty="0"/>
          </a:p>
        </p:txBody>
      </p:sp>
      <p:sp>
        <p:nvSpPr>
          <p:cNvPr id="3" name="Content Placeholder 2"/>
          <p:cNvSpPr>
            <a:spLocks noGrp="1"/>
          </p:cNvSpPr>
          <p:nvPr>
            <p:ph idx="1"/>
          </p:nvPr>
        </p:nvSpPr>
        <p:spPr>
          <a:xfrm>
            <a:off x="2032000" y="1956705"/>
            <a:ext cx="9753600" cy="4244419"/>
          </a:xfrm>
        </p:spPr>
        <p:txBody>
          <a:bodyPr>
            <a:noAutofit/>
          </a:bodyPr>
          <a:lstStyle/>
          <a:p>
            <a:pPr marL="0" indent="0">
              <a:spcAft>
                <a:spcPts val="1200"/>
              </a:spcAft>
              <a:buNone/>
            </a:pPr>
            <a:r>
              <a:rPr lang="en-US" sz="2800" dirty="0">
                <a:solidFill>
                  <a:schemeClr val="tx1"/>
                </a:solidFill>
                <a:latin typeface="Open Sans" panose="020B0606030504020204" pitchFamily="34" charset="0"/>
                <a:cs typeface="Open Sans" panose="020B0606030504020204" pitchFamily="34" charset="0"/>
              </a:rPr>
              <a:t>If the Program Director is neither present at the base of the program or on a field trip, another qualified person- who shall be identified in a writing delegation of administrative authority-must be present at the program and authorized to make decisions for the program on behalf of the university. </a:t>
            </a:r>
          </a:p>
          <a:p>
            <a:pPr marL="0" indent="0">
              <a:spcAft>
                <a:spcPts val="1200"/>
              </a:spcAft>
              <a:buNone/>
            </a:pPr>
            <a:r>
              <a:rPr lang="en-US" sz="2800" dirty="0">
                <a:solidFill>
                  <a:schemeClr val="tx1"/>
                </a:solidFill>
                <a:latin typeface="Open Sans" panose="020B0606030504020204" pitchFamily="34" charset="0"/>
                <a:cs typeface="Open Sans" panose="020B0606030504020204" pitchFamily="34" charset="0"/>
              </a:rPr>
              <a:t>This should be made clear in the person’s PVL.</a:t>
            </a:r>
            <a:r>
              <a:rPr lang="en-US" sz="2800" dirty="0"/>
              <a:t> </a:t>
            </a:r>
          </a:p>
        </p:txBody>
      </p:sp>
      <p:sp>
        <p:nvSpPr>
          <p:cNvPr id="5" name="Title 1"/>
          <p:cNvSpPr txBox="1">
            <a:spLocks/>
          </p:cNvSpPr>
          <p:nvPr/>
        </p:nvSpPr>
        <p:spPr>
          <a:xfrm>
            <a:off x="914400" y="521208"/>
            <a:ext cx="10363200" cy="1143000"/>
          </a:xfrm>
          <a:prstGeom prst="rect">
            <a:avLst/>
          </a:prstGeom>
        </p:spPr>
        <p:txBody>
          <a:bodyPr vert="horz" lIns="0" tIns="0" rIns="0" bIns="0" rtlCol="0" anchor="t" anchorCtr="0">
            <a:noAutofit/>
          </a:bodyPr>
          <a:lstStyle>
            <a:lvl1pPr algn="ctr" defTabSz="457200" rtl="0" eaLnBrk="1" fontAlgn="base" hangingPunct="1">
              <a:spcBef>
                <a:spcPct val="0"/>
              </a:spcBef>
              <a:spcAft>
                <a:spcPct val="0"/>
              </a:spcAft>
              <a:defRPr sz="4400" b="1" i="0" kern="1200">
                <a:solidFill>
                  <a:schemeClr val="bg1"/>
                </a:solidFill>
                <a:effectLst>
                  <a:outerShdw blurRad="38100" dist="38100" dir="2700000" algn="tl">
                    <a:srgbClr val="000000">
                      <a:alpha val="43137"/>
                    </a:srgbClr>
                  </a:outerShdw>
                </a:effectLst>
                <a:latin typeface="Arial"/>
                <a:ea typeface="MS PGothic" pitchFamily="34" charset="-128"/>
                <a:cs typeface="Arial"/>
              </a:defRPr>
            </a:lvl1pPr>
            <a:lvl2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2pPr>
            <a:lvl3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3pPr>
            <a:lvl4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4pPr>
            <a:lvl5pPr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5pPr>
            <a:lvl6pPr marL="4572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6pPr>
            <a:lvl7pPr marL="9144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7pPr>
            <a:lvl8pPr marL="13716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8pPr>
            <a:lvl9pPr marL="1828800" algn="ctr" defTabSz="457200" rtl="0" eaLnBrk="1" fontAlgn="base" hangingPunct="1">
              <a:spcBef>
                <a:spcPct val="0"/>
              </a:spcBef>
              <a:spcAft>
                <a:spcPct val="0"/>
              </a:spcAft>
              <a:defRPr sz="4200">
                <a:solidFill>
                  <a:srgbClr val="B70000"/>
                </a:solidFill>
                <a:latin typeface="Candara"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dirty="0">
              <a:ln>
                <a:noFill/>
              </a:ln>
              <a:solidFill>
                <a:srgbClr val="990033"/>
              </a:solidFill>
              <a:effectLst/>
              <a:uLnTx/>
              <a:uFillTx/>
              <a:latin typeface="Lato" panose="020F0502020204030203" pitchFamily="34" charset="0"/>
            </a:endParaRPr>
          </a:p>
        </p:txBody>
      </p:sp>
      <p:grpSp>
        <p:nvGrpSpPr>
          <p:cNvPr id="4" name="Group 3">
            <a:extLst>
              <a:ext uri="{FF2B5EF4-FFF2-40B4-BE49-F238E27FC236}">
                <a16:creationId xmlns:a16="http://schemas.microsoft.com/office/drawing/2014/main" id="{02A4A77E-A462-4D54-9D00-0A86A127555C}"/>
              </a:ext>
            </a:extLst>
          </p:cNvPr>
          <p:cNvGrpSpPr/>
          <p:nvPr/>
        </p:nvGrpSpPr>
        <p:grpSpPr>
          <a:xfrm>
            <a:off x="8888240" y="6016823"/>
            <a:ext cx="3303759" cy="841178"/>
            <a:chOff x="8888240" y="6016823"/>
            <a:chExt cx="3303759" cy="841178"/>
          </a:xfrm>
        </p:grpSpPr>
        <p:pic>
          <p:nvPicPr>
            <p:cNvPr id="6" name="Picture 5" descr="Background pattern&#10;&#10;Description automatically generated">
              <a:extLst>
                <a:ext uri="{FF2B5EF4-FFF2-40B4-BE49-F238E27FC236}">
                  <a16:creationId xmlns:a16="http://schemas.microsoft.com/office/drawing/2014/main" id="{2911A4CC-8846-4E0C-A6DD-36D04C3FC3F0}"/>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72FABE5E-DB0F-41E5-9880-039359A9E0E6}"/>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Tree>
    <p:extLst>
      <p:ext uri="{BB962C8B-B14F-4D97-AF65-F5344CB8AC3E}">
        <p14:creationId xmlns:p14="http://schemas.microsoft.com/office/powerpoint/2010/main" val="1277973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33"/>
                </a:solidFill>
                <a:effectLst/>
                <a:latin typeface="Lato" panose="020F0502020204030203" pitchFamily="34" charset="0"/>
              </a:rPr>
              <a:t>Camp Directors and Supervision</a:t>
            </a: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latin typeface="Open Sans" panose="020B0606030504020204" pitchFamily="34" charset="0"/>
                <a:cs typeface="Open Sans" panose="020B0606030504020204" pitchFamily="34" charset="0"/>
              </a:rPr>
              <a:t>The camp director shall be at the camp during the hours of operation, unless the children are on a field trip in which case the camp director shall accompany the children. </a:t>
            </a:r>
          </a:p>
        </p:txBody>
      </p:sp>
      <p:grpSp>
        <p:nvGrpSpPr>
          <p:cNvPr id="4" name="Group 3">
            <a:extLst>
              <a:ext uri="{FF2B5EF4-FFF2-40B4-BE49-F238E27FC236}">
                <a16:creationId xmlns:a16="http://schemas.microsoft.com/office/drawing/2014/main" id="{562C35F6-FB82-40FC-B94B-F1A0A2918DFF}"/>
              </a:ext>
            </a:extLst>
          </p:cNvPr>
          <p:cNvGrpSpPr/>
          <p:nvPr/>
        </p:nvGrpSpPr>
        <p:grpSpPr>
          <a:xfrm>
            <a:off x="8888240" y="6016823"/>
            <a:ext cx="3303759" cy="841178"/>
            <a:chOff x="8888240" y="6016823"/>
            <a:chExt cx="3303759" cy="841178"/>
          </a:xfrm>
        </p:grpSpPr>
        <p:pic>
          <p:nvPicPr>
            <p:cNvPr id="5" name="Picture 4" descr="Background pattern&#10;&#10;Description automatically generated">
              <a:extLst>
                <a:ext uri="{FF2B5EF4-FFF2-40B4-BE49-F238E27FC236}">
                  <a16:creationId xmlns:a16="http://schemas.microsoft.com/office/drawing/2014/main" id="{AF15EF79-FDA2-46DB-A58E-CF75ECCD470B}"/>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D03868E3-2B3E-4146-A454-A3CC7EDE087A}"/>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Tree>
    <p:extLst>
      <p:ext uri="{BB962C8B-B14F-4D97-AF65-F5344CB8AC3E}">
        <p14:creationId xmlns:p14="http://schemas.microsoft.com/office/powerpoint/2010/main" val="2481523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Escalation:</a:t>
            </a:r>
            <a:br>
              <a:rPr lang="en-US" dirty="0"/>
            </a:br>
            <a:r>
              <a:rPr lang="en-US" dirty="0"/>
              <a:t>Mandated Reporter and EO 54 Reminder</a:t>
            </a:r>
          </a:p>
        </p:txBody>
      </p:sp>
      <p:sp>
        <p:nvSpPr>
          <p:cNvPr id="3" name="Content Placeholder 2">
            <a:extLst>
              <a:ext uri="{FF2B5EF4-FFF2-40B4-BE49-F238E27FC236}">
                <a16:creationId xmlns:a16="http://schemas.microsoft.com/office/drawing/2014/main" id="{B1A9695F-3E22-4FC5-8D8D-14070C80BF51}"/>
              </a:ext>
            </a:extLst>
          </p:cNvPr>
          <p:cNvSpPr>
            <a:spLocks noGrp="1"/>
          </p:cNvSpPr>
          <p:nvPr>
            <p:ph idx="1"/>
          </p:nvPr>
        </p:nvSpPr>
        <p:spPr>
          <a:xfrm>
            <a:off x="2032000" y="1942802"/>
            <a:ext cx="9487555" cy="2820539"/>
          </a:xfrm>
        </p:spPr>
        <p:txBody>
          <a:bodyPr/>
          <a:lstStyle/>
          <a:p>
            <a:pPr marL="0" indent="0">
              <a:spcAft>
                <a:spcPts val="1200"/>
              </a:spcAft>
              <a:buNone/>
            </a:pPr>
            <a:r>
              <a:rPr lang="en-US" sz="2800" dirty="0"/>
              <a:t>More than likely, if you are seeing this training, you are a Mandated Reporter. This means you have a legal obligation to report all incidents of abuse externally to the proper authorities. </a:t>
            </a:r>
          </a:p>
          <a:p>
            <a:pPr marL="0" indent="0">
              <a:spcAft>
                <a:spcPts val="1200"/>
              </a:spcAft>
              <a:buNone/>
            </a:pPr>
            <a:r>
              <a:rPr lang="en-US" sz="2800" dirty="0"/>
              <a:t>Please refer the campus Mandated Reporter Training.</a:t>
            </a:r>
          </a:p>
          <a:p>
            <a:endParaRPr lang="en-US" dirty="0"/>
          </a:p>
        </p:txBody>
      </p:sp>
    </p:spTree>
    <p:extLst>
      <p:ext uri="{BB962C8B-B14F-4D97-AF65-F5344CB8AC3E}">
        <p14:creationId xmlns:p14="http://schemas.microsoft.com/office/powerpoint/2010/main" val="129797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C3F4-79D6-42E7-BE15-2F1F289AB62A}"/>
              </a:ext>
            </a:extLst>
          </p:cNvPr>
          <p:cNvSpPr>
            <a:spLocks noGrp="1"/>
          </p:cNvSpPr>
          <p:nvPr>
            <p:ph type="title"/>
          </p:nvPr>
        </p:nvSpPr>
        <p:spPr/>
        <p:txBody>
          <a:bodyPr/>
          <a:lstStyle/>
          <a:p>
            <a:r>
              <a:rPr lang="en-US" dirty="0"/>
              <a:t>Custodial Care Ice Breaker</a:t>
            </a:r>
          </a:p>
        </p:txBody>
      </p:sp>
      <p:sp>
        <p:nvSpPr>
          <p:cNvPr id="3" name="Content Placeholder 2">
            <a:extLst>
              <a:ext uri="{FF2B5EF4-FFF2-40B4-BE49-F238E27FC236}">
                <a16:creationId xmlns:a16="http://schemas.microsoft.com/office/drawing/2014/main" id="{CBEC1D5B-6BF7-484A-A2BB-1AC5A68903D9}"/>
              </a:ext>
            </a:extLst>
          </p:cNvPr>
          <p:cNvSpPr>
            <a:spLocks noGrp="1"/>
          </p:cNvSpPr>
          <p:nvPr>
            <p:ph idx="1"/>
          </p:nvPr>
        </p:nvSpPr>
        <p:spPr/>
        <p:txBody>
          <a:bodyPr/>
          <a:lstStyle/>
          <a:p>
            <a:r>
              <a:rPr lang="en-US" dirty="0"/>
              <a:t>Blow up your balloon</a:t>
            </a:r>
          </a:p>
          <a:p>
            <a:r>
              <a:rPr lang="en-US" dirty="0"/>
              <a:t>Name (It will represent your child or participant)</a:t>
            </a:r>
          </a:p>
          <a:p>
            <a:r>
              <a:rPr lang="en-US" dirty="0"/>
              <a:t>Draw a face or design</a:t>
            </a:r>
          </a:p>
          <a:p>
            <a:r>
              <a:rPr lang="en-US" dirty="0"/>
              <a:t>Write down 3 wishes for your child or participant on the balloon.</a:t>
            </a:r>
          </a:p>
          <a:p>
            <a:r>
              <a:rPr lang="en-US" dirty="0"/>
              <a:t>Pass your balloon to your neighbor</a:t>
            </a:r>
          </a:p>
          <a:p>
            <a:endParaRPr lang="en-US" dirty="0"/>
          </a:p>
        </p:txBody>
      </p:sp>
    </p:spTree>
    <p:extLst>
      <p:ext uri="{BB962C8B-B14F-4D97-AF65-F5344CB8AC3E}">
        <p14:creationId xmlns:p14="http://schemas.microsoft.com/office/powerpoint/2010/main" val="312295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0033"/>
                </a:solidFill>
                <a:effectLst/>
                <a:latin typeface="Lato" panose="020F0502020204030203" pitchFamily="34" charset="0"/>
              </a:rPr>
              <a:t>What to Report</a:t>
            </a:r>
          </a:p>
        </p:txBody>
      </p:sp>
      <p:sp>
        <p:nvSpPr>
          <p:cNvPr id="3" name="Content Placeholder 2"/>
          <p:cNvSpPr>
            <a:spLocks noGrp="1"/>
          </p:cNvSpPr>
          <p:nvPr>
            <p:ph idx="1"/>
          </p:nvPr>
        </p:nvSpPr>
        <p:spPr/>
        <p:txBody>
          <a:bodyPr>
            <a:noAutofit/>
          </a:bodyPr>
          <a:lstStyle/>
          <a:p>
            <a:pPr marL="0" indent="0">
              <a:lnSpc>
                <a:spcPct val="120000"/>
              </a:lnSpc>
              <a:buNone/>
            </a:pPr>
            <a:r>
              <a:rPr lang="en-US" sz="3200" dirty="0">
                <a:solidFill>
                  <a:schemeClr val="tx1"/>
                </a:solidFill>
                <a:latin typeface="Open Sans" panose="020B0606030504020204" pitchFamily="34" charset="0"/>
                <a:cs typeface="Open Sans" panose="020B0606030504020204" pitchFamily="34" charset="0"/>
              </a:rPr>
              <a:t>This section will focus on appropriate and inappropriate </a:t>
            </a:r>
            <a:r>
              <a:rPr lang="en-US" sz="3200" b="1" dirty="0">
                <a:solidFill>
                  <a:srgbClr val="990033"/>
                </a:solidFill>
                <a:latin typeface="Open Sans" panose="020B0606030504020204" pitchFamily="34" charset="0"/>
                <a:cs typeface="Open Sans" panose="020B0606030504020204" pitchFamily="34" charset="0"/>
              </a:rPr>
              <a:t>interactions</a:t>
            </a:r>
            <a:r>
              <a:rPr lang="en-US" sz="3200" dirty="0">
                <a:solidFill>
                  <a:schemeClr val="tx1"/>
                </a:solidFill>
                <a:latin typeface="Open Sans" panose="020B0606030504020204" pitchFamily="34" charset="0"/>
                <a:cs typeface="Open Sans" panose="020B0606030504020204" pitchFamily="34" charset="0"/>
              </a:rPr>
              <a:t>. This section will also focus </a:t>
            </a:r>
            <a:r>
              <a:rPr lang="en-US" sz="3200" b="1" dirty="0">
                <a:solidFill>
                  <a:srgbClr val="990033"/>
                </a:solidFill>
                <a:latin typeface="Open Sans" panose="020B0606030504020204" pitchFamily="34" charset="0"/>
                <a:cs typeface="Open Sans" panose="020B0606030504020204" pitchFamily="34" charset="0"/>
              </a:rPr>
              <a:t>what to report </a:t>
            </a:r>
            <a:r>
              <a:rPr lang="en-US" sz="3200" dirty="0">
                <a:solidFill>
                  <a:schemeClr val="tx1"/>
                </a:solidFill>
                <a:latin typeface="Open Sans" panose="020B0606030504020204" pitchFamily="34" charset="0"/>
                <a:cs typeface="Open Sans" panose="020B0606030504020204" pitchFamily="34" charset="0"/>
              </a:rPr>
              <a:t>during programming. This reports may require both an  internal and external report pending campus policy and EO 54</a:t>
            </a:r>
          </a:p>
        </p:txBody>
      </p:sp>
      <p:grpSp>
        <p:nvGrpSpPr>
          <p:cNvPr id="4" name="Group 3">
            <a:extLst>
              <a:ext uri="{FF2B5EF4-FFF2-40B4-BE49-F238E27FC236}">
                <a16:creationId xmlns:a16="http://schemas.microsoft.com/office/drawing/2014/main" id="{6D04225E-FBEA-42A4-9C87-D6885A1558EA}"/>
              </a:ext>
            </a:extLst>
          </p:cNvPr>
          <p:cNvGrpSpPr/>
          <p:nvPr/>
        </p:nvGrpSpPr>
        <p:grpSpPr>
          <a:xfrm>
            <a:off x="8888240" y="6016823"/>
            <a:ext cx="3303759" cy="841178"/>
            <a:chOff x="8888240" y="6016823"/>
            <a:chExt cx="3303759" cy="841178"/>
          </a:xfrm>
        </p:grpSpPr>
        <p:pic>
          <p:nvPicPr>
            <p:cNvPr id="5" name="Picture 4" descr="Background pattern&#10;&#10;Description automatically generated">
              <a:extLst>
                <a:ext uri="{FF2B5EF4-FFF2-40B4-BE49-F238E27FC236}">
                  <a16:creationId xmlns:a16="http://schemas.microsoft.com/office/drawing/2014/main" id="{8FB579D9-288F-4E23-9E3E-6A8A7131C369}"/>
                </a:ext>
              </a:extLst>
            </p:cNvPr>
            <p:cNvPicPr>
              <a:picLocks noChangeAspect="1"/>
            </p:cNvPicPr>
            <p:nvPr userDrawn="1"/>
          </p:nvPicPr>
          <p:blipFill>
            <a:blip r:embed="rId3"/>
            <a:stretch>
              <a:fillRect/>
            </a:stretch>
          </p:blipFill>
          <p:spPr>
            <a:xfrm rot="5400000">
              <a:off x="10119531" y="4785532"/>
              <a:ext cx="841178" cy="330375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3D6D56EF-FADE-4573-877B-8355C2AE51CB}"/>
                </a:ext>
              </a:extLst>
            </p:cNvPr>
            <p:cNvPicPr>
              <a:picLocks noChangeAspect="1"/>
            </p:cNvPicPr>
            <p:nvPr userDrawn="1"/>
          </p:nvPicPr>
          <p:blipFill>
            <a:blip r:embed="rId4"/>
            <a:stretch>
              <a:fillRect/>
            </a:stretch>
          </p:blipFill>
          <p:spPr>
            <a:xfrm>
              <a:off x="9681327" y="6385426"/>
              <a:ext cx="1922131" cy="346614"/>
            </a:xfrm>
            <a:prstGeom prst="rect">
              <a:avLst/>
            </a:prstGeom>
          </p:spPr>
        </p:pic>
      </p:grpSp>
    </p:spTree>
    <p:extLst>
      <p:ext uri="{BB962C8B-B14F-4D97-AF65-F5344CB8AC3E}">
        <p14:creationId xmlns:p14="http://schemas.microsoft.com/office/powerpoint/2010/main" val="2735830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Interactions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0629696"/>
              </p:ext>
            </p:extLst>
          </p:nvPr>
        </p:nvGraphicFramePr>
        <p:xfrm>
          <a:off x="2032000" y="1256307"/>
          <a:ext cx="9226296" cy="4989506"/>
        </p:xfrm>
        <a:graphic>
          <a:graphicData uri="http://schemas.openxmlformats.org/drawingml/2006/table">
            <a:tbl>
              <a:tblPr firstRow="1" firstCol="1" bandRow="1">
                <a:tableStyleId>{5C22544A-7EE6-4342-B048-85BDC9FD1C3A}</a:tableStyleId>
              </a:tblPr>
              <a:tblGrid>
                <a:gridCol w="4703602">
                  <a:extLst>
                    <a:ext uri="{9D8B030D-6E8A-4147-A177-3AD203B41FA5}">
                      <a16:colId xmlns:a16="http://schemas.microsoft.com/office/drawing/2014/main" val="2401495232"/>
                    </a:ext>
                  </a:extLst>
                </a:gridCol>
                <a:gridCol w="4522694">
                  <a:extLst>
                    <a:ext uri="{9D8B030D-6E8A-4147-A177-3AD203B41FA5}">
                      <a16:colId xmlns:a16="http://schemas.microsoft.com/office/drawing/2014/main" val="1072130781"/>
                    </a:ext>
                  </a:extLst>
                </a:gridCol>
              </a:tblGrid>
              <a:tr h="420711">
                <a:tc>
                  <a:txBody>
                    <a:bodyPr/>
                    <a:lstStyle/>
                    <a:p>
                      <a:pPr marL="0" marR="0" algn="ctr">
                        <a:spcBef>
                          <a:spcPts val="0"/>
                        </a:spcBef>
                        <a:spcAft>
                          <a:spcPts val="0"/>
                        </a:spcAft>
                      </a:pPr>
                      <a:r>
                        <a:rPr lang="en-US" sz="2000" dirty="0">
                          <a:effectLst/>
                        </a:rPr>
                        <a:t>Appropriate Physical Interactions*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marL="0" marR="0" algn="ctr">
                        <a:spcBef>
                          <a:spcPts val="0"/>
                        </a:spcBef>
                        <a:spcAft>
                          <a:spcPts val="0"/>
                        </a:spcAft>
                      </a:pPr>
                      <a:r>
                        <a:rPr lang="en-US" sz="2000" dirty="0">
                          <a:effectLst/>
                        </a:rPr>
                        <a:t>Inappropriate Physical Interactions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0033"/>
                    </a:solidFill>
                  </a:tcPr>
                </a:tc>
                <a:extLst>
                  <a:ext uri="{0D108BD9-81ED-4DB2-BD59-A6C34878D82A}">
                    <a16:rowId xmlns:a16="http://schemas.microsoft.com/office/drawing/2014/main" val="4272754268"/>
                  </a:ext>
                </a:extLst>
              </a:tr>
              <a:tr h="359216">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Side hugs</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Full-frontal hugs</a:t>
                      </a:r>
                    </a:p>
                  </a:txBody>
                  <a:tcPr marL="68580" marR="68580" marT="0" marB="0">
                    <a:solidFill>
                      <a:srgbClr val="F0E0E2"/>
                    </a:solidFill>
                  </a:tcPr>
                </a:tc>
                <a:extLst>
                  <a:ext uri="{0D108BD9-81ED-4DB2-BD59-A6C34878D82A}">
                    <a16:rowId xmlns:a16="http://schemas.microsoft.com/office/drawing/2014/main" val="517301118"/>
                  </a:ext>
                </a:extLst>
              </a:tr>
              <a:tr h="360192">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Shoulder-to-shoulder hugs</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Kisses</a:t>
                      </a:r>
                    </a:p>
                  </a:txBody>
                  <a:tcPr marL="68580" marR="68580" marT="0" marB="0">
                    <a:solidFill>
                      <a:srgbClr val="F0E0E2"/>
                    </a:solidFill>
                  </a:tcPr>
                </a:tc>
                <a:extLst>
                  <a:ext uri="{0D108BD9-81ED-4DB2-BD59-A6C34878D82A}">
                    <a16:rowId xmlns:a16="http://schemas.microsoft.com/office/drawing/2014/main" val="76734227"/>
                  </a:ext>
                </a:extLst>
              </a:tr>
              <a:tr h="342621">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Pats on the shoulder or back</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Lap sitting</a:t>
                      </a:r>
                    </a:p>
                  </a:txBody>
                  <a:tcPr marL="68580" marR="68580" marT="0" marB="0">
                    <a:solidFill>
                      <a:srgbClr val="F0E0E2"/>
                    </a:solidFill>
                  </a:tcPr>
                </a:tc>
                <a:extLst>
                  <a:ext uri="{0D108BD9-81ED-4DB2-BD59-A6C34878D82A}">
                    <a16:rowId xmlns:a16="http://schemas.microsoft.com/office/drawing/2014/main" val="3027138670"/>
                  </a:ext>
                </a:extLst>
              </a:tr>
              <a:tr h="351406">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Handshakes</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Wrestling</a:t>
                      </a:r>
                    </a:p>
                  </a:txBody>
                  <a:tcPr marL="68580" marR="68580" marT="0" marB="0">
                    <a:solidFill>
                      <a:srgbClr val="F0E0E2"/>
                    </a:solidFill>
                  </a:tcPr>
                </a:tc>
                <a:extLst>
                  <a:ext uri="{0D108BD9-81ED-4DB2-BD59-A6C34878D82A}">
                    <a16:rowId xmlns:a16="http://schemas.microsoft.com/office/drawing/2014/main" val="718071613"/>
                  </a:ext>
                </a:extLst>
              </a:tr>
              <a:tr h="351406">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High-fives and hand slapping</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Piggyback rides</a:t>
                      </a:r>
                    </a:p>
                  </a:txBody>
                  <a:tcPr marL="68580" marR="68580" marT="0" marB="0">
                    <a:solidFill>
                      <a:srgbClr val="F0E0E2"/>
                    </a:solidFill>
                  </a:tcPr>
                </a:tc>
                <a:extLst>
                  <a:ext uri="{0D108BD9-81ED-4DB2-BD59-A6C34878D82A}">
                    <a16:rowId xmlns:a16="http://schemas.microsoft.com/office/drawing/2014/main" val="2804215618"/>
                  </a:ext>
                </a:extLst>
              </a:tr>
              <a:tr h="360192">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Verbal praise</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Tickling</a:t>
                      </a:r>
                    </a:p>
                  </a:txBody>
                  <a:tcPr marL="68580" marR="68580" marT="0" marB="0">
                    <a:solidFill>
                      <a:srgbClr val="F0E0E2"/>
                    </a:solidFill>
                  </a:tcPr>
                </a:tc>
                <a:extLst>
                  <a:ext uri="{0D108BD9-81ED-4DB2-BD59-A6C34878D82A}">
                    <a16:rowId xmlns:a16="http://schemas.microsoft.com/office/drawing/2014/main" val="4004679942"/>
                  </a:ext>
                </a:extLst>
              </a:tr>
              <a:tr h="606176">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Pats on the head </a:t>
                      </a: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(when culturally appropriate)</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Allowing a youth to cling to a designated individual’s leg</a:t>
                      </a:r>
                    </a:p>
                  </a:txBody>
                  <a:tcPr marL="68580" marR="68580" marT="0" marB="0">
                    <a:solidFill>
                      <a:srgbClr val="F0E0E2"/>
                    </a:solidFill>
                  </a:tcPr>
                </a:tc>
                <a:extLst>
                  <a:ext uri="{0D108BD9-81ED-4DB2-BD59-A6C34878D82A}">
                    <a16:rowId xmlns:a16="http://schemas.microsoft.com/office/drawing/2014/main" val="4151211346"/>
                  </a:ext>
                </a:extLst>
              </a:tr>
              <a:tr h="614962">
                <a:tc>
                  <a:txBody>
                    <a:bodyPr/>
                    <a:lstStyle/>
                    <a:p>
                      <a:pPr marL="342900" marR="0" lvl="0" indent="-342900">
                        <a:spcBef>
                          <a:spcPts val="0"/>
                        </a:spcBef>
                        <a:spcAft>
                          <a:spcPts val="0"/>
                        </a:spcAft>
                        <a:buFont typeface="Wingdings" panose="05000000000000000000" pitchFamily="2" charset="2"/>
                        <a:buChar char=""/>
                      </a:pPr>
                      <a:r>
                        <a:rPr lang="en-US" sz="2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Holding hands </a:t>
                      </a: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(with young children in escorting situations)</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Massaging of any kind given by or to a youth</a:t>
                      </a:r>
                    </a:p>
                  </a:txBody>
                  <a:tcPr marL="68580" marR="68580" marT="0" marB="0">
                    <a:solidFill>
                      <a:srgbClr val="F0E0E2"/>
                    </a:solidFill>
                  </a:tcPr>
                </a:tc>
                <a:extLst>
                  <a:ext uri="{0D108BD9-81ED-4DB2-BD59-A6C34878D82A}">
                    <a16:rowId xmlns:a16="http://schemas.microsoft.com/office/drawing/2014/main" val="2544129190"/>
                  </a:ext>
                </a:extLst>
              </a:tr>
              <a:tr h="518324">
                <a:tc>
                  <a:txBody>
                    <a:bodyPr/>
                    <a:lstStyle/>
                    <a:p>
                      <a:pPr marL="0" marR="0">
                        <a:spcBef>
                          <a:spcPts val="0"/>
                        </a:spcBef>
                        <a:spcAft>
                          <a:spcPts val="0"/>
                        </a:spcAft>
                      </a:pPr>
                      <a:r>
                        <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Compliments relating to physique or body development</a:t>
                      </a:r>
                    </a:p>
                  </a:txBody>
                  <a:tcPr marL="68580" marR="68580" marT="0" marB="0">
                    <a:solidFill>
                      <a:srgbClr val="F0E0E2"/>
                    </a:solidFill>
                  </a:tcPr>
                </a:tc>
                <a:extLst>
                  <a:ext uri="{0D108BD9-81ED-4DB2-BD59-A6C34878D82A}">
                    <a16:rowId xmlns:a16="http://schemas.microsoft.com/office/drawing/2014/main" val="2349024619"/>
                  </a:ext>
                </a:extLst>
              </a:tr>
              <a:tr h="515396">
                <a:tc>
                  <a:txBody>
                    <a:bodyPr/>
                    <a:lstStyle/>
                    <a:p>
                      <a:pPr marL="0" marR="0">
                        <a:spcBef>
                          <a:spcPts val="0"/>
                        </a:spcBef>
                        <a:spcAft>
                          <a:spcPts val="0"/>
                        </a:spcAft>
                      </a:pPr>
                      <a:r>
                        <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Touching bottom, chest, or genital areas</a:t>
                      </a:r>
                    </a:p>
                  </a:txBody>
                  <a:tcPr marL="68580" marR="68580" marT="0" marB="0">
                    <a:solidFill>
                      <a:srgbClr val="F0E0E2"/>
                    </a:solidFill>
                  </a:tcPr>
                </a:tc>
                <a:extLst>
                  <a:ext uri="{0D108BD9-81ED-4DB2-BD59-A6C34878D82A}">
                    <a16:rowId xmlns:a16="http://schemas.microsoft.com/office/drawing/2014/main" val="772589559"/>
                  </a:ext>
                </a:extLst>
              </a:tr>
            </a:tbl>
          </a:graphicData>
        </a:graphic>
      </p:graphicFrame>
    </p:spTree>
    <p:extLst>
      <p:ext uri="{BB962C8B-B14F-4D97-AF65-F5344CB8AC3E}">
        <p14:creationId xmlns:p14="http://schemas.microsoft.com/office/powerpoint/2010/main" val="4092552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Verbal Interaction</a:t>
            </a:r>
          </a:p>
        </p:txBody>
      </p:sp>
      <p:graphicFrame>
        <p:nvGraphicFramePr>
          <p:cNvPr id="5" name="Table 4"/>
          <p:cNvGraphicFramePr>
            <a:graphicFrameLocks noGrp="1"/>
          </p:cNvGraphicFramePr>
          <p:nvPr>
            <p:extLst>
              <p:ext uri="{D42A27DB-BD31-4B8C-83A1-F6EECF244321}">
                <p14:modId xmlns:p14="http://schemas.microsoft.com/office/powerpoint/2010/main" val="2663285901"/>
              </p:ext>
            </p:extLst>
          </p:nvPr>
        </p:nvGraphicFramePr>
        <p:xfrm>
          <a:off x="2032000" y="1278416"/>
          <a:ext cx="8772414" cy="4930886"/>
        </p:xfrm>
        <a:graphic>
          <a:graphicData uri="http://schemas.openxmlformats.org/drawingml/2006/table">
            <a:tbl>
              <a:tblPr firstRow="1" firstCol="1" bandRow="1">
                <a:tableStyleId>{5C22544A-7EE6-4342-B048-85BDC9FD1C3A}</a:tableStyleId>
              </a:tblPr>
              <a:tblGrid>
                <a:gridCol w="4472211">
                  <a:extLst>
                    <a:ext uri="{9D8B030D-6E8A-4147-A177-3AD203B41FA5}">
                      <a16:colId xmlns:a16="http://schemas.microsoft.com/office/drawing/2014/main" val="3277926215"/>
                    </a:ext>
                  </a:extLst>
                </a:gridCol>
                <a:gridCol w="4300203">
                  <a:extLst>
                    <a:ext uri="{9D8B030D-6E8A-4147-A177-3AD203B41FA5}">
                      <a16:colId xmlns:a16="http://schemas.microsoft.com/office/drawing/2014/main" val="2859470575"/>
                    </a:ext>
                  </a:extLst>
                </a:gridCol>
              </a:tblGrid>
              <a:tr h="442082">
                <a:tc>
                  <a:txBody>
                    <a:bodyPr/>
                    <a:lstStyle/>
                    <a:p>
                      <a:pPr marL="0" marR="0" algn="ctr">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Appropriate Verbal Interactions*</a:t>
                      </a:r>
                    </a:p>
                  </a:txBody>
                  <a:tcPr marL="68580" marR="68580" marT="0" marB="0" anchor="ctr">
                    <a:solidFill>
                      <a:schemeClr val="accent4"/>
                    </a:solidFill>
                  </a:tcPr>
                </a:tc>
                <a:tc>
                  <a:txBody>
                    <a:bodyPr/>
                    <a:lstStyle/>
                    <a:p>
                      <a:pPr marL="0" marR="0" algn="ctr">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Inappropriate Verbal Interactions</a:t>
                      </a:r>
                    </a:p>
                  </a:txBody>
                  <a:tcPr marL="68580" marR="68580" marT="0" marB="0" anchor="ctr">
                    <a:solidFill>
                      <a:srgbClr val="990033"/>
                    </a:solidFill>
                  </a:tcPr>
                </a:tc>
                <a:extLst>
                  <a:ext uri="{0D108BD9-81ED-4DB2-BD59-A6C34878D82A}">
                    <a16:rowId xmlns:a16="http://schemas.microsoft.com/office/drawing/2014/main" val="2212215806"/>
                  </a:ext>
                </a:extLst>
              </a:tr>
              <a:tr h="364863">
                <a:tc>
                  <a:txBody>
                    <a:bodyPr/>
                    <a:lstStyle/>
                    <a:p>
                      <a:pPr marL="342900" marR="0" lvl="0" indent="-342900">
                        <a:spcBef>
                          <a:spcPts val="0"/>
                        </a:spcBef>
                        <a:spcAft>
                          <a:spcPts val="0"/>
                        </a:spcAft>
                        <a:buFont typeface="Wingdings" panose="05000000000000000000" pitchFamily="2" charset="2"/>
                        <a:buChar char=""/>
                      </a:pPr>
                      <a:r>
                        <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Positive reinforcement </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Name calling</a:t>
                      </a:r>
                    </a:p>
                  </a:txBody>
                  <a:tcPr marL="68580" marR="68580" marT="0" marB="0">
                    <a:solidFill>
                      <a:srgbClr val="F0E0E2"/>
                    </a:solidFill>
                  </a:tcPr>
                </a:tc>
                <a:extLst>
                  <a:ext uri="{0D108BD9-81ED-4DB2-BD59-A6C34878D82A}">
                    <a16:rowId xmlns:a16="http://schemas.microsoft.com/office/drawing/2014/main" val="2784531180"/>
                  </a:ext>
                </a:extLst>
              </a:tr>
              <a:tr h="356176">
                <a:tc>
                  <a:txBody>
                    <a:bodyPr/>
                    <a:lstStyle/>
                    <a:p>
                      <a:pPr marL="342900" marR="0" lvl="0" indent="-342900">
                        <a:spcBef>
                          <a:spcPts val="0"/>
                        </a:spcBef>
                        <a:spcAft>
                          <a:spcPts val="0"/>
                        </a:spcAft>
                        <a:buFont typeface="Wingdings" panose="05000000000000000000" pitchFamily="2" charset="2"/>
                        <a:buChar char=""/>
                      </a:pPr>
                      <a:r>
                        <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Appropriate jokes</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Discussing sexual encounters </a:t>
                      </a:r>
                    </a:p>
                  </a:txBody>
                  <a:tcPr marL="68580" marR="68580" marT="0" marB="0">
                    <a:solidFill>
                      <a:srgbClr val="F0E0E2"/>
                    </a:solidFill>
                  </a:tcPr>
                </a:tc>
                <a:extLst>
                  <a:ext uri="{0D108BD9-81ED-4DB2-BD59-A6C34878D82A}">
                    <a16:rowId xmlns:a16="http://schemas.microsoft.com/office/drawing/2014/main" val="2710363805"/>
                  </a:ext>
                </a:extLst>
              </a:tr>
              <a:tr h="338802">
                <a:tc>
                  <a:txBody>
                    <a:bodyPr/>
                    <a:lstStyle/>
                    <a:p>
                      <a:pPr marL="342900" marR="0" lvl="0" indent="-342900">
                        <a:spcBef>
                          <a:spcPts val="0"/>
                        </a:spcBef>
                        <a:spcAft>
                          <a:spcPts val="0"/>
                        </a:spcAft>
                        <a:buFont typeface="Wingdings" panose="05000000000000000000" pitchFamily="2" charset="2"/>
                        <a:buChar char=""/>
                      </a:pPr>
                      <a:r>
                        <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Encouragement</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Secrets</a:t>
                      </a:r>
                    </a:p>
                  </a:txBody>
                  <a:tcPr marL="68580" marR="68580" marT="0" marB="0">
                    <a:solidFill>
                      <a:srgbClr val="F0E0E2"/>
                    </a:solidFill>
                  </a:tcPr>
                </a:tc>
                <a:extLst>
                  <a:ext uri="{0D108BD9-81ED-4DB2-BD59-A6C34878D82A}">
                    <a16:rowId xmlns:a16="http://schemas.microsoft.com/office/drawing/2014/main" val="1733278982"/>
                  </a:ext>
                </a:extLst>
              </a:tr>
              <a:tr h="347489">
                <a:tc>
                  <a:txBody>
                    <a:bodyPr/>
                    <a:lstStyle/>
                    <a:p>
                      <a:pPr marL="342900" marR="0" lvl="0" indent="-342900">
                        <a:spcBef>
                          <a:spcPts val="0"/>
                        </a:spcBef>
                        <a:spcAft>
                          <a:spcPts val="0"/>
                        </a:spcAft>
                        <a:buFont typeface="Wingdings" panose="05000000000000000000" pitchFamily="2" charset="2"/>
                        <a:buChar char=""/>
                      </a:pPr>
                      <a:r>
                        <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Praise</a:t>
                      </a:r>
                    </a:p>
                  </a:txBody>
                  <a:tcPr marL="68580" marR="68580" marT="0" marB="0">
                    <a:solidFill>
                      <a:srgbClr val="DBF3C9"/>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Cursing</a:t>
                      </a:r>
                    </a:p>
                  </a:txBody>
                  <a:tcPr marL="68580" marR="68580" marT="0" marB="0">
                    <a:solidFill>
                      <a:srgbClr val="F0E0E2"/>
                    </a:solidFill>
                  </a:tcPr>
                </a:tc>
                <a:extLst>
                  <a:ext uri="{0D108BD9-81ED-4DB2-BD59-A6C34878D82A}">
                    <a16:rowId xmlns:a16="http://schemas.microsoft.com/office/drawing/2014/main" val="1756424911"/>
                  </a:ext>
                </a:extLst>
              </a:tr>
              <a:tr h="347489">
                <a:tc>
                  <a:txBody>
                    <a:bodyPr/>
                    <a:lstStyle/>
                    <a:p>
                      <a:pPr marL="45720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a:effectLst/>
                          <a:latin typeface="Open Sans" panose="020B0606030504020204" pitchFamily="34" charset="0"/>
                          <a:ea typeface="Open Sans" panose="020B0606030504020204" pitchFamily="34" charset="0"/>
                          <a:cs typeface="Open Sans" panose="020B0606030504020204" pitchFamily="34" charset="0"/>
                        </a:rPr>
                        <a:t>Off-color or sexual jokes</a:t>
                      </a:r>
                    </a:p>
                  </a:txBody>
                  <a:tcPr marL="68580" marR="68580" marT="0" marB="0">
                    <a:solidFill>
                      <a:srgbClr val="F0E0E2"/>
                    </a:solidFill>
                  </a:tcPr>
                </a:tc>
                <a:extLst>
                  <a:ext uri="{0D108BD9-81ED-4DB2-BD59-A6C34878D82A}">
                    <a16:rowId xmlns:a16="http://schemas.microsoft.com/office/drawing/2014/main" val="2489650170"/>
                  </a:ext>
                </a:extLst>
              </a:tr>
              <a:tr h="356176">
                <a:tc>
                  <a:txBody>
                    <a:bodyPr/>
                    <a:lstStyle/>
                    <a:p>
                      <a:pPr marL="457200" marR="0">
                        <a:spcBef>
                          <a:spcPts val="0"/>
                        </a:spcBef>
                        <a:spcAft>
                          <a:spcPts val="0"/>
                        </a:spcAft>
                      </a:pPr>
                      <a:r>
                        <a:rPr lang="en-US" sz="200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Shaming</a:t>
                      </a:r>
                    </a:p>
                  </a:txBody>
                  <a:tcPr marL="68580" marR="68580" marT="0" marB="0">
                    <a:solidFill>
                      <a:srgbClr val="F0E0E2"/>
                    </a:solidFill>
                  </a:tcPr>
                </a:tc>
                <a:extLst>
                  <a:ext uri="{0D108BD9-81ED-4DB2-BD59-A6C34878D82A}">
                    <a16:rowId xmlns:a16="http://schemas.microsoft.com/office/drawing/2014/main" val="2578932495"/>
                  </a:ext>
                </a:extLst>
              </a:tr>
              <a:tr h="338802">
                <a:tc>
                  <a:txBody>
                    <a:bodyPr/>
                    <a:lstStyle/>
                    <a:p>
                      <a:pPr marL="45720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Belittling</a:t>
                      </a:r>
                    </a:p>
                  </a:txBody>
                  <a:tcPr marL="68580" marR="68580" marT="0" marB="0">
                    <a:solidFill>
                      <a:srgbClr val="F0E0E2"/>
                    </a:solidFill>
                  </a:tcPr>
                </a:tc>
                <a:extLst>
                  <a:ext uri="{0D108BD9-81ED-4DB2-BD59-A6C34878D82A}">
                    <a16:rowId xmlns:a16="http://schemas.microsoft.com/office/drawing/2014/main" val="1589030044"/>
                  </a:ext>
                </a:extLst>
              </a:tr>
              <a:tr h="347489">
                <a:tc>
                  <a:txBody>
                    <a:bodyPr/>
                    <a:lstStyle/>
                    <a:p>
                      <a:pPr marL="45720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a:effectLst/>
                          <a:latin typeface="Open Sans" panose="020B0606030504020204" pitchFamily="34" charset="0"/>
                          <a:ea typeface="Open Sans" panose="020B0606030504020204" pitchFamily="34" charset="0"/>
                          <a:cs typeface="Open Sans" panose="020B0606030504020204" pitchFamily="34" charset="0"/>
                        </a:rPr>
                        <a:t>Derogatory remarks</a:t>
                      </a:r>
                    </a:p>
                  </a:txBody>
                  <a:tcPr marL="68580" marR="68580" marT="0" marB="0">
                    <a:solidFill>
                      <a:srgbClr val="F0E0E2"/>
                    </a:solidFill>
                  </a:tcPr>
                </a:tc>
                <a:extLst>
                  <a:ext uri="{0D108BD9-81ED-4DB2-BD59-A6C34878D82A}">
                    <a16:rowId xmlns:a16="http://schemas.microsoft.com/office/drawing/2014/main" val="166267753"/>
                  </a:ext>
                </a:extLst>
              </a:tr>
              <a:tr h="521233">
                <a:tc>
                  <a:txBody>
                    <a:bodyPr/>
                    <a:lstStyle/>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Harsh Language that may frighten, threaten or humiliate youths</a:t>
                      </a:r>
                    </a:p>
                  </a:txBody>
                  <a:tcPr marL="68580" marR="68580" marT="0" marB="0">
                    <a:solidFill>
                      <a:srgbClr val="F0E0E2"/>
                    </a:solidFill>
                  </a:tcPr>
                </a:tc>
                <a:extLst>
                  <a:ext uri="{0D108BD9-81ED-4DB2-BD59-A6C34878D82A}">
                    <a16:rowId xmlns:a16="http://schemas.microsoft.com/office/drawing/2014/main" val="2852360861"/>
                  </a:ext>
                </a:extLst>
              </a:tr>
              <a:tr h="509650">
                <a:tc>
                  <a:txBody>
                    <a:bodyPr/>
                    <a:lstStyle/>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bg1"/>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Derogatory remarks about the youth or his/her family</a:t>
                      </a:r>
                    </a:p>
                  </a:txBody>
                  <a:tcPr marL="68580" marR="68580" marT="0" marB="0">
                    <a:solidFill>
                      <a:srgbClr val="F0E0E2"/>
                    </a:solidFill>
                  </a:tcPr>
                </a:tc>
                <a:extLst>
                  <a:ext uri="{0D108BD9-81ED-4DB2-BD59-A6C34878D82A}">
                    <a16:rowId xmlns:a16="http://schemas.microsoft.com/office/drawing/2014/main" val="1248189108"/>
                  </a:ext>
                </a:extLst>
              </a:tr>
            </a:tbl>
          </a:graphicData>
        </a:graphic>
      </p:graphicFrame>
    </p:spTree>
    <p:extLst>
      <p:ext uri="{BB962C8B-B14F-4D97-AF65-F5344CB8AC3E}">
        <p14:creationId xmlns:p14="http://schemas.microsoft.com/office/powerpoint/2010/main" val="1636344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Report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97350574"/>
              </p:ext>
            </p:extLst>
          </p:nvPr>
        </p:nvGraphicFramePr>
        <p:xfrm>
          <a:off x="2032000" y="1068234"/>
          <a:ext cx="9341394" cy="4663152"/>
        </p:xfrm>
        <a:graphic>
          <a:graphicData uri="http://schemas.openxmlformats.org/drawingml/2006/table">
            <a:tbl>
              <a:tblPr firstRow="1" firstCol="1" bandRow="1">
                <a:tableStyleId>{5C22544A-7EE6-4342-B048-85BDC9FD1C3A}</a:tableStyleId>
              </a:tblPr>
              <a:tblGrid>
                <a:gridCol w="4836366">
                  <a:extLst>
                    <a:ext uri="{9D8B030D-6E8A-4147-A177-3AD203B41FA5}">
                      <a16:colId xmlns:a16="http://schemas.microsoft.com/office/drawing/2014/main" val="481301957"/>
                    </a:ext>
                  </a:extLst>
                </a:gridCol>
                <a:gridCol w="4505028">
                  <a:extLst>
                    <a:ext uri="{9D8B030D-6E8A-4147-A177-3AD203B41FA5}">
                      <a16:colId xmlns:a16="http://schemas.microsoft.com/office/drawing/2014/main" val="2822965582"/>
                    </a:ext>
                  </a:extLst>
                </a:gridCol>
              </a:tblGrid>
              <a:tr h="512087">
                <a:tc gridSpan="2">
                  <a:txBody>
                    <a:bodyPr/>
                    <a:lstStyle/>
                    <a:p>
                      <a:pPr marL="0" marR="0" algn="ctr">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Signs of Physical Abuse*</a:t>
                      </a:r>
                    </a:p>
                  </a:txBody>
                  <a:tcPr marL="68580" marR="68580" marT="0" marB="0" anchor="ctr">
                    <a:solidFill>
                      <a:srgbClr val="990033"/>
                    </a:solidFill>
                  </a:tcPr>
                </a:tc>
                <a:tc hMerge="1">
                  <a:txBody>
                    <a:bodyPr/>
                    <a:lstStyle/>
                    <a:p>
                      <a:endParaRPr lang="en-US"/>
                    </a:p>
                  </a:txBody>
                  <a:tcPr/>
                </a:tc>
                <a:extLst>
                  <a:ext uri="{0D108BD9-81ED-4DB2-BD59-A6C34878D82A}">
                    <a16:rowId xmlns:a16="http://schemas.microsoft.com/office/drawing/2014/main" val="2752089779"/>
                  </a:ext>
                </a:extLst>
              </a:tr>
              <a:tr h="392562">
                <a:tc>
                  <a:txBody>
                    <a:bodyPr/>
                    <a:lstStyle/>
                    <a:p>
                      <a:pPr marL="0" marR="0" algn="ctr">
                        <a:spcBef>
                          <a:spcPts val="0"/>
                        </a:spcBef>
                        <a:spcAft>
                          <a:spcPts val="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PHYSICAL</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2060"/>
                    </a:solidFill>
                  </a:tcPr>
                </a:tc>
                <a:tc>
                  <a:txBody>
                    <a:bodyPr/>
                    <a:lstStyle/>
                    <a:p>
                      <a:pPr marL="0" marR="0" algn="ctr">
                        <a:spcBef>
                          <a:spcPts val="0"/>
                        </a:spcBef>
                        <a:spcAft>
                          <a:spcPts val="0"/>
                        </a:spcAft>
                      </a:pPr>
                      <a:r>
                        <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BEHAVIORAL</a:t>
                      </a:r>
                      <a:endPar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accent4"/>
                    </a:solidFill>
                  </a:tcPr>
                </a:tc>
                <a:extLst>
                  <a:ext uri="{0D108BD9-81ED-4DB2-BD59-A6C34878D82A}">
                    <a16:rowId xmlns:a16="http://schemas.microsoft.com/office/drawing/2014/main" val="769335812"/>
                  </a:ext>
                </a:extLst>
              </a:tr>
              <a:tr h="798491">
                <a:tc>
                  <a:txBody>
                    <a:bodyPr/>
                    <a:lstStyle/>
                    <a:p>
                      <a:pPr marL="342900" marR="0" lvl="0" indent="-342900">
                        <a:spcBef>
                          <a:spcPts val="0"/>
                        </a:spcBef>
                        <a:spcAft>
                          <a:spcPts val="0"/>
                        </a:spcAft>
                        <a:buFont typeface="Wingdings" panose="05000000000000000000" pitchFamily="2" charset="2"/>
                        <a:buChar char=""/>
                      </a:pPr>
                      <a:r>
                        <a:rPr lang="en-US" sz="19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Visible and severe injuries</a:t>
                      </a:r>
                    </a:p>
                  </a:txBody>
                  <a:tcPr marL="68580" marR="68580" marT="0" marB="0" anchor="ctr">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Aggression toward peers, pets, other animals</a:t>
                      </a:r>
                    </a:p>
                  </a:txBody>
                  <a:tcPr marL="68580" marR="68580" marT="0" marB="0" anchor="ctr">
                    <a:solidFill>
                      <a:srgbClr val="DBF3C9"/>
                    </a:solidFill>
                  </a:tcPr>
                </a:tc>
                <a:extLst>
                  <a:ext uri="{0D108BD9-81ED-4DB2-BD59-A6C34878D82A}">
                    <a16:rowId xmlns:a16="http://schemas.microsoft.com/office/drawing/2014/main" val="3954593440"/>
                  </a:ext>
                </a:extLst>
              </a:tr>
              <a:tr h="641711">
                <a:tc>
                  <a:txBody>
                    <a:bodyPr/>
                    <a:lstStyle/>
                    <a:p>
                      <a:pPr marL="342900" marR="0" lvl="0" indent="-342900">
                        <a:spcBef>
                          <a:spcPts val="0"/>
                        </a:spcBef>
                        <a:spcAft>
                          <a:spcPts val="0"/>
                        </a:spcAft>
                        <a:buFont typeface="Wingdings" panose="05000000000000000000" pitchFamily="2" charset="2"/>
                        <a:buChar char=""/>
                      </a:pPr>
                      <a:r>
                        <a:rPr lang="en-US" sz="19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Distinctive shape</a:t>
                      </a:r>
                    </a:p>
                  </a:txBody>
                  <a:tcPr marL="68580" marR="68580" marT="0" marB="0" anchor="ctr">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Appears afraid of parents or other adults</a:t>
                      </a:r>
                    </a:p>
                  </a:txBody>
                  <a:tcPr marL="68580" marR="68580" marT="0" marB="0" anchor="ctr">
                    <a:solidFill>
                      <a:srgbClr val="DBF3C9"/>
                    </a:solidFill>
                  </a:tcPr>
                </a:tc>
                <a:extLst>
                  <a:ext uri="{0D108BD9-81ED-4DB2-BD59-A6C34878D82A}">
                    <a16:rowId xmlns:a16="http://schemas.microsoft.com/office/drawing/2014/main" val="2854861239"/>
                  </a:ext>
                </a:extLst>
              </a:tr>
              <a:tr h="776616">
                <a:tc>
                  <a:txBody>
                    <a:bodyPr/>
                    <a:lstStyle/>
                    <a:p>
                      <a:pPr marL="342900" marR="0" lvl="0" indent="-342900">
                        <a:spcBef>
                          <a:spcPts val="0"/>
                        </a:spcBef>
                        <a:spcAft>
                          <a:spcPts val="0"/>
                        </a:spcAft>
                        <a:buFont typeface="Wingdings" panose="05000000000000000000" pitchFamily="2" charset="2"/>
                        <a:buChar char=""/>
                      </a:pPr>
                      <a:r>
                        <a:rPr lang="en-US" sz="19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Bruises, burns or scalds, bite marks, scarring, fractures or broken bones</a:t>
                      </a:r>
                    </a:p>
                  </a:txBody>
                  <a:tcPr marL="68580" marR="68580" marT="0" marB="0" anchor="ctr">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Fear, withdrawal, depression, anxiety, nightmares, insomnia</a:t>
                      </a:r>
                    </a:p>
                  </a:txBody>
                  <a:tcPr marL="68580" marR="68580" marT="0" marB="0" anchor="ctr">
                    <a:solidFill>
                      <a:srgbClr val="DBF3C9"/>
                    </a:solidFill>
                  </a:tcPr>
                </a:tc>
                <a:extLst>
                  <a:ext uri="{0D108BD9-81ED-4DB2-BD59-A6C34878D82A}">
                    <a16:rowId xmlns:a16="http://schemas.microsoft.com/office/drawing/2014/main" val="3405311581"/>
                  </a:ext>
                </a:extLst>
              </a:tr>
              <a:tr h="962565">
                <a:tc>
                  <a:txBody>
                    <a:bodyPr/>
                    <a:lstStyle/>
                    <a:p>
                      <a:pPr marL="342900" marR="0" lvl="0" indent="-342900">
                        <a:spcBef>
                          <a:spcPts val="0"/>
                        </a:spcBef>
                        <a:spcAft>
                          <a:spcPts val="0"/>
                        </a:spcAft>
                        <a:buFont typeface="Wingdings" panose="05000000000000000000" pitchFamily="2" charset="2"/>
                        <a:buChar char=""/>
                      </a:pPr>
                      <a:r>
                        <a:rPr lang="en-US" sz="19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Frequency, timing, and history of injuries (frequent, after weekends, vacations, school absences)</a:t>
                      </a:r>
                    </a:p>
                  </a:txBody>
                  <a:tcPr marL="68580" marR="68580" marT="0" marB="0" anchor="ctr">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Immaturity, acting out, emotional and behavior extremes</a:t>
                      </a:r>
                    </a:p>
                  </a:txBody>
                  <a:tcPr marL="68580" marR="68580" marT="0" marB="0" anchor="ctr">
                    <a:solidFill>
                      <a:srgbClr val="DBF3C9"/>
                    </a:solidFill>
                  </a:tcPr>
                </a:tc>
                <a:extLst>
                  <a:ext uri="{0D108BD9-81ED-4DB2-BD59-A6C34878D82A}">
                    <a16:rowId xmlns:a16="http://schemas.microsoft.com/office/drawing/2014/main" val="318313599"/>
                  </a:ext>
                </a:extLst>
              </a:tr>
              <a:tr h="328147">
                <a:tc>
                  <a:txBody>
                    <a:bodyPr/>
                    <a:lstStyle/>
                    <a:p>
                      <a:pPr marL="0" marR="0">
                        <a:spcBef>
                          <a:spcPts val="0"/>
                        </a:spcBef>
                        <a:spcAft>
                          <a:spcPts val="0"/>
                        </a:spcAft>
                      </a:pPr>
                      <a:r>
                        <a:rPr lang="en-US" sz="20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chor="ctr">
                    <a:noFill/>
                  </a:tcPr>
                </a:tc>
                <a:tc>
                  <a:txBody>
                    <a:bodyPr/>
                    <a:lstStyle/>
                    <a:p>
                      <a:pPr marL="342900" marR="0" lvl="0" indent="-342900">
                        <a:spcBef>
                          <a:spcPts val="0"/>
                        </a:spcBef>
                        <a:spcAft>
                          <a:spcPts val="0"/>
                        </a:spcAft>
                        <a:buFont typeface="Wingdings" panose="05000000000000000000" pitchFamily="2" charset="2"/>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Self-destructive behavior or attitudes</a:t>
                      </a:r>
                    </a:p>
                  </a:txBody>
                  <a:tcPr marL="68580" marR="68580" marT="0" marB="0" anchor="ctr">
                    <a:solidFill>
                      <a:srgbClr val="DBF3C9"/>
                    </a:solidFill>
                  </a:tcPr>
                </a:tc>
                <a:extLst>
                  <a:ext uri="{0D108BD9-81ED-4DB2-BD59-A6C34878D82A}">
                    <a16:rowId xmlns:a16="http://schemas.microsoft.com/office/drawing/2014/main" val="1473202063"/>
                  </a:ext>
                </a:extLst>
              </a:tr>
            </a:tbl>
          </a:graphicData>
        </a:graphic>
      </p:graphicFrame>
    </p:spTree>
    <p:extLst>
      <p:ext uri="{BB962C8B-B14F-4D97-AF65-F5344CB8AC3E}">
        <p14:creationId xmlns:p14="http://schemas.microsoft.com/office/powerpoint/2010/main" val="3467769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Report</a:t>
            </a:r>
          </a:p>
        </p:txBody>
      </p:sp>
      <p:sp>
        <p:nvSpPr>
          <p:cNvPr id="3" name="Content Placeholder 2">
            <a:extLst>
              <a:ext uri="{FF2B5EF4-FFF2-40B4-BE49-F238E27FC236}">
                <a16:creationId xmlns:a16="http://schemas.microsoft.com/office/drawing/2014/main" id="{E7B896AB-F77F-4E06-A643-58C15CEBB386}"/>
              </a:ext>
            </a:extLst>
          </p:cNvPr>
          <p:cNvSpPr>
            <a:spLocks noGrp="1"/>
          </p:cNvSpPr>
          <p:nvPr>
            <p:ph idx="1"/>
          </p:nvPr>
        </p:nvSpPr>
        <p:spPr>
          <a:xfrm>
            <a:off x="2032000" y="1068234"/>
            <a:ext cx="9445897" cy="4244419"/>
          </a:xfrm>
        </p:spPr>
        <p:txBody>
          <a:bodyPr/>
          <a:lstStyle/>
          <a:p>
            <a:pPr marL="0" indent="0">
              <a:buNone/>
            </a:pPr>
            <a:r>
              <a:rPr lang="en-US" sz="4400" b="1" dirty="0">
                <a:solidFill>
                  <a:srgbClr val="990033"/>
                </a:solidFill>
                <a:latin typeface="Lato" panose="020F0502020204030203" pitchFamily="34" charset="0"/>
              </a:rPr>
              <a:t>Sexual Abuse </a:t>
            </a:r>
          </a:p>
          <a:p>
            <a:pPr marL="0" indent="0">
              <a:buNone/>
            </a:pPr>
            <a:endParaRPr lang="en-US" dirty="0"/>
          </a:p>
          <a:p>
            <a:pPr marL="0" indent="0">
              <a:buNone/>
            </a:pPr>
            <a:r>
              <a:rPr lang="en-US" sz="2800" dirty="0"/>
              <a:t>Occurs when an adult uses a child for sexual purposes or involves a child in sexual acts. Additionally, it occurs when an older or more powerful child using another child for sexual gratification or excitement.</a:t>
            </a:r>
          </a:p>
          <a:p>
            <a:endParaRPr lang="en-US" dirty="0"/>
          </a:p>
        </p:txBody>
      </p:sp>
    </p:spTree>
    <p:extLst>
      <p:ext uri="{BB962C8B-B14F-4D97-AF65-F5344CB8AC3E}">
        <p14:creationId xmlns:p14="http://schemas.microsoft.com/office/powerpoint/2010/main" val="98840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Report</a:t>
            </a:r>
          </a:p>
        </p:txBody>
      </p:sp>
      <p:graphicFrame>
        <p:nvGraphicFramePr>
          <p:cNvPr id="3" name="Table 2"/>
          <p:cNvGraphicFramePr>
            <a:graphicFrameLocks noGrp="1"/>
          </p:cNvGraphicFramePr>
          <p:nvPr>
            <p:extLst>
              <p:ext uri="{D42A27DB-BD31-4B8C-83A1-F6EECF244321}">
                <p14:modId xmlns:p14="http://schemas.microsoft.com/office/powerpoint/2010/main" val="2649028772"/>
              </p:ext>
            </p:extLst>
          </p:nvPr>
        </p:nvGraphicFramePr>
        <p:xfrm>
          <a:off x="2118041" y="1196071"/>
          <a:ext cx="8706713" cy="4465858"/>
        </p:xfrm>
        <a:graphic>
          <a:graphicData uri="http://schemas.openxmlformats.org/drawingml/2006/table">
            <a:tbl>
              <a:tblPr firstRow="1" firstCol="1" bandRow="1">
                <a:tableStyleId>{5C22544A-7EE6-4342-B048-85BDC9FD1C3A}</a:tableStyleId>
              </a:tblPr>
              <a:tblGrid>
                <a:gridCol w="4185919">
                  <a:extLst>
                    <a:ext uri="{9D8B030D-6E8A-4147-A177-3AD203B41FA5}">
                      <a16:colId xmlns:a16="http://schemas.microsoft.com/office/drawing/2014/main" val="267441614"/>
                    </a:ext>
                  </a:extLst>
                </a:gridCol>
                <a:gridCol w="4520794">
                  <a:extLst>
                    <a:ext uri="{9D8B030D-6E8A-4147-A177-3AD203B41FA5}">
                      <a16:colId xmlns:a16="http://schemas.microsoft.com/office/drawing/2014/main" val="3409502263"/>
                    </a:ext>
                  </a:extLst>
                </a:gridCol>
              </a:tblGrid>
              <a:tr h="459377">
                <a:tc gridSpan="2">
                  <a:txBody>
                    <a:bodyPr/>
                    <a:lstStyle/>
                    <a:p>
                      <a:pPr marL="0" marR="0" algn="ctr">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Signs of Sexual Abuse*</a:t>
                      </a:r>
                    </a:p>
                  </a:txBody>
                  <a:tcPr marL="68580" marR="68580" marT="0" marB="0" anchor="ctr">
                    <a:solidFill>
                      <a:srgbClr val="990033"/>
                    </a:solidFill>
                  </a:tcPr>
                </a:tc>
                <a:tc hMerge="1">
                  <a:txBody>
                    <a:bodyPr/>
                    <a:lstStyle/>
                    <a:p>
                      <a:endParaRPr lang="en-US"/>
                    </a:p>
                  </a:txBody>
                  <a:tcPr/>
                </a:tc>
                <a:extLst>
                  <a:ext uri="{0D108BD9-81ED-4DB2-BD59-A6C34878D82A}">
                    <a16:rowId xmlns:a16="http://schemas.microsoft.com/office/drawing/2014/main" val="3615707957"/>
                  </a:ext>
                </a:extLst>
              </a:tr>
              <a:tr h="348881">
                <a:tc>
                  <a:txBody>
                    <a:bodyPr/>
                    <a:lstStyle/>
                    <a:p>
                      <a:pPr marL="0" marR="0" algn="ctr">
                        <a:spcBef>
                          <a:spcPts val="0"/>
                        </a:spcBef>
                        <a:spcAft>
                          <a:spcPts val="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PHYSICAL</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2060"/>
                    </a:solidFill>
                  </a:tcPr>
                </a:tc>
                <a:tc>
                  <a:txBody>
                    <a:bodyPr/>
                    <a:lstStyle/>
                    <a:p>
                      <a:pPr marL="0" marR="0" algn="ctr">
                        <a:spcBef>
                          <a:spcPts val="0"/>
                        </a:spcBef>
                        <a:spcAft>
                          <a:spcPts val="0"/>
                        </a:spcAft>
                      </a:pPr>
                      <a:r>
                        <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BEHAVIORAL</a:t>
                      </a:r>
                      <a:endPar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accent4"/>
                    </a:solidFill>
                  </a:tcPr>
                </a:tc>
                <a:extLst>
                  <a:ext uri="{0D108BD9-81ED-4DB2-BD59-A6C34878D82A}">
                    <a16:rowId xmlns:a16="http://schemas.microsoft.com/office/drawing/2014/main" val="2532356642"/>
                  </a:ext>
                </a:extLst>
              </a:tr>
              <a:tr h="2503555">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Difficulty sitting, walking, bowel problems</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Torn, stained, bloody undergarments</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Bleeding, bruises, pain, swelling, itching of genital area</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Any sexually transmitted disease or related symptoms</a:t>
                      </a:r>
                    </a:p>
                  </a:txBody>
                  <a:tcPr marL="68580" marR="68580" marT="0" marB="0">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Withdrawn, depressed, anxious, aggression</a:t>
                      </a:r>
                    </a:p>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Eating disorders, preoccupation with body</a:t>
                      </a:r>
                    </a:p>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Poor peer relationships, poor self-image, poor self-care, lack of confidence</a:t>
                      </a:r>
                    </a:p>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Sexual acting out, excessive masturbation, sexual behavior or knowledge that is advanced or unusual</a:t>
                      </a:r>
                    </a:p>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Reports sexual abuse</a:t>
                      </a:r>
                    </a:p>
                  </a:txBody>
                  <a:tcPr marL="68580" marR="68580" marT="0" marB="0">
                    <a:solidFill>
                      <a:srgbClr val="DBF3C9"/>
                    </a:solidFill>
                  </a:tcPr>
                </a:tc>
                <a:extLst>
                  <a:ext uri="{0D108BD9-81ED-4DB2-BD59-A6C34878D82A}">
                    <a16:rowId xmlns:a16="http://schemas.microsoft.com/office/drawing/2014/main" val="4204603474"/>
                  </a:ext>
                </a:extLst>
              </a:tr>
            </a:tbl>
          </a:graphicData>
        </a:graphic>
      </p:graphicFrame>
    </p:spTree>
    <p:extLst>
      <p:ext uri="{BB962C8B-B14F-4D97-AF65-F5344CB8AC3E}">
        <p14:creationId xmlns:p14="http://schemas.microsoft.com/office/powerpoint/2010/main" val="4050450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51FC-A693-4CE2-BAF8-AADFDBE2965A}"/>
              </a:ext>
            </a:extLst>
          </p:cNvPr>
          <p:cNvSpPr>
            <a:spLocks noGrp="1"/>
          </p:cNvSpPr>
          <p:nvPr>
            <p:ph type="title"/>
          </p:nvPr>
        </p:nvSpPr>
        <p:spPr/>
        <p:txBody>
          <a:bodyPr/>
          <a:lstStyle/>
          <a:p>
            <a:r>
              <a:rPr lang="en-US" dirty="0"/>
              <a:t>What to Report</a:t>
            </a:r>
            <a:br>
              <a:rPr lang="en-US" dirty="0"/>
            </a:br>
            <a:endParaRPr lang="en-US" dirty="0"/>
          </a:p>
        </p:txBody>
      </p:sp>
      <p:sp>
        <p:nvSpPr>
          <p:cNvPr id="3" name="Content Placeholder 2">
            <a:extLst>
              <a:ext uri="{FF2B5EF4-FFF2-40B4-BE49-F238E27FC236}">
                <a16:creationId xmlns:a16="http://schemas.microsoft.com/office/drawing/2014/main" id="{35A6BD82-4A9F-472D-B239-A6A8A3D7AEB8}"/>
              </a:ext>
            </a:extLst>
          </p:cNvPr>
          <p:cNvSpPr>
            <a:spLocks noGrp="1"/>
          </p:cNvSpPr>
          <p:nvPr>
            <p:ph idx="1"/>
          </p:nvPr>
        </p:nvSpPr>
        <p:spPr>
          <a:xfrm>
            <a:off x="2032000" y="1068234"/>
            <a:ext cx="9341394" cy="4244419"/>
          </a:xfrm>
        </p:spPr>
        <p:txBody>
          <a:bodyPr/>
          <a:lstStyle/>
          <a:p>
            <a:pPr marL="0" indent="0">
              <a:buNone/>
            </a:pPr>
            <a:r>
              <a:rPr lang="en-US" sz="4400" b="1" dirty="0">
                <a:solidFill>
                  <a:srgbClr val="990033"/>
                </a:solidFill>
                <a:latin typeface="Lato" panose="020F0502020204030203" pitchFamily="34" charset="0"/>
              </a:rPr>
              <a:t>Emotional Abuse</a:t>
            </a:r>
          </a:p>
          <a:p>
            <a:pPr marL="0" indent="0">
              <a:buNone/>
            </a:pPr>
            <a:endParaRPr lang="en-US" dirty="0"/>
          </a:p>
          <a:p>
            <a:pPr marL="0" indent="0">
              <a:spcAft>
                <a:spcPts val="1200"/>
              </a:spcAft>
              <a:buNone/>
            </a:pPr>
            <a:r>
              <a:rPr lang="en-US" sz="2800" dirty="0"/>
              <a:t>A parent or caregiver harms a child’s mental and social development or causes severe emotional harm. While a single incident may be abuse, frequently emotional abuse is a pattern of behavior that causes damage over time.</a:t>
            </a:r>
          </a:p>
          <a:p>
            <a:endParaRPr lang="en-US" dirty="0"/>
          </a:p>
        </p:txBody>
      </p:sp>
    </p:spTree>
    <p:extLst>
      <p:ext uri="{BB962C8B-B14F-4D97-AF65-F5344CB8AC3E}">
        <p14:creationId xmlns:p14="http://schemas.microsoft.com/office/powerpoint/2010/main" val="2305472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4091450"/>
              </p:ext>
            </p:extLst>
          </p:nvPr>
        </p:nvGraphicFramePr>
        <p:xfrm>
          <a:off x="2032000" y="1178592"/>
          <a:ext cx="8398255" cy="4935314"/>
        </p:xfrm>
        <a:graphic>
          <a:graphicData uri="http://schemas.openxmlformats.org/drawingml/2006/table">
            <a:tbl>
              <a:tblPr firstRow="1" firstCol="1" bandRow="1">
                <a:tableStyleId>{5C22544A-7EE6-4342-B048-85BDC9FD1C3A}</a:tableStyleId>
              </a:tblPr>
              <a:tblGrid>
                <a:gridCol w="4348071">
                  <a:extLst>
                    <a:ext uri="{9D8B030D-6E8A-4147-A177-3AD203B41FA5}">
                      <a16:colId xmlns:a16="http://schemas.microsoft.com/office/drawing/2014/main" val="1197136229"/>
                    </a:ext>
                  </a:extLst>
                </a:gridCol>
                <a:gridCol w="4050184">
                  <a:extLst>
                    <a:ext uri="{9D8B030D-6E8A-4147-A177-3AD203B41FA5}">
                      <a16:colId xmlns:a16="http://schemas.microsoft.com/office/drawing/2014/main" val="1573136514"/>
                    </a:ext>
                  </a:extLst>
                </a:gridCol>
              </a:tblGrid>
              <a:tr h="363015">
                <a:tc gridSpan="2">
                  <a:txBody>
                    <a:bodyPr/>
                    <a:lstStyle/>
                    <a:p>
                      <a:pPr marL="0" marR="0" algn="ctr">
                        <a:spcBef>
                          <a:spcPts val="0"/>
                        </a:spcBef>
                        <a:spcAft>
                          <a:spcPts val="0"/>
                        </a:spcAft>
                      </a:pPr>
                      <a:r>
                        <a:rPr lang="en-US" sz="2000" dirty="0">
                          <a:effectLst/>
                        </a:rPr>
                        <a:t>Signs of Emotional Abuse*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0033"/>
                    </a:solidFill>
                  </a:tcPr>
                </a:tc>
                <a:tc hMerge="1">
                  <a:txBody>
                    <a:bodyPr/>
                    <a:lstStyle/>
                    <a:p>
                      <a:endParaRPr lang="en-US"/>
                    </a:p>
                  </a:txBody>
                  <a:tcPr/>
                </a:tc>
                <a:extLst>
                  <a:ext uri="{0D108BD9-81ED-4DB2-BD59-A6C34878D82A}">
                    <a16:rowId xmlns:a16="http://schemas.microsoft.com/office/drawing/2014/main" val="1797764170"/>
                  </a:ext>
                </a:extLst>
              </a:tr>
              <a:tr h="254626">
                <a:tc>
                  <a:txBody>
                    <a:bodyPr/>
                    <a:lstStyle/>
                    <a:p>
                      <a:pPr marL="0" marR="0" algn="ctr">
                        <a:spcBef>
                          <a:spcPts val="0"/>
                        </a:spcBef>
                        <a:spcAft>
                          <a:spcPts val="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PHYSICAL</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2060"/>
                    </a:solidFill>
                  </a:tcPr>
                </a:tc>
                <a:tc>
                  <a:txBody>
                    <a:bodyPr/>
                    <a:lstStyle/>
                    <a:p>
                      <a:pPr marL="0" marR="0" algn="ctr">
                        <a:spcBef>
                          <a:spcPts val="0"/>
                        </a:spcBef>
                        <a:spcAft>
                          <a:spcPts val="0"/>
                        </a:spcAft>
                      </a:pPr>
                      <a:r>
                        <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BEHAVIORAL</a:t>
                      </a:r>
                      <a:endParaRPr lang="en-US" sz="2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accent4"/>
                    </a:solidFill>
                  </a:tcPr>
                </a:tc>
                <a:extLst>
                  <a:ext uri="{0D108BD9-81ED-4DB2-BD59-A6C34878D82A}">
                    <a16:rowId xmlns:a16="http://schemas.microsoft.com/office/drawing/2014/main" val="2992795368"/>
                  </a:ext>
                </a:extLst>
              </a:tr>
              <a:tr h="355273">
                <a:tc>
                  <a:txBody>
                    <a:bodyPr/>
                    <a:lstStyle/>
                    <a:p>
                      <a:pPr marL="342900" marR="0" lvl="0" indent="-342900">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Developmental delays</a:t>
                      </a:r>
                    </a:p>
                  </a:txBody>
                  <a:tcPr marL="68580" marR="68580" marT="0" marB="0">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Overly compliant or defensive</a:t>
                      </a:r>
                    </a:p>
                  </a:txBody>
                  <a:tcPr marL="68580" marR="68580" marT="0" marB="0">
                    <a:solidFill>
                      <a:srgbClr val="DBF3C9"/>
                    </a:solidFill>
                  </a:tcPr>
                </a:tc>
                <a:extLst>
                  <a:ext uri="{0D108BD9-81ED-4DB2-BD59-A6C34878D82A}">
                    <a16:rowId xmlns:a16="http://schemas.microsoft.com/office/drawing/2014/main" val="3755413143"/>
                  </a:ext>
                </a:extLst>
              </a:tr>
              <a:tr h="766460">
                <a:tc>
                  <a:txBody>
                    <a:bodyPr/>
                    <a:lstStyle/>
                    <a:p>
                      <a:pPr marL="342900" marR="0" lvl="0" indent="-342900">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Wetting bed, pants</a:t>
                      </a:r>
                    </a:p>
                  </a:txBody>
                  <a:tcPr marL="68580" marR="68580" marT="0" marB="0">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Extremely emotional, aggressive, withdrawn, anxieties, phobias, sleep disorders</a:t>
                      </a:r>
                    </a:p>
                  </a:txBody>
                  <a:tcPr marL="68580" marR="68580" marT="0" marB="0">
                    <a:solidFill>
                      <a:srgbClr val="DBF3C9"/>
                    </a:solidFill>
                  </a:tcPr>
                </a:tc>
                <a:extLst>
                  <a:ext uri="{0D108BD9-81ED-4DB2-BD59-A6C34878D82A}">
                    <a16:rowId xmlns:a16="http://schemas.microsoft.com/office/drawing/2014/main" val="1435497280"/>
                  </a:ext>
                </a:extLst>
              </a:tr>
              <a:tr h="696782">
                <a:tc>
                  <a:txBody>
                    <a:bodyPr/>
                    <a:lstStyle/>
                    <a:p>
                      <a:pPr marL="342900" marR="0" lvl="0" indent="-342900">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Speech disorders</a:t>
                      </a:r>
                    </a:p>
                  </a:txBody>
                  <a:tcPr marL="68580" marR="68580" marT="0" marB="0">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Destructive or anti-social behaviors (violence, cruelty, vandalism, stealing, cheating, lying)</a:t>
                      </a:r>
                    </a:p>
                  </a:txBody>
                  <a:tcPr marL="68580" marR="68580" marT="0" marB="0">
                    <a:solidFill>
                      <a:srgbClr val="DBF3C9"/>
                    </a:solidFill>
                  </a:tcPr>
                </a:tc>
                <a:extLst>
                  <a:ext uri="{0D108BD9-81ED-4DB2-BD59-A6C34878D82A}">
                    <a16:rowId xmlns:a16="http://schemas.microsoft.com/office/drawing/2014/main" val="1491609437"/>
                  </a:ext>
                </a:extLst>
              </a:tr>
              <a:tr h="681298">
                <a:tc>
                  <a:txBody>
                    <a:bodyPr/>
                    <a:lstStyle/>
                    <a:p>
                      <a:pPr marL="342900" marR="0" lvl="0" indent="-342900">
                        <a:spcBef>
                          <a:spcPts val="0"/>
                        </a:spcBef>
                        <a:spcAft>
                          <a:spcPts val="0"/>
                        </a:spcAft>
                        <a:buFont typeface="Wingdings" panose="05000000000000000000" pitchFamily="2" charset="2"/>
                        <a:buChar char=""/>
                      </a:pPr>
                      <a:r>
                        <a:rPr lang="en-US" sz="2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Problems (ulcers, skin disorders, obesity and weight fluctuation)</a:t>
                      </a:r>
                    </a:p>
                  </a:txBody>
                  <a:tcPr marL="68580" marR="68580" marT="0" marB="0">
                    <a:solidFill>
                      <a:srgbClr val="DCDEF0"/>
                    </a:solid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Inappropriate behavior for age (Too Adult, Too Infantile)</a:t>
                      </a:r>
                    </a:p>
                  </a:txBody>
                  <a:tcPr marL="68580" marR="68580" marT="0" marB="0">
                    <a:solidFill>
                      <a:srgbClr val="DBF3C9"/>
                    </a:solidFill>
                  </a:tcPr>
                </a:tc>
                <a:extLst>
                  <a:ext uri="{0D108BD9-81ED-4DB2-BD59-A6C34878D82A}">
                    <a16:rowId xmlns:a16="http://schemas.microsoft.com/office/drawing/2014/main" val="1315128683"/>
                  </a:ext>
                </a:extLst>
              </a:tr>
              <a:tr h="255487">
                <a:tc>
                  <a:txBody>
                    <a:bodyPr/>
                    <a:lstStyle/>
                    <a:p>
                      <a:pPr marL="0" marR="0">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oFill/>
                  </a:tcPr>
                </a:tc>
                <a:tc>
                  <a:txBody>
                    <a:bodyPr/>
                    <a:lstStyle/>
                    <a:p>
                      <a:pPr marL="342900" marR="0" lvl="0" indent="-342900">
                        <a:spcBef>
                          <a:spcPts val="0"/>
                        </a:spcBef>
                        <a:spcAft>
                          <a:spcPts val="0"/>
                        </a:spcAft>
                        <a:buFont typeface="Wingdings" panose="05000000000000000000" pitchFamily="2" charset="2"/>
                        <a:buChar char=""/>
                      </a:pPr>
                      <a:r>
                        <a:rPr lang="en-US" sz="2000" dirty="0">
                          <a:effectLst/>
                          <a:latin typeface="Open Sans" panose="020B0606030504020204" pitchFamily="34" charset="0"/>
                          <a:ea typeface="Open Sans" panose="020B0606030504020204" pitchFamily="34" charset="0"/>
                          <a:cs typeface="Open Sans" panose="020B0606030504020204" pitchFamily="34" charset="0"/>
                        </a:rPr>
                        <a:t>Suicidal thoughts and behaviors</a:t>
                      </a:r>
                    </a:p>
                  </a:txBody>
                  <a:tcPr marL="68580" marR="68580" marT="0" marB="0">
                    <a:solidFill>
                      <a:srgbClr val="DBF3C9"/>
                    </a:solidFill>
                  </a:tcPr>
                </a:tc>
                <a:extLst>
                  <a:ext uri="{0D108BD9-81ED-4DB2-BD59-A6C34878D82A}">
                    <a16:rowId xmlns:a16="http://schemas.microsoft.com/office/drawing/2014/main" val="805926543"/>
                  </a:ext>
                </a:extLst>
              </a:tr>
            </a:tbl>
          </a:graphicData>
        </a:graphic>
      </p:graphicFrame>
      <p:sp>
        <p:nvSpPr>
          <p:cNvPr id="2" name="Title 1">
            <a:extLst>
              <a:ext uri="{FF2B5EF4-FFF2-40B4-BE49-F238E27FC236}">
                <a16:creationId xmlns:a16="http://schemas.microsoft.com/office/drawing/2014/main" id="{DD78338C-1A5B-45C6-AF73-99105E4B3CE0}"/>
              </a:ext>
            </a:extLst>
          </p:cNvPr>
          <p:cNvSpPr>
            <a:spLocks noGrp="1"/>
          </p:cNvSpPr>
          <p:nvPr>
            <p:ph type="title"/>
          </p:nvPr>
        </p:nvSpPr>
        <p:spPr/>
        <p:txBody>
          <a:bodyPr/>
          <a:lstStyle/>
          <a:p>
            <a:r>
              <a:rPr lang="en-US" dirty="0"/>
              <a:t>What to Report</a:t>
            </a:r>
          </a:p>
        </p:txBody>
      </p:sp>
    </p:spTree>
    <p:extLst>
      <p:ext uri="{BB962C8B-B14F-4D97-AF65-F5344CB8AC3E}">
        <p14:creationId xmlns:p14="http://schemas.microsoft.com/office/powerpoint/2010/main" val="2315796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What to Report</a:t>
            </a:r>
          </a:p>
        </p:txBody>
      </p:sp>
      <p:sp>
        <p:nvSpPr>
          <p:cNvPr id="2" name="Content Placeholder 1">
            <a:extLst>
              <a:ext uri="{FF2B5EF4-FFF2-40B4-BE49-F238E27FC236}">
                <a16:creationId xmlns:a16="http://schemas.microsoft.com/office/drawing/2014/main" id="{D3D1224D-0454-4BC0-A20F-D5A815F50F77}"/>
              </a:ext>
            </a:extLst>
          </p:cNvPr>
          <p:cNvSpPr>
            <a:spLocks noGrp="1"/>
          </p:cNvSpPr>
          <p:nvPr>
            <p:ph idx="1"/>
          </p:nvPr>
        </p:nvSpPr>
        <p:spPr>
          <a:xfrm>
            <a:off x="2032000" y="1068234"/>
            <a:ext cx="9753600" cy="4244419"/>
          </a:xfrm>
        </p:spPr>
        <p:txBody>
          <a:bodyPr/>
          <a:lstStyle/>
          <a:p>
            <a:pPr marL="0" indent="0">
              <a:buNone/>
            </a:pPr>
            <a:r>
              <a:rPr lang="en-US" sz="4400" b="1" dirty="0">
                <a:solidFill>
                  <a:srgbClr val="990033"/>
                </a:solidFill>
                <a:latin typeface="Lato" panose="020F0502020204030203" pitchFamily="34" charset="0"/>
              </a:rPr>
              <a:t>Neglect </a:t>
            </a:r>
          </a:p>
          <a:p>
            <a:pPr marL="0" indent="0">
              <a:buNone/>
            </a:pPr>
            <a:endParaRPr lang="en-US" dirty="0"/>
          </a:p>
          <a:p>
            <a:pPr marL="0" indent="0">
              <a:buNone/>
            </a:pPr>
            <a:r>
              <a:rPr lang="en-US" sz="2800" dirty="0"/>
              <a:t>When a parent or caregiver does not give the care, supervision, affection and support required for a child’s health, safety and well-being.</a:t>
            </a:r>
          </a:p>
          <a:p>
            <a:endParaRPr lang="en-US" dirty="0"/>
          </a:p>
        </p:txBody>
      </p:sp>
    </p:spTree>
    <p:extLst>
      <p:ext uri="{BB962C8B-B14F-4D97-AF65-F5344CB8AC3E}">
        <p14:creationId xmlns:p14="http://schemas.microsoft.com/office/powerpoint/2010/main" val="4255544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27900215"/>
              </p:ext>
            </p:extLst>
          </p:nvPr>
        </p:nvGraphicFramePr>
        <p:xfrm>
          <a:off x="2032000" y="1767971"/>
          <a:ext cx="8799685" cy="3322058"/>
        </p:xfrm>
        <a:graphic>
          <a:graphicData uri="http://schemas.openxmlformats.org/drawingml/2006/table">
            <a:tbl>
              <a:tblPr firstRow="1" firstCol="1" bandRow="1">
                <a:tableStyleId>{5C22544A-7EE6-4342-B048-85BDC9FD1C3A}</a:tableStyleId>
              </a:tblPr>
              <a:tblGrid>
                <a:gridCol w="8799685">
                  <a:extLst>
                    <a:ext uri="{9D8B030D-6E8A-4147-A177-3AD203B41FA5}">
                      <a16:colId xmlns:a16="http://schemas.microsoft.com/office/drawing/2014/main" val="1687609204"/>
                    </a:ext>
                  </a:extLst>
                </a:gridCol>
              </a:tblGrid>
              <a:tr h="588593">
                <a:tc>
                  <a:txBody>
                    <a:bodyPr/>
                    <a:lstStyle/>
                    <a:p>
                      <a:pPr marL="0" marR="0" algn="ctr">
                        <a:spcBef>
                          <a:spcPts val="0"/>
                        </a:spcBef>
                        <a:spcAft>
                          <a:spcPts val="0"/>
                        </a:spcAft>
                      </a:pPr>
                      <a:r>
                        <a:rPr lang="en-US" sz="3200" dirty="0">
                          <a:effectLst/>
                          <a:latin typeface="Open Sans" panose="020B0606030504020204" pitchFamily="34" charset="0"/>
                          <a:ea typeface="Open Sans" panose="020B0606030504020204" pitchFamily="34" charset="0"/>
                          <a:cs typeface="Open Sans" panose="020B0606030504020204" pitchFamily="34" charset="0"/>
                        </a:rPr>
                        <a:t>Signs of Neglect*</a:t>
                      </a:r>
                      <a:endParaRPr lang="en-US"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990033"/>
                    </a:solidFill>
                  </a:tcPr>
                </a:tc>
                <a:extLst>
                  <a:ext uri="{0D108BD9-81ED-4DB2-BD59-A6C34878D82A}">
                    <a16:rowId xmlns:a16="http://schemas.microsoft.com/office/drawing/2014/main" val="1912657024"/>
                  </a:ext>
                </a:extLst>
              </a:tr>
              <a:tr h="2733465">
                <a:tc>
                  <a:txBody>
                    <a:bodyPr/>
                    <a:lstStyle/>
                    <a:p>
                      <a:pPr marL="342900" marR="0" lvl="0" indent="-342900">
                        <a:spcBef>
                          <a:spcPts val="0"/>
                        </a:spcBef>
                        <a:spcAft>
                          <a:spcPts val="0"/>
                        </a:spcAft>
                        <a:buFont typeface="Wingdings" panose="05000000000000000000" pitchFamily="2" charset="2"/>
                        <a:buChar cha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Often hungry, stockpiles or seeks food</a:t>
                      </a:r>
                    </a:p>
                    <a:p>
                      <a:pPr marL="342900" marR="0" lvl="0" indent="-342900">
                        <a:spcBef>
                          <a:spcPts val="0"/>
                        </a:spcBef>
                        <a:spcAft>
                          <a:spcPts val="0"/>
                        </a:spcAft>
                        <a:buFont typeface="Wingdings" panose="05000000000000000000" pitchFamily="2" charset="2"/>
                        <a:buChar cha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May show signs of malnutrition</a:t>
                      </a:r>
                    </a:p>
                    <a:p>
                      <a:pPr marL="342900" marR="0" lvl="0" indent="-342900">
                        <a:spcBef>
                          <a:spcPts val="0"/>
                        </a:spcBef>
                        <a:spcAft>
                          <a:spcPts val="0"/>
                        </a:spcAft>
                        <a:buFont typeface="Wingdings" panose="05000000000000000000" pitchFamily="2" charset="2"/>
                        <a:buChar cha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Very low body weight/height for age</a:t>
                      </a:r>
                    </a:p>
                    <a:p>
                      <a:pPr marL="342900" marR="0" lvl="0" indent="-342900">
                        <a:spcBef>
                          <a:spcPts val="0"/>
                        </a:spcBef>
                        <a:spcAft>
                          <a:spcPts val="0"/>
                        </a:spcAft>
                        <a:buFont typeface="Wingdings" panose="05000000000000000000" pitchFamily="2" charset="2"/>
                        <a:buChar cha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Often tired, sleepy, listless</a:t>
                      </a:r>
                    </a:p>
                    <a:p>
                      <a:pPr marL="342900" marR="0" lvl="0" indent="-342900">
                        <a:spcBef>
                          <a:spcPts val="0"/>
                        </a:spcBef>
                        <a:spcAft>
                          <a:spcPts val="0"/>
                        </a:spcAft>
                        <a:buFont typeface="Wingdings" panose="05000000000000000000" pitchFamily="2" charset="2"/>
                        <a:buChar cha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Hygiene problems, body odor</a:t>
                      </a:r>
                    </a:p>
                    <a:p>
                      <a:pPr marL="342900" marR="0" lvl="0" indent="-342900">
                        <a:spcBef>
                          <a:spcPts val="0"/>
                        </a:spcBef>
                        <a:spcAft>
                          <a:spcPts val="0"/>
                        </a:spcAft>
                        <a:buFont typeface="Wingdings" panose="05000000000000000000" pitchFamily="2" charset="2"/>
                        <a:buChar char=""/>
                      </a:pPr>
                      <a:r>
                        <a:rPr lang="en-US" sz="24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Untreated medical and dental problems</a:t>
                      </a:r>
                    </a:p>
                  </a:txBody>
                  <a:tcPr marL="68580" marR="68580" marT="0" marB="0" anchor="ctr">
                    <a:solidFill>
                      <a:srgbClr val="F0E0E2"/>
                    </a:solidFill>
                  </a:tcPr>
                </a:tc>
                <a:extLst>
                  <a:ext uri="{0D108BD9-81ED-4DB2-BD59-A6C34878D82A}">
                    <a16:rowId xmlns:a16="http://schemas.microsoft.com/office/drawing/2014/main" val="893718241"/>
                  </a:ext>
                </a:extLst>
              </a:tr>
            </a:tbl>
          </a:graphicData>
        </a:graphic>
      </p:graphicFrame>
      <p:sp>
        <p:nvSpPr>
          <p:cNvPr id="5" name="Title 1"/>
          <p:cNvSpPr>
            <a:spLocks noGrp="1"/>
          </p:cNvSpPr>
          <p:nvPr>
            <p:ph type="title"/>
          </p:nvPr>
        </p:nvSpPr>
        <p:spPr/>
        <p:txBody>
          <a:bodyPr/>
          <a:lstStyle/>
          <a:p>
            <a:r>
              <a:rPr lang="en-US" dirty="0"/>
              <a:t>What to Report</a:t>
            </a:r>
          </a:p>
        </p:txBody>
      </p:sp>
    </p:spTree>
    <p:extLst>
      <p:ext uri="{BB962C8B-B14F-4D97-AF65-F5344CB8AC3E}">
        <p14:creationId xmlns:p14="http://schemas.microsoft.com/office/powerpoint/2010/main" val="170943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D3CF-C608-4FDC-9E71-072D75E1CD15}"/>
              </a:ext>
            </a:extLst>
          </p:cNvPr>
          <p:cNvSpPr>
            <a:spLocks noGrp="1"/>
          </p:cNvSpPr>
          <p:nvPr>
            <p:ph type="title"/>
          </p:nvPr>
        </p:nvSpPr>
        <p:spPr/>
        <p:txBody>
          <a:bodyPr/>
          <a:lstStyle/>
          <a:p>
            <a:r>
              <a:rPr lang="en-US" dirty="0"/>
              <a:t>CRAFTI Program Model</a:t>
            </a:r>
          </a:p>
        </p:txBody>
      </p:sp>
      <p:sp>
        <p:nvSpPr>
          <p:cNvPr id="3" name="Content Placeholder 2">
            <a:extLst>
              <a:ext uri="{FF2B5EF4-FFF2-40B4-BE49-F238E27FC236}">
                <a16:creationId xmlns:a16="http://schemas.microsoft.com/office/drawing/2014/main" id="{0AE1FF57-68FB-40BA-91DB-CFE1B3504A9C}"/>
              </a:ext>
            </a:extLst>
          </p:cNvPr>
          <p:cNvSpPr>
            <a:spLocks noGrp="1"/>
          </p:cNvSpPr>
          <p:nvPr>
            <p:ph idx="1"/>
          </p:nvPr>
        </p:nvSpPr>
        <p:spPr/>
        <p:txBody>
          <a:bodyPr/>
          <a:lstStyle/>
          <a:p>
            <a:r>
              <a:rPr lang="en-US" dirty="0"/>
              <a:t>Commuter Programs</a:t>
            </a:r>
          </a:p>
          <a:p>
            <a:r>
              <a:rPr lang="en-US" dirty="0"/>
              <a:t>Residential Programs</a:t>
            </a:r>
          </a:p>
          <a:p>
            <a:r>
              <a:rPr lang="en-US" dirty="0"/>
              <a:t>Affiliate Programs (i.e.. Alumni Foundation, WARF, WID)</a:t>
            </a:r>
          </a:p>
          <a:p>
            <a:r>
              <a:rPr lang="en-US" dirty="0"/>
              <a:t>Field Trips</a:t>
            </a:r>
          </a:p>
          <a:p>
            <a:r>
              <a:rPr lang="en-US" dirty="0"/>
              <a:t>Third Party Campus Activities</a:t>
            </a:r>
          </a:p>
          <a:p>
            <a:r>
              <a:rPr lang="en-US" dirty="0"/>
              <a:t>Individual (i.e.. Internships, private lessons, shadow experiences)</a:t>
            </a:r>
          </a:p>
          <a:p>
            <a:endParaRPr lang="en-US" dirty="0"/>
          </a:p>
        </p:txBody>
      </p:sp>
    </p:spTree>
    <p:extLst>
      <p:ext uri="{BB962C8B-B14F-4D97-AF65-F5344CB8AC3E}">
        <p14:creationId xmlns:p14="http://schemas.microsoft.com/office/powerpoint/2010/main" val="2142070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654217"/>
            <a:ext cx="11887199" cy="1169842"/>
          </a:xfrm>
        </p:spPr>
        <p:txBody>
          <a:bodyPr/>
          <a:lstStyle/>
          <a:p>
            <a:r>
              <a:rPr lang="en-US" sz="8800" dirty="0">
                <a:solidFill>
                  <a:srgbClr val="990033"/>
                </a:solidFill>
                <a:effectLst/>
                <a:latin typeface="Lato" panose="020F0502020204030203" pitchFamily="34" charset="0"/>
              </a:rPr>
              <a:t>What Now?</a:t>
            </a:r>
            <a:br>
              <a:rPr lang="en-US" sz="8800" dirty="0"/>
            </a:br>
            <a:endParaRPr lang="en-US" sz="8800" dirty="0"/>
          </a:p>
        </p:txBody>
      </p:sp>
      <p:pic>
        <p:nvPicPr>
          <p:cNvPr id="4" name="Picture 3" descr="Text&#10;&#10;Description automatically generated">
            <a:extLst>
              <a:ext uri="{FF2B5EF4-FFF2-40B4-BE49-F238E27FC236}">
                <a16:creationId xmlns:a16="http://schemas.microsoft.com/office/drawing/2014/main" id="{DA963B05-03E3-4945-9CE6-24D05569C0C7}"/>
              </a:ext>
            </a:extLst>
          </p:cNvPr>
          <p:cNvPicPr>
            <a:picLocks noChangeAspect="1"/>
          </p:cNvPicPr>
          <p:nvPr/>
        </p:nvPicPr>
        <p:blipFill>
          <a:blip r:embed="rId3"/>
          <a:stretch>
            <a:fillRect/>
          </a:stretch>
        </p:blipFill>
        <p:spPr>
          <a:xfrm>
            <a:off x="2084104" y="751221"/>
            <a:ext cx="8023791" cy="1429694"/>
          </a:xfrm>
          <a:prstGeom prst="rect">
            <a:avLst/>
          </a:prstGeom>
        </p:spPr>
      </p:pic>
    </p:spTree>
    <p:extLst>
      <p:ext uri="{BB962C8B-B14F-4D97-AF65-F5344CB8AC3E}">
        <p14:creationId xmlns:p14="http://schemas.microsoft.com/office/powerpoint/2010/main" val="1912774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312" y="733720"/>
            <a:ext cx="9662474" cy="626745"/>
          </a:xfrm>
        </p:spPr>
        <p:txBody>
          <a:bodyPr/>
          <a:lstStyle/>
          <a:p>
            <a:pPr algn="l"/>
            <a:r>
              <a:rPr lang="en-US" sz="2800" dirty="0">
                <a:solidFill>
                  <a:srgbClr val="990033"/>
                </a:solidFill>
                <a:effectLst/>
              </a:rPr>
              <a:t>Mandated Reporter Training</a:t>
            </a:r>
            <a:br>
              <a:rPr lang="en-US" sz="2800" dirty="0"/>
            </a:br>
            <a:r>
              <a:rPr lang="en-US" sz="2800" b="0" dirty="0">
                <a:solidFill>
                  <a:srgbClr val="0070C0"/>
                </a:solidFill>
                <a:effectLst/>
                <a:hlinkClick r:id="rId3">
                  <a:extLst>
                    <a:ext uri="{A12FA001-AC4F-418D-AE19-62706E023703}">
                      <ahyp:hlinkClr xmlns:ahyp="http://schemas.microsoft.com/office/drawing/2018/hyperlinkcolor" val="tx"/>
                    </a:ext>
                  </a:extLst>
                </a:hlinkClick>
              </a:rPr>
              <a:t>https://media.wcwpds.wisc.edu/mandatedreporter/index.html</a:t>
            </a:r>
            <a:br>
              <a:rPr lang="en-US" sz="2800" dirty="0"/>
            </a:br>
            <a:br>
              <a:rPr lang="en-US" sz="2800" dirty="0"/>
            </a:br>
            <a:r>
              <a:rPr lang="en-US" sz="2800" dirty="0">
                <a:solidFill>
                  <a:srgbClr val="990033"/>
                </a:solidFill>
                <a:effectLst/>
              </a:rPr>
              <a:t>Campus Security Authority Training</a:t>
            </a:r>
            <a:br>
              <a:rPr lang="en-US" sz="2800" dirty="0"/>
            </a:br>
            <a:r>
              <a:rPr lang="en-US" sz="2800" b="0" dirty="0">
                <a:solidFill>
                  <a:srgbClr val="0070C0"/>
                </a:solidFill>
                <a:effectLst/>
                <a:hlinkClick r:id="rId4">
                  <a:extLst>
                    <a:ext uri="{A12FA001-AC4F-418D-AE19-62706E023703}">
                      <ahyp:hlinkClr xmlns:ahyp="http://schemas.microsoft.com/office/drawing/2018/hyperlinkcolor" val="tx"/>
                    </a:ext>
                  </a:extLst>
                </a:hlinkClick>
              </a:rPr>
              <a:t>https://www.talent.wisc.edu/home/Hide-A-Tab/SafetyandSecurity/CampusSecurityAuthoritiesTraining/tabid/482/Default.aspx</a:t>
            </a:r>
            <a:br>
              <a:rPr lang="en-US" sz="2800" dirty="0"/>
            </a:br>
            <a:br>
              <a:rPr lang="en-US" sz="2800" dirty="0"/>
            </a:br>
            <a:r>
              <a:rPr lang="en-US" sz="2800" dirty="0">
                <a:solidFill>
                  <a:srgbClr val="990033"/>
                </a:solidFill>
                <a:effectLst/>
              </a:rPr>
              <a:t>Sexual Violence/Harassment Prevention Training and Responsible Employee Training</a:t>
            </a:r>
            <a:br>
              <a:rPr lang="en-US" sz="2800" dirty="0"/>
            </a:br>
            <a:r>
              <a:rPr lang="en-US" sz="2800" b="0" dirty="0">
                <a:solidFill>
                  <a:srgbClr val="0070C0"/>
                </a:solidFill>
                <a:effectLst/>
              </a:rPr>
              <a:t>https://compliance.wisc.edu/titleix/employee-training/</a:t>
            </a:r>
            <a:br>
              <a:rPr lang="en-US" sz="2800" dirty="0"/>
            </a:br>
            <a:br>
              <a:rPr lang="en-US" sz="2800" dirty="0"/>
            </a:br>
            <a:br>
              <a:rPr lang="en-US" sz="3200" dirty="0"/>
            </a:br>
            <a:br>
              <a:rPr lang="en-US" sz="3200" dirty="0"/>
            </a:br>
            <a:br>
              <a:rPr lang="en-US" sz="3200" dirty="0"/>
            </a:br>
            <a:endParaRPr lang="en-US" sz="3200" dirty="0"/>
          </a:p>
        </p:txBody>
      </p:sp>
    </p:spTree>
    <p:extLst>
      <p:ext uri="{BB962C8B-B14F-4D97-AF65-F5344CB8AC3E}">
        <p14:creationId xmlns:p14="http://schemas.microsoft.com/office/powerpoint/2010/main" val="3075937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612B-A1C0-449D-BD84-F4F30198B0B8}"/>
              </a:ext>
            </a:extLst>
          </p:cNvPr>
          <p:cNvSpPr>
            <a:spLocks noGrp="1"/>
          </p:cNvSpPr>
          <p:nvPr>
            <p:ph type="ctrTitle"/>
          </p:nvPr>
        </p:nvSpPr>
        <p:spPr/>
        <p:txBody>
          <a:bodyPr/>
          <a:lstStyle/>
          <a:p>
            <a:r>
              <a:rPr lang="en-US" dirty="0"/>
              <a:t>UW System Youth Protection</a:t>
            </a:r>
          </a:p>
        </p:txBody>
      </p:sp>
      <p:sp>
        <p:nvSpPr>
          <p:cNvPr id="3" name="Subtitle 2">
            <a:extLst>
              <a:ext uri="{FF2B5EF4-FFF2-40B4-BE49-F238E27FC236}">
                <a16:creationId xmlns:a16="http://schemas.microsoft.com/office/drawing/2014/main" id="{D856A18E-151F-4725-957C-F9D1918C41BC}"/>
              </a:ext>
            </a:extLst>
          </p:cNvPr>
          <p:cNvSpPr>
            <a:spLocks noGrp="1"/>
          </p:cNvSpPr>
          <p:nvPr>
            <p:ph type="subTitle" idx="1"/>
          </p:nvPr>
        </p:nvSpPr>
        <p:spPr/>
        <p:txBody>
          <a:bodyPr/>
          <a:lstStyle/>
          <a:p>
            <a:r>
              <a:rPr lang="en-US" dirty="0"/>
              <a:t>Protecting minors participating in youth activities </a:t>
            </a:r>
          </a:p>
          <a:p>
            <a:endParaRPr lang="en-US" dirty="0"/>
          </a:p>
        </p:txBody>
      </p:sp>
    </p:spTree>
    <p:extLst>
      <p:ext uri="{BB962C8B-B14F-4D97-AF65-F5344CB8AC3E}">
        <p14:creationId xmlns:p14="http://schemas.microsoft.com/office/powerpoint/2010/main" val="293619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Holistic Protection Model </a:t>
            </a:r>
            <a:endParaRPr lang="en-US" dirty="0"/>
          </a:p>
        </p:txBody>
      </p:sp>
      <p:graphicFrame>
        <p:nvGraphicFramePr>
          <p:cNvPr id="6" name="Google Shape;131;p17"/>
          <p:cNvGraphicFramePr/>
          <p:nvPr>
            <p:extLst>
              <p:ext uri="{D42A27DB-BD31-4B8C-83A1-F6EECF244321}">
                <p14:modId xmlns:p14="http://schemas.microsoft.com/office/powerpoint/2010/main" val="855347463"/>
              </p:ext>
            </p:extLst>
          </p:nvPr>
        </p:nvGraphicFramePr>
        <p:xfrm>
          <a:off x="2159542" y="2084270"/>
          <a:ext cx="7814552" cy="3116787"/>
        </p:xfrm>
        <a:graphic>
          <a:graphicData uri="http://schemas.openxmlformats.org/drawingml/2006/table">
            <a:tbl>
              <a:tblPr>
                <a:noFill/>
              </a:tblPr>
              <a:tblGrid>
                <a:gridCol w="3495643">
                  <a:extLst>
                    <a:ext uri="{9D8B030D-6E8A-4147-A177-3AD203B41FA5}">
                      <a16:colId xmlns:a16="http://schemas.microsoft.com/office/drawing/2014/main" val="20000"/>
                    </a:ext>
                  </a:extLst>
                </a:gridCol>
                <a:gridCol w="4318909">
                  <a:extLst>
                    <a:ext uri="{9D8B030D-6E8A-4147-A177-3AD203B41FA5}">
                      <a16:colId xmlns:a16="http://schemas.microsoft.com/office/drawing/2014/main" val="20001"/>
                    </a:ext>
                  </a:extLst>
                </a:gridCol>
              </a:tblGrid>
              <a:tr h="72113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b="1" dirty="0">
                          <a:latin typeface="Open Sans" panose="020B0606030504020204" pitchFamily="34" charset="0"/>
                          <a:ea typeface="Open Sans" panose="020B0606030504020204" pitchFamily="34" charset="0"/>
                          <a:cs typeface="Open Sans" panose="020B0606030504020204" pitchFamily="34" charset="0"/>
                        </a:rPr>
                        <a:t>Purpose</a:t>
                      </a:r>
                      <a:endParaRPr sz="1200" b="1" dirty="0">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b="1" dirty="0">
                          <a:latin typeface="Open Sans" panose="020B0606030504020204" pitchFamily="34" charset="0"/>
                          <a:ea typeface="Open Sans" panose="020B0606030504020204" pitchFamily="34" charset="0"/>
                          <a:cs typeface="Open Sans" panose="020B0606030504020204" pitchFamily="34" charset="0"/>
                        </a:rPr>
                        <a:t>Course</a:t>
                      </a:r>
                      <a:endParaRPr sz="1200" b="1" dirty="0">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706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a:latin typeface="Open Sans" panose="020B0606030504020204" pitchFamily="34" charset="0"/>
                          <a:ea typeface="Open Sans" panose="020B0606030504020204" pitchFamily="34" charset="0"/>
                          <a:cs typeface="Open Sans" panose="020B0606030504020204" pitchFamily="34" charset="0"/>
                        </a:rPr>
                        <a:t>Protection from Self</a:t>
                      </a:r>
                      <a:endParaRPr sz="1200">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dirty="0">
                          <a:latin typeface="Open Sans" panose="020B0606030504020204" pitchFamily="34" charset="0"/>
                          <a:ea typeface="Open Sans" panose="020B0606030504020204" pitchFamily="34" charset="0"/>
                          <a:cs typeface="Open Sans" panose="020B0606030504020204" pitchFamily="34" charset="0"/>
                        </a:rPr>
                        <a:t>Youth Mental Health First Aid</a:t>
                      </a:r>
                      <a:endParaRPr sz="1200" dirty="0">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7429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*Protection from Predators and Peers</a:t>
                      </a:r>
                      <a:endParaRPr sz="1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dirty="0">
                          <a:solidFill>
                            <a:srgbClr val="FF0000"/>
                          </a:solidFill>
                          <a:latin typeface="Open Sans" panose="020B0606030504020204" pitchFamily="34" charset="0"/>
                          <a:ea typeface="Open Sans" panose="020B0606030504020204" pitchFamily="34" charset="0"/>
                          <a:cs typeface="Open Sans" panose="020B0606030504020204" pitchFamily="34" charset="0"/>
                        </a:rPr>
                        <a:t>Youth Protection Training</a:t>
                      </a:r>
                      <a:endParaRPr sz="1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7429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a:latin typeface="Open Sans" panose="020B0606030504020204" pitchFamily="34" charset="0"/>
                          <a:ea typeface="Open Sans" panose="020B0606030504020204" pitchFamily="34" charset="0"/>
                          <a:cs typeface="Open Sans" panose="020B0606030504020204" pitchFamily="34" charset="0"/>
                        </a:rPr>
                        <a:t>Health and Safety Protection</a:t>
                      </a:r>
                      <a:endParaRPr sz="1200">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lvl="0" indent="0" algn="ctr" rtl="0">
                        <a:spcBef>
                          <a:spcPts val="0"/>
                        </a:spcBef>
                        <a:spcAft>
                          <a:spcPts val="0"/>
                        </a:spcAft>
                        <a:buNone/>
                      </a:pPr>
                      <a:r>
                        <a:rPr lang="en" sz="1200" dirty="0">
                          <a:latin typeface="Open Sans" panose="020B0606030504020204" pitchFamily="34" charset="0"/>
                          <a:ea typeface="Open Sans" panose="020B0606030504020204" pitchFamily="34" charset="0"/>
                          <a:cs typeface="Open Sans" panose="020B0606030504020204" pitchFamily="34" charset="0"/>
                        </a:rPr>
                        <a:t>AdvancedFirst Aid/CPR/AED (for youth populations)</a:t>
                      </a:r>
                      <a:endParaRPr sz="1200" dirty="0">
                        <a:latin typeface="Open Sans" panose="020B0606030504020204" pitchFamily="34" charset="0"/>
                        <a:ea typeface="Open Sans" panose="020B0606030504020204" pitchFamily="34" charset="0"/>
                        <a:cs typeface="Open Sans" panose="020B0606030504020204" pitchFamily="34" charset="0"/>
                      </a:endParaRPr>
                    </a:p>
                  </a:txBody>
                  <a:tcPr marL="91425" marR="91425" marT="91425" marB="91425"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651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Protection</a:t>
            </a:r>
          </a:p>
        </p:txBody>
      </p:sp>
      <p:sp>
        <p:nvSpPr>
          <p:cNvPr id="5" name="Content Placeholder 4">
            <a:extLst>
              <a:ext uri="{FF2B5EF4-FFF2-40B4-BE49-F238E27FC236}">
                <a16:creationId xmlns:a16="http://schemas.microsoft.com/office/drawing/2014/main" id="{09FC4DA0-8982-435D-9928-DD288F202E3A}"/>
              </a:ext>
            </a:extLst>
          </p:cNvPr>
          <p:cNvSpPr>
            <a:spLocks noGrp="1"/>
          </p:cNvSpPr>
          <p:nvPr>
            <p:ph idx="1"/>
          </p:nvPr>
        </p:nvSpPr>
        <p:spPr/>
        <p:txBody>
          <a:bodyPr/>
          <a:lstStyle/>
          <a:p>
            <a:pPr marL="0" indent="0" algn="ctr">
              <a:buNone/>
            </a:pPr>
            <a:r>
              <a:rPr lang="en-US" dirty="0"/>
              <a:t>The goal of Youth Protection Training is to educate consumers about the risks and prevention techniques around child sexual abuse in institutions of higher education.</a:t>
            </a:r>
          </a:p>
          <a:p>
            <a:pPr marL="0" indent="0" algn="ctr">
              <a:buNone/>
            </a:pPr>
            <a:endParaRPr lang="en-US" dirty="0"/>
          </a:p>
          <a:p>
            <a:pPr marL="0" indent="0" algn="ctr">
              <a:buNone/>
            </a:pPr>
            <a:endParaRPr lang="en-US" dirty="0"/>
          </a:p>
          <a:p>
            <a:pPr marL="0" indent="0" algn="ctr">
              <a:buNone/>
            </a:pPr>
            <a:r>
              <a:rPr lang="en-US" dirty="0"/>
              <a:t>For the purpose of the training, we will focus on the following categories of risks:</a:t>
            </a:r>
          </a:p>
          <a:p>
            <a:pPr marL="0" indent="0" algn="ctr">
              <a:buNone/>
            </a:pPr>
            <a:r>
              <a:rPr lang="en-US" dirty="0"/>
              <a:t>Adult to Minor</a:t>
            </a:r>
          </a:p>
          <a:p>
            <a:pPr marL="0" indent="0" algn="ctr">
              <a:buNone/>
            </a:pPr>
            <a:r>
              <a:rPr lang="en-US" dirty="0"/>
              <a:t>Peer to Peer</a:t>
            </a:r>
          </a:p>
        </p:txBody>
      </p:sp>
    </p:spTree>
    <p:extLst>
      <p:ext uri="{BB962C8B-B14F-4D97-AF65-F5344CB8AC3E}">
        <p14:creationId xmlns:p14="http://schemas.microsoft.com/office/powerpoint/2010/main" val="216715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34A0-3E90-4EF5-A925-82FC89D6EA3A}"/>
              </a:ext>
            </a:extLst>
          </p:cNvPr>
          <p:cNvSpPr>
            <a:spLocks noGrp="1"/>
          </p:cNvSpPr>
          <p:nvPr>
            <p:ph type="title"/>
          </p:nvPr>
        </p:nvSpPr>
        <p:spPr/>
        <p:txBody>
          <a:bodyPr/>
          <a:lstStyle/>
          <a:p>
            <a:r>
              <a:rPr lang="en-US" dirty="0"/>
              <a:t>Why Youth Protection?</a:t>
            </a:r>
            <a:br>
              <a:rPr lang="en-US" dirty="0"/>
            </a:br>
            <a:endParaRPr lang="en-US" dirty="0"/>
          </a:p>
        </p:txBody>
      </p:sp>
      <p:sp>
        <p:nvSpPr>
          <p:cNvPr id="6" name="Content Placeholder 4"/>
          <p:cNvSpPr txBox="1">
            <a:spLocks/>
          </p:cNvSpPr>
          <p:nvPr/>
        </p:nvSpPr>
        <p:spPr bwMode="auto">
          <a:xfrm>
            <a:off x="1891759" y="2471636"/>
            <a:ext cx="3134468" cy="1914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ctr">
              <a:buNone/>
            </a:pPr>
            <a:r>
              <a:rPr lang="en-US" sz="9600" b="1" dirty="0">
                <a:solidFill>
                  <a:srgbClr val="990033"/>
                </a:solidFill>
                <a:latin typeface="Lato" panose="020F0502020204030203" pitchFamily="34" charset="0"/>
                <a:ea typeface="MS Gothic" panose="020B0609070205080204" pitchFamily="49" charset="-128"/>
              </a:rPr>
              <a:t>95%</a:t>
            </a:r>
          </a:p>
        </p:txBody>
      </p:sp>
      <p:sp>
        <p:nvSpPr>
          <p:cNvPr id="7" name="Content Placeholder 4"/>
          <p:cNvSpPr txBox="1">
            <a:spLocks/>
          </p:cNvSpPr>
          <p:nvPr/>
        </p:nvSpPr>
        <p:spPr bwMode="auto">
          <a:xfrm>
            <a:off x="4857114" y="2714133"/>
            <a:ext cx="6154939"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182563" algn="l" defTabSz="457200" rtl="0" eaLnBrk="1" fontAlgn="base" hangingPunct="1">
              <a:spcBef>
                <a:spcPct val="0"/>
              </a:spcBef>
              <a:spcAft>
                <a:spcPts val="600"/>
              </a:spcAft>
              <a:buClrTx/>
              <a:buSzPct val="90000"/>
              <a:buFont typeface="Arial" pitchFamily="34" charset="0"/>
              <a:buChar char="•"/>
              <a:defRPr sz="2400" b="0" i="0" kern="1200">
                <a:solidFill>
                  <a:schemeClr val="tx1"/>
                </a:solidFill>
                <a:latin typeface="Myriad Pro"/>
                <a:ea typeface="MS PGothic" pitchFamily="34" charset="-128"/>
                <a:cs typeface="Myriad Pro"/>
              </a:defRPr>
            </a:lvl1pPr>
            <a:lvl2pPr marL="457200" indent="-182563" algn="l" defTabSz="457200" rtl="0" eaLnBrk="1" fontAlgn="base" hangingPunct="1">
              <a:spcBef>
                <a:spcPct val="0"/>
              </a:spcBef>
              <a:spcAft>
                <a:spcPts val="600"/>
              </a:spcAft>
              <a:buClrTx/>
              <a:buSzPct val="90000"/>
              <a:buFont typeface="Arial" pitchFamily="34" charset="0"/>
              <a:buChar char="•"/>
              <a:defRPr sz="2200" b="0" i="0" kern="1200">
                <a:solidFill>
                  <a:schemeClr val="tx1"/>
                </a:solidFill>
                <a:latin typeface="Myriad Pro"/>
                <a:ea typeface="MS PGothic" pitchFamily="34" charset="-128"/>
                <a:cs typeface="Myriad Pro"/>
              </a:defRPr>
            </a:lvl2pPr>
            <a:lvl3pPr marL="685800" indent="-136525" algn="l" defTabSz="457200" rtl="0" eaLnBrk="1" fontAlgn="base" hangingPunct="1">
              <a:spcBef>
                <a:spcPct val="0"/>
              </a:spcBef>
              <a:spcAft>
                <a:spcPts val="600"/>
              </a:spcAft>
              <a:buClrTx/>
              <a:buSzPct val="90000"/>
              <a:buFont typeface="Arial" pitchFamily="34" charset="0"/>
              <a:buChar char="•"/>
              <a:defRPr sz="2000" b="0" i="0" kern="1200">
                <a:solidFill>
                  <a:schemeClr val="tx1"/>
                </a:solidFill>
                <a:latin typeface="Myriad Pro"/>
                <a:ea typeface="MS PGothic" pitchFamily="34" charset="-128"/>
                <a:cs typeface="Myriad Pro"/>
              </a:defRPr>
            </a:lvl3pPr>
            <a:lvl4pPr marL="914400"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4pPr>
            <a:lvl5pPr marL="1096963" indent="-136525" algn="l" defTabSz="457200" rtl="0" eaLnBrk="1" fontAlgn="base" hangingPunct="1">
              <a:spcBef>
                <a:spcPct val="0"/>
              </a:spcBef>
              <a:spcAft>
                <a:spcPts val="600"/>
              </a:spcAft>
              <a:buClr>
                <a:srgbClr val="7F7F7F"/>
              </a:buClr>
              <a:buSzPct val="90000"/>
              <a:buFont typeface="Arial" pitchFamily="34" charset="0"/>
              <a:buChar char="•"/>
              <a:defRPr b="0" i="0" kern="1200">
                <a:solidFill>
                  <a:schemeClr val="tx1"/>
                </a:solidFill>
                <a:latin typeface="Myriad Pro"/>
                <a:ea typeface="MS PGothic" pitchFamily="34"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3200" dirty="0">
                <a:latin typeface="Open Sans" panose="020B0606030504020204" pitchFamily="34" charset="0"/>
                <a:ea typeface="Open Sans" panose="020B0606030504020204" pitchFamily="34" charset="0"/>
                <a:cs typeface="Open Sans" panose="020B0606030504020204" pitchFamily="34" charset="0"/>
              </a:rPr>
              <a:t>of </a:t>
            </a:r>
            <a:r>
              <a:rPr lang="en-US" sz="3600" dirty="0">
                <a:latin typeface="Open Sans" panose="020B0606030504020204" pitchFamily="34" charset="0"/>
                <a:ea typeface="Open Sans" panose="020B0606030504020204" pitchFamily="34" charset="0"/>
                <a:cs typeface="Open Sans" panose="020B0606030504020204" pitchFamily="34" charset="0"/>
              </a:rPr>
              <a:t>SEXUAL ABUSE</a:t>
            </a:r>
          </a:p>
          <a:p>
            <a:pPr indent="0">
              <a:buNone/>
            </a:pPr>
            <a:r>
              <a:rPr lang="en-US" sz="3600" b="1" dirty="0">
                <a:solidFill>
                  <a:srgbClr val="990033"/>
                </a:solidFill>
                <a:latin typeface="Open Sans" panose="020B0606030504020204" pitchFamily="34" charset="0"/>
                <a:ea typeface="Open Sans" panose="020B0606030504020204" pitchFamily="34" charset="0"/>
                <a:cs typeface="Open Sans" panose="020B0606030504020204" pitchFamily="34" charset="0"/>
              </a:rPr>
              <a:t>IS PREVENTABLE</a:t>
            </a:r>
          </a:p>
          <a:p>
            <a:pPr indent="0">
              <a:buNone/>
            </a:pPr>
            <a:r>
              <a:rPr lang="en-US" sz="3200" dirty="0">
                <a:latin typeface="Open Sans" panose="020B0606030504020204" pitchFamily="34" charset="0"/>
                <a:ea typeface="Open Sans" panose="020B0606030504020204" pitchFamily="34" charset="0"/>
                <a:cs typeface="Open Sans" panose="020B0606030504020204" pitchFamily="34" charset="0"/>
              </a:rPr>
              <a:t>through</a:t>
            </a:r>
            <a:r>
              <a:rPr lang="en-US" sz="3600" dirty="0">
                <a:latin typeface="Open Sans" panose="020B0606030504020204" pitchFamily="34" charset="0"/>
                <a:ea typeface="Open Sans" panose="020B0606030504020204" pitchFamily="34" charset="0"/>
                <a:cs typeface="Open Sans" panose="020B0606030504020204" pitchFamily="34" charset="0"/>
              </a:rPr>
              <a:t> EDUCATION</a:t>
            </a:r>
          </a:p>
          <a:p>
            <a:pPr indent="0" algn="r">
              <a:buNone/>
            </a:pPr>
            <a:r>
              <a:rPr lang="en-US" dirty="0"/>
              <a:t>Child Molestation</a:t>
            </a:r>
            <a:br>
              <a:rPr lang="en-US" dirty="0"/>
            </a:br>
            <a:r>
              <a:rPr lang="en-US" dirty="0"/>
              <a:t>Research and Prevention Institute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146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Youth Protection</a:t>
            </a:r>
          </a:p>
        </p:txBody>
      </p:sp>
      <p:sp>
        <p:nvSpPr>
          <p:cNvPr id="3" name="Content Placeholder 2"/>
          <p:cNvSpPr>
            <a:spLocks noGrp="1"/>
          </p:cNvSpPr>
          <p:nvPr>
            <p:ph idx="1"/>
          </p:nvPr>
        </p:nvSpPr>
        <p:spPr>
          <a:xfrm>
            <a:off x="1219200" y="1534213"/>
            <a:ext cx="9753600" cy="4159577"/>
          </a:xfrm>
        </p:spPr>
        <p:txBody>
          <a:bodyPr/>
          <a:lstStyle/>
          <a:p>
            <a:pPr indent="0" algn="ctr">
              <a:lnSpc>
                <a:spcPts val="6400"/>
              </a:lnSpc>
              <a:buNone/>
            </a:pPr>
            <a:r>
              <a:rPr lang="en-US" sz="4400" dirty="0"/>
              <a:t>Child abuse occurs </a:t>
            </a:r>
            <a:br>
              <a:rPr lang="en-US" sz="4400" dirty="0"/>
            </a:br>
            <a:r>
              <a:rPr lang="en-US" sz="4400" dirty="0"/>
              <a:t>at every socioeconomic level, </a:t>
            </a:r>
            <a:br>
              <a:rPr lang="en-US" sz="4400" dirty="0"/>
            </a:br>
            <a:r>
              <a:rPr lang="en-US" sz="4400" dirty="0"/>
              <a:t>across ethnic and cultural lines, </a:t>
            </a:r>
            <a:br>
              <a:rPr lang="en-US" sz="4400" dirty="0"/>
            </a:br>
            <a:r>
              <a:rPr lang="en-US" sz="4400" dirty="0"/>
              <a:t>within all religions, and </a:t>
            </a:r>
            <a:br>
              <a:rPr lang="en-US" sz="4400" dirty="0"/>
            </a:br>
            <a:r>
              <a:rPr lang="en-US" sz="4400" dirty="0"/>
              <a:t>at all levels of education.</a:t>
            </a:r>
          </a:p>
        </p:txBody>
      </p:sp>
    </p:spTree>
    <p:extLst>
      <p:ext uri="{BB962C8B-B14F-4D97-AF65-F5344CB8AC3E}">
        <p14:creationId xmlns:p14="http://schemas.microsoft.com/office/powerpoint/2010/main" val="4063112780"/>
      </p:ext>
    </p:extLst>
  </p:cSld>
  <p:clrMapOvr>
    <a:masterClrMapping/>
  </p:clrMapOvr>
</p:sld>
</file>

<file path=ppt/theme/theme1.xml><?xml version="1.0" encoding="utf-8"?>
<a:theme xmlns:a="http://schemas.openxmlformats.org/drawingml/2006/main" name="uw DCS logo">
  <a:themeElements>
    <a:clrScheme name="Custom 2C">
      <a:dk1>
        <a:sysClr val="windowText" lastClr="000000"/>
      </a:dk1>
      <a:lt1>
        <a:sysClr val="window" lastClr="FFFFFF"/>
      </a:lt1>
      <a:dk2>
        <a:srgbClr val="323232"/>
      </a:dk2>
      <a:lt2>
        <a:srgbClr val="E3DED1"/>
      </a:lt2>
      <a:accent1>
        <a:srgbClr val="FFB000"/>
      </a:accent1>
      <a:accent2>
        <a:srgbClr val="B70101"/>
      </a:accent2>
      <a:accent3>
        <a:srgbClr val="1B5896"/>
      </a:accent3>
      <a:accent4>
        <a:srgbClr val="1E6E22"/>
      </a:accent4>
      <a:accent5>
        <a:srgbClr val="561178"/>
      </a:accent5>
      <a:accent6>
        <a:srgbClr val="E39859"/>
      </a:accent6>
      <a:hlink>
        <a:srgbClr val="6B9F25"/>
      </a:hlink>
      <a:folHlink>
        <a:srgbClr val="B26B02"/>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ponsible xmlns="971bb3de-0e7e-45ee-8636-4e6f8309a3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B1E82A41B2BD4C8BA80F27806D76E7" ma:contentTypeVersion="14" ma:contentTypeDescription="Create a new document." ma:contentTypeScope="" ma:versionID="260513c2bc872a9dafcfe030c7732a8f">
  <xsd:schema xmlns:xsd="http://www.w3.org/2001/XMLSchema" xmlns:xs="http://www.w3.org/2001/XMLSchema" xmlns:p="http://schemas.microsoft.com/office/2006/metadata/properties" xmlns:ns2="971bb3de-0e7e-45ee-8636-4e6f8309a3b4" xmlns:ns3="ceae38ba-181c-4a57-bebb-29fe37ca336a" targetNamespace="http://schemas.microsoft.com/office/2006/metadata/properties" ma:root="true" ma:fieldsID="f60dabdaaf787a36802d1c6ee831c9ff" ns2:_="" ns3:_="">
    <xsd:import namespace="971bb3de-0e7e-45ee-8636-4e6f8309a3b4"/>
    <xsd:import namespace="ceae38ba-181c-4a57-bebb-29fe37ca33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Responsibl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bb3de-0e7e-45ee-8636-4e6f8309a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Responsible" ma:index="20" nillable="true" ma:displayName="Responsible" ma:format="Dropdown" ma:internalName="Responsible">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e38ba-181c-4a57-bebb-29fe37ca336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D8F45A-464F-4A17-B6CE-B3B22C12B615}">
  <ds:schemaRefs>
    <ds:schemaRef ds:uri="http://schemas.microsoft.com/sharepoint/v3/contenttype/forms"/>
  </ds:schemaRefs>
</ds:datastoreItem>
</file>

<file path=customXml/itemProps2.xml><?xml version="1.0" encoding="utf-8"?>
<ds:datastoreItem xmlns:ds="http://schemas.openxmlformats.org/officeDocument/2006/customXml" ds:itemID="{7181474E-4AFC-4C04-86D8-81E325C328F1}">
  <ds:schemaRefs>
    <ds:schemaRef ds:uri="http://schemas.microsoft.com/office/infopath/2007/PartnerControls"/>
    <ds:schemaRef ds:uri="971bb3de-0e7e-45ee-8636-4e6f8309a3b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ceae38ba-181c-4a57-bebb-29fe37ca336a"/>
    <ds:schemaRef ds:uri="http://www.w3.org/XML/1998/namespace"/>
  </ds:schemaRefs>
</ds:datastoreItem>
</file>

<file path=customXml/itemProps3.xml><?xml version="1.0" encoding="utf-8"?>
<ds:datastoreItem xmlns:ds="http://schemas.openxmlformats.org/officeDocument/2006/customXml" ds:itemID="{A4333531-78D6-47F0-AF7F-C77B4E284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bb3de-0e7e-45ee-8636-4e6f8309a3b4"/>
    <ds:schemaRef ds:uri="ceae38ba-181c-4a57-bebb-29fe37ca3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uwdcs-photos-4x3-light</Template>
  <TotalTime>22539</TotalTime>
  <Words>2568</Words>
  <Application>Microsoft Office PowerPoint</Application>
  <PresentationFormat>Widescreen</PresentationFormat>
  <Paragraphs>394</Paragraphs>
  <Slides>52</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Candara</vt:lpstr>
      <vt:lpstr>Impact</vt:lpstr>
      <vt:lpstr>Lato</vt:lpstr>
      <vt:lpstr>Myriad Pro</vt:lpstr>
      <vt:lpstr>News Gothic MT</vt:lpstr>
      <vt:lpstr>Open Sans</vt:lpstr>
      <vt:lpstr>Wingdings</vt:lpstr>
      <vt:lpstr>uw DCS logo</vt:lpstr>
      <vt:lpstr>UW System Youth Protection</vt:lpstr>
      <vt:lpstr>Disclaimer</vt:lpstr>
      <vt:lpstr>Introductions </vt:lpstr>
      <vt:lpstr>Custodial Care Ice Breaker</vt:lpstr>
      <vt:lpstr>CRAFTI Program Model</vt:lpstr>
      <vt:lpstr>Holistic Protection Model </vt:lpstr>
      <vt:lpstr>Youth Protection</vt:lpstr>
      <vt:lpstr>Why Youth Protection? </vt:lpstr>
      <vt:lpstr>Why Youth Protection</vt:lpstr>
      <vt:lpstr>Why Youth Protection</vt:lpstr>
      <vt:lpstr>Why Youth Protection</vt:lpstr>
      <vt:lpstr>Why Youth Protection</vt:lpstr>
      <vt:lpstr>Red Flags</vt:lpstr>
      <vt:lpstr>Red Flags</vt:lpstr>
      <vt:lpstr>Red Flags</vt:lpstr>
      <vt:lpstr>Red Flags</vt:lpstr>
      <vt:lpstr>Red Flags</vt:lpstr>
      <vt:lpstr>Red Flags</vt:lpstr>
      <vt:lpstr>Red Flags</vt:lpstr>
      <vt:lpstr>TAG Break</vt:lpstr>
      <vt:lpstr>Tag Break Takeaway</vt:lpstr>
      <vt:lpstr>Prevention Supports </vt:lpstr>
      <vt:lpstr>Ratios</vt:lpstr>
      <vt:lpstr>Ratios</vt:lpstr>
      <vt:lpstr>Supervision: Staff Breaks</vt:lpstr>
      <vt:lpstr>Supervision: Bathroom Breaks</vt:lpstr>
      <vt:lpstr>Supervision Social Media and Correspondence</vt:lpstr>
      <vt:lpstr>Activity Logistics Day to Day Processes</vt:lpstr>
      <vt:lpstr>Activity Logistics</vt:lpstr>
      <vt:lpstr> Activity Logistics:  Child Management Techniques</vt:lpstr>
      <vt:lpstr>Activity Logistics: Meals</vt:lpstr>
      <vt:lpstr>Activity Logistics: Reminders</vt:lpstr>
      <vt:lpstr>Cookie Break</vt:lpstr>
      <vt:lpstr>Cookie Break Takeaway</vt:lpstr>
      <vt:lpstr>Escalation Support </vt:lpstr>
      <vt:lpstr>How to Escalate</vt:lpstr>
      <vt:lpstr>Internal Escalation: Program Directors </vt:lpstr>
      <vt:lpstr>Camp Directors and Supervision</vt:lpstr>
      <vt:lpstr>External Escalation: Mandated Reporter and EO 54 Reminder</vt:lpstr>
      <vt:lpstr>What to Report</vt:lpstr>
      <vt:lpstr>Physical Interactions</vt:lpstr>
      <vt:lpstr>Verbal Interaction</vt:lpstr>
      <vt:lpstr>What to Report</vt:lpstr>
      <vt:lpstr>What to Report</vt:lpstr>
      <vt:lpstr>What to Report</vt:lpstr>
      <vt:lpstr>What to Report </vt:lpstr>
      <vt:lpstr>What to Report</vt:lpstr>
      <vt:lpstr>What to Report</vt:lpstr>
      <vt:lpstr>What to Report</vt:lpstr>
      <vt:lpstr>What Now? </vt:lpstr>
      <vt:lpstr>Mandated Reporter Training https://media.wcwpds.wisc.edu/mandatedreporter/index.html  Campus Security Authority Training https://www.talent.wisc.edu/home/Hide-A-Tab/SafetyandSecurity/CampusSecurityAuthoritiesTraining/tabid/482/Default.aspx  Sexual Violence/Harassment Prevention Training and Responsible Employee Training https://compliance.wisc.edu/titleix/employee-training/     </vt:lpstr>
      <vt:lpstr>UW System Youth Protection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Madison Youth Protection</dc:title>
  <dc:creator>Clifton, Prenicia</dc:creator>
  <cp:lastModifiedBy>Prenicia Clifton</cp:lastModifiedBy>
  <cp:revision>39</cp:revision>
  <cp:lastPrinted>2019-04-12T19:40:16Z</cp:lastPrinted>
  <dcterms:created xsi:type="dcterms:W3CDTF">2018-06-26T20:48:05Z</dcterms:created>
  <dcterms:modified xsi:type="dcterms:W3CDTF">2022-04-18T18:34:39Z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0x010100E4B1E82A41B2BD4C8BA80F27806D76E7</vt:lpwstr>
  </property>
</Properties>
</file>