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68" r:id="rId2"/>
    <p:sldMasterId id="2147483676" r:id="rId3"/>
  </p:sldMasterIdLst>
  <p:notesMasterIdLst>
    <p:notesMasterId r:id="rId26"/>
  </p:notesMasterIdLst>
  <p:sldIdLst>
    <p:sldId id="260" r:id="rId4"/>
    <p:sldId id="271" r:id="rId5"/>
    <p:sldId id="273" r:id="rId6"/>
    <p:sldId id="277" r:id="rId7"/>
    <p:sldId id="257" r:id="rId8"/>
    <p:sldId id="259" r:id="rId9"/>
    <p:sldId id="261" r:id="rId10"/>
    <p:sldId id="264" r:id="rId11"/>
    <p:sldId id="262" r:id="rId12"/>
    <p:sldId id="263" r:id="rId13"/>
    <p:sldId id="275" r:id="rId14"/>
    <p:sldId id="276" r:id="rId15"/>
    <p:sldId id="265" r:id="rId16"/>
    <p:sldId id="266" r:id="rId17"/>
    <p:sldId id="267" r:id="rId18"/>
    <p:sldId id="278" r:id="rId19"/>
    <p:sldId id="279" r:id="rId20"/>
    <p:sldId id="268" r:id="rId21"/>
    <p:sldId id="269" r:id="rId22"/>
    <p:sldId id="270" r:id="rId23"/>
    <p:sldId id="281" r:id="rId24"/>
    <p:sldId id="280" r:id="rId25"/>
  </p:sldIdLst>
  <p:sldSz cx="201168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00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FD277A-4530-3A4F-AB7B-1804B48EE28C}" v="18" dt="2022-04-15T12:41:13.9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93"/>
    <p:restoredTop sz="94694"/>
  </p:normalViewPr>
  <p:slideViewPr>
    <p:cSldViewPr snapToGrid="0" snapToObjects="1">
      <p:cViewPr varScale="1">
        <p:scale>
          <a:sx n="80" d="100"/>
          <a:sy n="80" d="100"/>
        </p:scale>
        <p:origin x="984"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acardo\Downloads\Applicant_Referral_Source_Repo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acardo\Downloads\Applicant_Referral_Source_Repor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jacardo\Library\Mobile%20Documents\com~apple~CloudDocs\HR%20Stuff\Exit%20Interview%20Item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jacardo\Library\Mobile%20Documents\com~apple~CloudDocs\HR%20Stuff\Exit%20Interview%20Item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Sheet3!$F$7</c:f>
              <c:strCache>
                <c:ptCount val="1"/>
                <c:pt idx="0">
                  <c:v>American Indian or Alaska Native</c:v>
                </c:pt>
              </c:strCache>
            </c:strRef>
          </c:tx>
          <c:spPr>
            <a:solidFill>
              <a:schemeClr val="accent1"/>
            </a:solidFill>
            <a:ln>
              <a:noFill/>
            </a:ln>
            <a:effectLst/>
          </c:spPr>
          <c:invertIfNegative val="0"/>
          <c:cat>
            <c:strRef>
              <c:f>Sheet3!$G$6:$K$6</c:f>
              <c:strCache>
                <c:ptCount val="5"/>
                <c:pt idx="0">
                  <c:v>https://www.indeed.com</c:v>
                </c:pt>
                <c:pt idx="1">
                  <c:v>https://www.aeaweb.org</c:v>
                </c:pt>
                <c:pt idx="2">
                  <c:v>https://jobs.chronicle.com</c:v>
                </c:pt>
                <c:pt idx="3">
                  <c:v>https://www.higheredjobs.com</c:v>
                </c:pt>
                <c:pt idx="4">
                  <c:v>https://www.google.com</c:v>
                </c:pt>
              </c:strCache>
            </c:strRef>
          </c:cat>
          <c:val>
            <c:numRef>
              <c:f>Sheet3!$G$7:$K$7</c:f>
              <c:numCache>
                <c:formatCode>General</c:formatCode>
                <c:ptCount val="5"/>
                <c:pt idx="0">
                  <c:v>1</c:v>
                </c:pt>
                <c:pt idx="1">
                  <c:v>0</c:v>
                </c:pt>
                <c:pt idx="2">
                  <c:v>0</c:v>
                </c:pt>
                <c:pt idx="3">
                  <c:v>0</c:v>
                </c:pt>
                <c:pt idx="4">
                  <c:v>0</c:v>
                </c:pt>
              </c:numCache>
            </c:numRef>
          </c:val>
          <c:extLst>
            <c:ext xmlns:c16="http://schemas.microsoft.com/office/drawing/2014/chart" uri="{C3380CC4-5D6E-409C-BE32-E72D297353CC}">
              <c16:uniqueId val="{00000000-4E7D-48FA-B674-F21C78798BF7}"/>
            </c:ext>
          </c:extLst>
        </c:ser>
        <c:ser>
          <c:idx val="1"/>
          <c:order val="1"/>
          <c:tx>
            <c:strRef>
              <c:f>Sheet3!$F$8</c:f>
              <c:strCache>
                <c:ptCount val="1"/>
                <c:pt idx="0">
                  <c:v>Asian</c:v>
                </c:pt>
              </c:strCache>
            </c:strRef>
          </c:tx>
          <c:spPr>
            <a:solidFill>
              <a:schemeClr val="accent3"/>
            </a:solidFill>
            <a:ln>
              <a:noFill/>
            </a:ln>
            <a:effectLst/>
          </c:spPr>
          <c:invertIfNegative val="0"/>
          <c:cat>
            <c:strRef>
              <c:f>Sheet3!$G$6:$K$6</c:f>
              <c:strCache>
                <c:ptCount val="5"/>
                <c:pt idx="0">
                  <c:v>https://www.indeed.com</c:v>
                </c:pt>
                <c:pt idx="1">
                  <c:v>https://www.aeaweb.org</c:v>
                </c:pt>
                <c:pt idx="2">
                  <c:v>https://jobs.chronicle.com</c:v>
                </c:pt>
                <c:pt idx="3">
                  <c:v>https://www.higheredjobs.com</c:v>
                </c:pt>
                <c:pt idx="4">
                  <c:v>https://www.google.com</c:v>
                </c:pt>
              </c:strCache>
            </c:strRef>
          </c:cat>
          <c:val>
            <c:numRef>
              <c:f>Sheet3!$G$8:$K$8</c:f>
              <c:numCache>
                <c:formatCode>General</c:formatCode>
                <c:ptCount val="5"/>
                <c:pt idx="0">
                  <c:v>46</c:v>
                </c:pt>
                <c:pt idx="1">
                  <c:v>118</c:v>
                </c:pt>
                <c:pt idx="2">
                  <c:v>37</c:v>
                </c:pt>
                <c:pt idx="3">
                  <c:v>28</c:v>
                </c:pt>
                <c:pt idx="4">
                  <c:v>21</c:v>
                </c:pt>
              </c:numCache>
            </c:numRef>
          </c:val>
          <c:extLst>
            <c:ext xmlns:c16="http://schemas.microsoft.com/office/drawing/2014/chart" uri="{C3380CC4-5D6E-409C-BE32-E72D297353CC}">
              <c16:uniqueId val="{00000001-4E7D-48FA-B674-F21C78798BF7}"/>
            </c:ext>
          </c:extLst>
        </c:ser>
        <c:ser>
          <c:idx val="2"/>
          <c:order val="2"/>
          <c:tx>
            <c:strRef>
              <c:f>Sheet3!$F$9</c:f>
              <c:strCache>
                <c:ptCount val="1"/>
                <c:pt idx="0">
                  <c:v>Black or African American</c:v>
                </c:pt>
              </c:strCache>
            </c:strRef>
          </c:tx>
          <c:spPr>
            <a:solidFill>
              <a:schemeClr val="accent5"/>
            </a:solidFill>
            <a:ln>
              <a:noFill/>
            </a:ln>
            <a:effectLst/>
          </c:spPr>
          <c:invertIfNegative val="0"/>
          <c:cat>
            <c:strRef>
              <c:f>Sheet3!$G$6:$K$6</c:f>
              <c:strCache>
                <c:ptCount val="5"/>
                <c:pt idx="0">
                  <c:v>https://www.indeed.com</c:v>
                </c:pt>
                <c:pt idx="1">
                  <c:v>https://www.aeaweb.org</c:v>
                </c:pt>
                <c:pt idx="2">
                  <c:v>https://jobs.chronicle.com</c:v>
                </c:pt>
                <c:pt idx="3">
                  <c:v>https://www.higheredjobs.com</c:v>
                </c:pt>
                <c:pt idx="4">
                  <c:v>https://www.google.com</c:v>
                </c:pt>
              </c:strCache>
            </c:strRef>
          </c:cat>
          <c:val>
            <c:numRef>
              <c:f>Sheet3!$G$9:$K$9</c:f>
              <c:numCache>
                <c:formatCode>General</c:formatCode>
                <c:ptCount val="5"/>
                <c:pt idx="0">
                  <c:v>20</c:v>
                </c:pt>
                <c:pt idx="1">
                  <c:v>9</c:v>
                </c:pt>
                <c:pt idx="2">
                  <c:v>13</c:v>
                </c:pt>
                <c:pt idx="3">
                  <c:v>7</c:v>
                </c:pt>
                <c:pt idx="4">
                  <c:v>1</c:v>
                </c:pt>
              </c:numCache>
            </c:numRef>
          </c:val>
          <c:extLst>
            <c:ext xmlns:c16="http://schemas.microsoft.com/office/drawing/2014/chart" uri="{C3380CC4-5D6E-409C-BE32-E72D297353CC}">
              <c16:uniqueId val="{00000002-4E7D-48FA-B674-F21C78798BF7}"/>
            </c:ext>
          </c:extLst>
        </c:ser>
        <c:ser>
          <c:idx val="3"/>
          <c:order val="3"/>
          <c:tx>
            <c:strRef>
              <c:f>Sheet3!$F$10</c:f>
              <c:strCache>
                <c:ptCount val="1"/>
                <c:pt idx="0">
                  <c:v>Native Hawaiian or Other Pacific Islander</c:v>
                </c:pt>
              </c:strCache>
            </c:strRef>
          </c:tx>
          <c:spPr>
            <a:solidFill>
              <a:schemeClr val="accent1">
                <a:lumMod val="60000"/>
              </a:schemeClr>
            </a:solidFill>
            <a:ln>
              <a:noFill/>
            </a:ln>
            <a:effectLst/>
          </c:spPr>
          <c:invertIfNegative val="0"/>
          <c:cat>
            <c:strRef>
              <c:f>Sheet3!$G$6:$K$6</c:f>
              <c:strCache>
                <c:ptCount val="5"/>
                <c:pt idx="0">
                  <c:v>https://www.indeed.com</c:v>
                </c:pt>
                <c:pt idx="1">
                  <c:v>https://www.aeaweb.org</c:v>
                </c:pt>
                <c:pt idx="2">
                  <c:v>https://jobs.chronicle.com</c:v>
                </c:pt>
                <c:pt idx="3">
                  <c:v>https://www.higheredjobs.com</c:v>
                </c:pt>
                <c:pt idx="4">
                  <c:v>https://www.google.com</c:v>
                </c:pt>
              </c:strCache>
            </c:strRef>
          </c:cat>
          <c:val>
            <c:numRef>
              <c:f>Sheet3!$G$10:$K$10</c:f>
              <c:numCache>
                <c:formatCode>General</c:formatCode>
                <c:ptCount val="5"/>
                <c:pt idx="0">
                  <c:v>1</c:v>
                </c:pt>
                <c:pt idx="1">
                  <c:v>0</c:v>
                </c:pt>
                <c:pt idx="2">
                  <c:v>0</c:v>
                </c:pt>
                <c:pt idx="3">
                  <c:v>0</c:v>
                </c:pt>
                <c:pt idx="4">
                  <c:v>0</c:v>
                </c:pt>
              </c:numCache>
            </c:numRef>
          </c:val>
          <c:extLst>
            <c:ext xmlns:c16="http://schemas.microsoft.com/office/drawing/2014/chart" uri="{C3380CC4-5D6E-409C-BE32-E72D297353CC}">
              <c16:uniqueId val="{00000003-4E7D-48FA-B674-F21C78798BF7}"/>
            </c:ext>
          </c:extLst>
        </c:ser>
        <c:ser>
          <c:idx val="4"/>
          <c:order val="4"/>
          <c:tx>
            <c:strRef>
              <c:f>Sheet3!$F$11</c:f>
              <c:strCache>
                <c:ptCount val="1"/>
                <c:pt idx="0">
                  <c:v>White</c:v>
                </c:pt>
              </c:strCache>
            </c:strRef>
          </c:tx>
          <c:spPr>
            <a:solidFill>
              <a:schemeClr val="accent3">
                <a:lumMod val="60000"/>
              </a:schemeClr>
            </a:solidFill>
            <a:ln>
              <a:noFill/>
            </a:ln>
            <a:effectLst/>
          </c:spPr>
          <c:invertIfNegative val="0"/>
          <c:cat>
            <c:strRef>
              <c:f>Sheet3!$G$6:$K$6</c:f>
              <c:strCache>
                <c:ptCount val="5"/>
                <c:pt idx="0">
                  <c:v>https://www.indeed.com</c:v>
                </c:pt>
                <c:pt idx="1">
                  <c:v>https://www.aeaweb.org</c:v>
                </c:pt>
                <c:pt idx="2">
                  <c:v>https://jobs.chronicle.com</c:v>
                </c:pt>
                <c:pt idx="3">
                  <c:v>https://www.higheredjobs.com</c:v>
                </c:pt>
                <c:pt idx="4">
                  <c:v>https://www.google.com</c:v>
                </c:pt>
              </c:strCache>
            </c:strRef>
          </c:cat>
          <c:val>
            <c:numRef>
              <c:f>Sheet3!$G$11:$K$11</c:f>
              <c:numCache>
                <c:formatCode>General</c:formatCode>
                <c:ptCount val="5"/>
                <c:pt idx="0">
                  <c:v>259</c:v>
                </c:pt>
                <c:pt idx="1">
                  <c:v>101</c:v>
                </c:pt>
                <c:pt idx="2">
                  <c:v>60</c:v>
                </c:pt>
                <c:pt idx="3">
                  <c:v>50</c:v>
                </c:pt>
                <c:pt idx="4">
                  <c:v>39</c:v>
                </c:pt>
              </c:numCache>
            </c:numRef>
          </c:val>
          <c:extLst>
            <c:ext xmlns:c16="http://schemas.microsoft.com/office/drawing/2014/chart" uri="{C3380CC4-5D6E-409C-BE32-E72D297353CC}">
              <c16:uniqueId val="{00000004-4E7D-48FA-B674-F21C78798BF7}"/>
            </c:ext>
          </c:extLst>
        </c:ser>
        <c:dLbls>
          <c:showLegendKey val="0"/>
          <c:showVal val="0"/>
          <c:showCatName val="0"/>
          <c:showSerName val="0"/>
          <c:showPercent val="0"/>
          <c:showBubbleSize val="0"/>
        </c:dLbls>
        <c:gapWidth val="182"/>
        <c:axId val="664901456"/>
        <c:axId val="656980320"/>
      </c:barChart>
      <c:catAx>
        <c:axId val="6649014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6980320"/>
        <c:crosses val="autoZero"/>
        <c:auto val="1"/>
        <c:lblAlgn val="ctr"/>
        <c:lblOffset val="100"/>
        <c:noMultiLvlLbl val="0"/>
      </c:catAx>
      <c:valAx>
        <c:axId val="6569803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4901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Sheet2!$G$9</c:f>
              <c:strCache>
                <c:ptCount val="1"/>
                <c:pt idx="0">
                  <c:v>Number of Applicants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39C-4812-B9E4-949BA0E3ACB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39C-4812-B9E4-949BA0E3ACB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39C-4812-B9E4-949BA0E3ACB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39C-4812-B9E4-949BA0E3ACB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39C-4812-B9E4-949BA0E3ACB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39C-4812-B9E4-949BA0E3ACBB}"/>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139C-4812-B9E4-949BA0E3ACBB}"/>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139C-4812-B9E4-949BA0E3ACBB}"/>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139C-4812-B9E4-949BA0E3ACBB}"/>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139C-4812-B9E4-949BA0E3ACBB}"/>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139C-4812-B9E4-949BA0E3ACBB}"/>
              </c:ext>
            </c:extLst>
          </c:dPt>
          <c:cat>
            <c:strRef>
              <c:f>Sheet2!$F$10:$F$20</c:f>
              <c:strCache>
                <c:ptCount val="11"/>
                <c:pt idx="0">
                  <c:v>https://www.indeed.com</c:v>
                </c:pt>
                <c:pt idx="1">
                  <c:v>https://www.aeaweb.org</c:v>
                </c:pt>
                <c:pt idx="2">
                  <c:v>https://jobs.chronicle.com</c:v>
                </c:pt>
                <c:pt idx="3">
                  <c:v>https://www.higheredjobs.com</c:v>
                </c:pt>
                <c:pt idx="4">
                  <c:v>https://www.google.com</c:v>
                </c:pt>
                <c:pt idx="5">
                  <c:v>https://www.uwlax.edu</c:v>
                </c:pt>
                <c:pt idx="6">
                  <c:v>https://philjobs.org</c:v>
                </c:pt>
                <c:pt idx="7">
                  <c:v>https://hoopdirt.com</c:v>
                </c:pt>
                <c:pt idx="8">
                  <c:v>https://www.glassdoor.com</c:v>
                </c:pt>
                <c:pt idx="9">
                  <c:v>https://ncaamarket.ncaa.org</c:v>
                </c:pt>
                <c:pt idx="10">
                  <c:v>https://www.linkedin.com</c:v>
                </c:pt>
              </c:strCache>
            </c:strRef>
          </c:cat>
          <c:val>
            <c:numRef>
              <c:f>Sheet2!$G$10:$G$20</c:f>
              <c:numCache>
                <c:formatCode>General</c:formatCode>
                <c:ptCount val="11"/>
                <c:pt idx="0">
                  <c:v>491</c:v>
                </c:pt>
                <c:pt idx="1">
                  <c:v>358</c:v>
                </c:pt>
                <c:pt idx="2">
                  <c:v>165</c:v>
                </c:pt>
                <c:pt idx="3">
                  <c:v>129</c:v>
                </c:pt>
                <c:pt idx="4">
                  <c:v>97</c:v>
                </c:pt>
                <c:pt idx="5">
                  <c:v>76</c:v>
                </c:pt>
                <c:pt idx="6">
                  <c:v>51</c:v>
                </c:pt>
                <c:pt idx="7">
                  <c:v>42</c:v>
                </c:pt>
                <c:pt idx="8">
                  <c:v>33</c:v>
                </c:pt>
                <c:pt idx="9">
                  <c:v>27</c:v>
                </c:pt>
                <c:pt idx="10">
                  <c:v>25</c:v>
                </c:pt>
              </c:numCache>
            </c:numRef>
          </c:val>
          <c:extLst>
            <c:ext xmlns:c16="http://schemas.microsoft.com/office/drawing/2014/chart" uri="{C3380CC4-5D6E-409C-BE32-E72D297353CC}">
              <c16:uniqueId val="{00000016-139C-4812-B9E4-949BA0E3ACB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960000"/>
            </a:solidFill>
            <a:ln>
              <a:noFill/>
            </a:ln>
            <a:effectLst/>
          </c:spPr>
          <c:invertIfNegative val="0"/>
          <c:cat>
            <c:strRef>
              <c:f>Sheet1!$A$58:$J$58</c:f>
              <c:strCache>
                <c:ptCount val="10"/>
                <c:pt idx="0">
                  <c:v>Geographical location</c:v>
                </c:pt>
                <c:pt idx="1">
                  <c:v>Family/personal matters</c:v>
                </c:pt>
                <c:pt idx="2">
                  <c:v>Lack of social opportunities in La Crosse area (dating, family, cultural)</c:v>
                </c:pt>
                <c:pt idx="3">
                  <c:v>Relocation of partner/spouse</c:v>
                </c:pt>
                <c:pt idx="4">
                  <c:v>Seeking further education or training</c:v>
                </c:pt>
                <c:pt idx="5">
                  <c:v>Health reasons</c:v>
                </c:pt>
                <c:pt idx="6">
                  <c:v>Pursued by another employer</c:v>
                </c:pt>
                <c:pt idx="7">
                  <c:v>Alleged sexual harassment</c:v>
                </c:pt>
                <c:pt idx="8">
                  <c:v>Alleged racial discrimination</c:v>
                </c:pt>
                <c:pt idx="9">
                  <c:v>Alleged harassment based on something other than gender or race</c:v>
                </c:pt>
              </c:strCache>
            </c:strRef>
          </c:cat>
          <c:val>
            <c:numRef>
              <c:f>Sheet1!$A$59:$J$59</c:f>
              <c:numCache>
                <c:formatCode>@</c:formatCode>
                <c:ptCount val="10"/>
                <c:pt idx="0">
                  <c:v>2</c:v>
                </c:pt>
                <c:pt idx="1">
                  <c:v>3.2244897959183674</c:v>
                </c:pt>
                <c:pt idx="2">
                  <c:v>1.6304347826086956</c:v>
                </c:pt>
                <c:pt idx="3">
                  <c:v>1.4444444444444444</c:v>
                </c:pt>
                <c:pt idx="4">
                  <c:v>1.6444444444444444</c:v>
                </c:pt>
                <c:pt idx="5">
                  <c:v>1.7659574468085106</c:v>
                </c:pt>
                <c:pt idx="6">
                  <c:v>2.3913043478260869</c:v>
                </c:pt>
                <c:pt idx="7">
                  <c:v>1.0869565217391304</c:v>
                </c:pt>
                <c:pt idx="8">
                  <c:v>1.1304347826086956</c:v>
                </c:pt>
                <c:pt idx="9">
                  <c:v>1.4565217391304348</c:v>
                </c:pt>
              </c:numCache>
            </c:numRef>
          </c:val>
          <c:extLst>
            <c:ext xmlns:c16="http://schemas.microsoft.com/office/drawing/2014/chart" uri="{C3380CC4-5D6E-409C-BE32-E72D297353CC}">
              <c16:uniqueId val="{00000000-EA2E-BA4B-B8E8-1E0CFCBBE705}"/>
            </c:ext>
          </c:extLst>
        </c:ser>
        <c:dLbls>
          <c:showLegendKey val="0"/>
          <c:showVal val="0"/>
          <c:showCatName val="0"/>
          <c:showSerName val="0"/>
          <c:showPercent val="0"/>
          <c:showBubbleSize val="0"/>
        </c:dLbls>
        <c:gapWidth val="182"/>
        <c:axId val="982159952"/>
        <c:axId val="472124608"/>
      </c:barChart>
      <c:catAx>
        <c:axId val="9821599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2124608"/>
        <c:crosses val="autoZero"/>
        <c:auto val="1"/>
        <c:lblAlgn val="ctr"/>
        <c:lblOffset val="100"/>
        <c:noMultiLvlLbl val="0"/>
      </c:catAx>
      <c:valAx>
        <c:axId val="472124608"/>
        <c:scaling>
          <c:orientation val="minMax"/>
          <c:min val="1"/>
        </c:scaling>
        <c:delete val="0"/>
        <c:axPos val="b"/>
        <c:majorGridlines>
          <c:spPr>
            <a:ln w="9525" cap="flat" cmpd="sng" algn="ctr">
              <a:solidFill>
                <a:schemeClr val="tx1">
                  <a:lumMod val="15000"/>
                  <a:lumOff val="85000"/>
                </a:schemeClr>
              </a:solidFill>
              <a:round/>
            </a:ln>
            <a:effectLst/>
          </c:spPr>
        </c:majorGridlines>
        <c:numFmt formatCode="@"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2159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960000"/>
            </a:solidFill>
            <a:ln>
              <a:noFill/>
            </a:ln>
            <a:effectLst/>
          </c:spPr>
          <c:invertIfNegative val="0"/>
          <c:cat>
            <c:strRef>
              <c:f>'Satisfaction (FULL LIST)'!$A$57:$M$57</c:f>
              <c:strCache>
                <c:ptCount val="13"/>
                <c:pt idx="0">
                  <c:v>Campus Climate</c:v>
                </c:pt>
                <c:pt idx="1">
                  <c:v>Collegiality in my department/unit</c:v>
                </c:pt>
                <c:pt idx="2">
                  <c:v>Salary</c:v>
                </c:pt>
                <c:pt idx="3">
                  <c:v>Fringe benefits (e.g., health insurance, retirement, etc.)</c:v>
                </c:pt>
                <c:pt idx="4">
                  <c:v>Teaching facilities</c:v>
                </c:pt>
                <c:pt idx="5">
                  <c:v>Teaching support</c:v>
                </c:pt>
                <c:pt idx="6">
                  <c:v>Research facilities</c:v>
                </c:pt>
                <c:pt idx="7">
                  <c:v>Research support</c:v>
                </c:pt>
                <c:pt idx="8">
                  <c:v>Profesional development opportunities</c:v>
                </c:pt>
                <c:pt idx="9">
                  <c:v>Travel support</c:v>
                </c:pt>
                <c:pt idx="10">
                  <c:v>Job security</c:v>
                </c:pt>
                <c:pt idx="11">
                  <c:v>Opportunities for advancement/promotion</c:v>
                </c:pt>
                <c:pt idx="12">
                  <c:v>Workload</c:v>
                </c:pt>
              </c:strCache>
            </c:strRef>
          </c:cat>
          <c:val>
            <c:numRef>
              <c:f>'Satisfaction (FULL LIST)'!$A$58:$M$58</c:f>
              <c:numCache>
                <c:formatCode>@</c:formatCode>
                <c:ptCount val="13"/>
                <c:pt idx="0">
                  <c:v>3.7398049645390072</c:v>
                </c:pt>
                <c:pt idx="1">
                  <c:v>4.163846153846154</c:v>
                </c:pt>
                <c:pt idx="2">
                  <c:v>2.8409174990751014</c:v>
                </c:pt>
                <c:pt idx="3">
                  <c:v>3.9396966333703292</c:v>
                </c:pt>
                <c:pt idx="4">
                  <c:v>3.9090909090909092</c:v>
                </c:pt>
                <c:pt idx="5">
                  <c:v>3.9666666666666668</c:v>
                </c:pt>
                <c:pt idx="6">
                  <c:v>3.6774193548387095</c:v>
                </c:pt>
                <c:pt idx="7">
                  <c:v>3.6451612903225805</c:v>
                </c:pt>
                <c:pt idx="8">
                  <c:v>3.6280991735537187</c:v>
                </c:pt>
                <c:pt idx="9">
                  <c:v>3.6111111111111112</c:v>
                </c:pt>
                <c:pt idx="10">
                  <c:v>3.6388888888888888</c:v>
                </c:pt>
                <c:pt idx="11">
                  <c:v>2.6677693761814747</c:v>
                </c:pt>
                <c:pt idx="12">
                  <c:v>3.2093877551020404</c:v>
                </c:pt>
              </c:numCache>
            </c:numRef>
          </c:val>
          <c:extLst>
            <c:ext xmlns:c16="http://schemas.microsoft.com/office/drawing/2014/chart" uri="{C3380CC4-5D6E-409C-BE32-E72D297353CC}">
              <c16:uniqueId val="{00000000-3A0F-1F42-BCA5-3FEB90A5FF5A}"/>
            </c:ext>
          </c:extLst>
        </c:ser>
        <c:dLbls>
          <c:showLegendKey val="0"/>
          <c:showVal val="0"/>
          <c:showCatName val="0"/>
          <c:showSerName val="0"/>
          <c:showPercent val="0"/>
          <c:showBubbleSize val="0"/>
        </c:dLbls>
        <c:gapWidth val="182"/>
        <c:axId val="477827472"/>
        <c:axId val="478103712"/>
      </c:barChart>
      <c:catAx>
        <c:axId val="477827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8103712"/>
        <c:crosses val="autoZero"/>
        <c:auto val="1"/>
        <c:lblAlgn val="ctr"/>
        <c:lblOffset val="100"/>
        <c:noMultiLvlLbl val="0"/>
      </c:catAx>
      <c:valAx>
        <c:axId val="478103712"/>
        <c:scaling>
          <c:orientation val="minMax"/>
          <c:min val="1"/>
        </c:scaling>
        <c:delete val="0"/>
        <c:axPos val="b"/>
        <c:majorGridlines>
          <c:spPr>
            <a:ln w="9525" cap="flat" cmpd="sng" algn="ctr">
              <a:solidFill>
                <a:schemeClr val="tx1">
                  <a:lumMod val="15000"/>
                  <a:lumOff val="85000"/>
                </a:schemeClr>
              </a:solidFill>
              <a:round/>
            </a:ln>
            <a:effectLst/>
          </c:spPr>
        </c:majorGridlines>
        <c:numFmt formatCode="@"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7827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4CF47-293A-9146-AD73-E74EE1BF593C}" type="datetimeFigureOut">
              <a:rPr lang="en-US" smtClean="0"/>
              <a:t>4/15/22</a:t>
            </a:fld>
            <a:endParaRPr lang="en-US"/>
          </a:p>
        </p:txBody>
      </p:sp>
      <p:sp>
        <p:nvSpPr>
          <p:cNvPr id="4" name="Slide Image Placeholder 3"/>
          <p:cNvSpPr>
            <a:spLocks noGrp="1" noRot="1" noChangeAspect="1"/>
          </p:cNvSpPr>
          <p:nvPr>
            <p:ph type="sldImg" idx="2"/>
          </p:nvPr>
        </p:nvSpPr>
        <p:spPr>
          <a:xfrm>
            <a:off x="412750" y="1143000"/>
            <a:ext cx="60325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42781E-DF9A-1C4C-B6EE-1003020C65DC}" type="slidenum">
              <a:rPr lang="en-US" smtClean="0"/>
              <a:t>‹#›</a:t>
            </a:fld>
            <a:endParaRPr lang="en-US"/>
          </a:p>
        </p:txBody>
      </p:sp>
    </p:spTree>
    <p:extLst>
      <p:ext uri="{BB962C8B-B14F-4D97-AF65-F5344CB8AC3E}">
        <p14:creationId xmlns:p14="http://schemas.microsoft.com/office/powerpoint/2010/main" val="3333548628"/>
      </p:ext>
    </p:extLst>
  </p:cSld>
  <p:clrMap bg1="lt1" tx1="dk1" bg2="lt2" tx2="dk2" accent1="accent1" accent2="accent2" accent3="accent3" accent4="accent4" accent5="accent5" accent6="accent6" hlink="hlink" folHlink="folHlink"/>
  <p:notesStyle>
    <a:lvl1pPr marL="0" algn="l" defTabSz="1459382" rtl="0" eaLnBrk="1" latinLnBrk="0" hangingPunct="1">
      <a:defRPr sz="1915" kern="1200">
        <a:solidFill>
          <a:schemeClr val="tx1"/>
        </a:solidFill>
        <a:latin typeface="+mn-lt"/>
        <a:ea typeface="+mn-ea"/>
        <a:cs typeface="+mn-cs"/>
      </a:defRPr>
    </a:lvl1pPr>
    <a:lvl2pPr marL="729691" algn="l" defTabSz="1459382" rtl="0" eaLnBrk="1" latinLnBrk="0" hangingPunct="1">
      <a:defRPr sz="1915" kern="1200">
        <a:solidFill>
          <a:schemeClr val="tx1"/>
        </a:solidFill>
        <a:latin typeface="+mn-lt"/>
        <a:ea typeface="+mn-ea"/>
        <a:cs typeface="+mn-cs"/>
      </a:defRPr>
    </a:lvl2pPr>
    <a:lvl3pPr marL="1459382" algn="l" defTabSz="1459382" rtl="0" eaLnBrk="1" latinLnBrk="0" hangingPunct="1">
      <a:defRPr sz="1915" kern="1200">
        <a:solidFill>
          <a:schemeClr val="tx1"/>
        </a:solidFill>
        <a:latin typeface="+mn-lt"/>
        <a:ea typeface="+mn-ea"/>
        <a:cs typeface="+mn-cs"/>
      </a:defRPr>
    </a:lvl3pPr>
    <a:lvl4pPr marL="2189074" algn="l" defTabSz="1459382" rtl="0" eaLnBrk="1" latinLnBrk="0" hangingPunct="1">
      <a:defRPr sz="1915" kern="1200">
        <a:solidFill>
          <a:schemeClr val="tx1"/>
        </a:solidFill>
        <a:latin typeface="+mn-lt"/>
        <a:ea typeface="+mn-ea"/>
        <a:cs typeface="+mn-cs"/>
      </a:defRPr>
    </a:lvl4pPr>
    <a:lvl5pPr marL="2918765" algn="l" defTabSz="1459382" rtl="0" eaLnBrk="1" latinLnBrk="0" hangingPunct="1">
      <a:defRPr sz="1915" kern="1200">
        <a:solidFill>
          <a:schemeClr val="tx1"/>
        </a:solidFill>
        <a:latin typeface="+mn-lt"/>
        <a:ea typeface="+mn-ea"/>
        <a:cs typeface="+mn-cs"/>
      </a:defRPr>
    </a:lvl5pPr>
    <a:lvl6pPr marL="3648456" algn="l" defTabSz="1459382" rtl="0" eaLnBrk="1" latinLnBrk="0" hangingPunct="1">
      <a:defRPr sz="1915" kern="1200">
        <a:solidFill>
          <a:schemeClr val="tx1"/>
        </a:solidFill>
        <a:latin typeface="+mn-lt"/>
        <a:ea typeface="+mn-ea"/>
        <a:cs typeface="+mn-cs"/>
      </a:defRPr>
    </a:lvl6pPr>
    <a:lvl7pPr marL="4378147" algn="l" defTabSz="1459382" rtl="0" eaLnBrk="1" latinLnBrk="0" hangingPunct="1">
      <a:defRPr sz="1915" kern="1200">
        <a:solidFill>
          <a:schemeClr val="tx1"/>
        </a:solidFill>
        <a:latin typeface="+mn-lt"/>
        <a:ea typeface="+mn-ea"/>
        <a:cs typeface="+mn-cs"/>
      </a:defRPr>
    </a:lvl7pPr>
    <a:lvl8pPr marL="5107838" algn="l" defTabSz="1459382" rtl="0" eaLnBrk="1" latinLnBrk="0" hangingPunct="1">
      <a:defRPr sz="1915" kern="1200">
        <a:solidFill>
          <a:schemeClr val="tx1"/>
        </a:solidFill>
        <a:latin typeface="+mn-lt"/>
        <a:ea typeface="+mn-ea"/>
        <a:cs typeface="+mn-cs"/>
      </a:defRPr>
    </a:lvl8pPr>
    <a:lvl9pPr marL="5837530" algn="l" defTabSz="1459382" rtl="0" eaLnBrk="1" latinLnBrk="0" hangingPunct="1">
      <a:defRPr sz="191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42781E-DF9A-1C4C-B6EE-1003020C65DC}" type="slidenum">
              <a:rPr lang="en-US" smtClean="0"/>
              <a:t>14</a:t>
            </a:fld>
            <a:endParaRPr lang="en-US"/>
          </a:p>
        </p:txBody>
      </p:sp>
    </p:spTree>
    <p:extLst>
      <p:ext uri="{BB962C8B-B14F-4D97-AF65-F5344CB8AC3E}">
        <p14:creationId xmlns:p14="http://schemas.microsoft.com/office/powerpoint/2010/main" val="1319533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42781E-DF9A-1C4C-B6EE-1003020C65DC}" type="slidenum">
              <a:rPr lang="en-US" smtClean="0"/>
              <a:t>15</a:t>
            </a:fld>
            <a:endParaRPr lang="en-US"/>
          </a:p>
        </p:txBody>
      </p:sp>
    </p:spTree>
    <p:extLst>
      <p:ext uri="{BB962C8B-B14F-4D97-AF65-F5344CB8AC3E}">
        <p14:creationId xmlns:p14="http://schemas.microsoft.com/office/powerpoint/2010/main" val="1436467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221492" y="3046155"/>
            <a:ext cx="8380707" cy="2218789"/>
          </a:xfrm>
        </p:spPr>
        <p:txBody>
          <a:bodyPr anchor="b"/>
          <a:lstStyle>
            <a:lvl1pPr algn="l">
              <a:defRPr sz="9000"/>
            </a:lvl1pPr>
          </a:lstStyle>
          <a:p>
            <a:r>
              <a:rPr lang="en-US" dirty="0"/>
              <a:t>Title</a:t>
            </a:r>
          </a:p>
        </p:txBody>
      </p:sp>
      <p:sp>
        <p:nvSpPr>
          <p:cNvPr id="3" name="Subtitle 2"/>
          <p:cNvSpPr>
            <a:spLocks noGrp="1"/>
          </p:cNvSpPr>
          <p:nvPr>
            <p:ph type="subTitle" idx="1"/>
          </p:nvPr>
        </p:nvSpPr>
        <p:spPr>
          <a:xfrm>
            <a:off x="9221491" y="5403058"/>
            <a:ext cx="9779427" cy="1571180"/>
          </a:xfrm>
        </p:spPr>
        <p:txBody>
          <a:bodyPr/>
          <a:lstStyle>
            <a:lvl1pPr marL="0" indent="0" algn="l">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Click to edit Master subtitle style</a:t>
            </a:r>
          </a:p>
        </p:txBody>
      </p:sp>
      <p:pic>
        <p:nvPicPr>
          <p:cNvPr id="7" name="Picture 6" descr="A picture containing text, clipart&#10;&#10;Description automatically generated">
            <a:extLst>
              <a:ext uri="{FF2B5EF4-FFF2-40B4-BE49-F238E27FC236}">
                <a16:creationId xmlns:a16="http://schemas.microsoft.com/office/drawing/2014/main" id="{EC44D85A-26EC-1343-A670-279FF3F9D779}"/>
              </a:ext>
            </a:extLst>
          </p:cNvPr>
          <p:cNvPicPr>
            <a:picLocks noChangeAspect="1"/>
          </p:cNvPicPr>
          <p:nvPr userDrawn="1"/>
        </p:nvPicPr>
        <p:blipFill>
          <a:blip r:embed="rId2"/>
          <a:stretch>
            <a:fillRect/>
          </a:stretch>
        </p:blipFill>
        <p:spPr>
          <a:xfrm>
            <a:off x="2734626" y="4020242"/>
            <a:ext cx="5431914" cy="1838238"/>
          </a:xfrm>
          <a:prstGeom prst="rect">
            <a:avLst/>
          </a:prstGeom>
        </p:spPr>
      </p:pic>
      <p:cxnSp>
        <p:nvCxnSpPr>
          <p:cNvPr id="8" name="Straight Connector 7">
            <a:extLst>
              <a:ext uri="{FF2B5EF4-FFF2-40B4-BE49-F238E27FC236}">
                <a16:creationId xmlns:a16="http://schemas.microsoft.com/office/drawing/2014/main" id="{400D66C8-8466-9740-84D3-7036C115C537}"/>
              </a:ext>
            </a:extLst>
          </p:cNvPr>
          <p:cNvCxnSpPr>
            <a:cxnSpLocks/>
          </p:cNvCxnSpPr>
          <p:nvPr userDrawn="1"/>
        </p:nvCxnSpPr>
        <p:spPr>
          <a:xfrm>
            <a:off x="8940176" y="3046156"/>
            <a:ext cx="0" cy="378641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13089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221492" y="3046155"/>
            <a:ext cx="8380707" cy="2218789"/>
          </a:xfrm>
        </p:spPr>
        <p:txBody>
          <a:bodyPr anchor="b"/>
          <a:lstStyle>
            <a:lvl1pPr algn="l">
              <a:defRPr sz="9000"/>
            </a:lvl1pPr>
          </a:lstStyle>
          <a:p>
            <a:r>
              <a:rPr lang="en-US" dirty="0"/>
              <a:t>Title</a:t>
            </a:r>
          </a:p>
        </p:txBody>
      </p:sp>
      <p:sp>
        <p:nvSpPr>
          <p:cNvPr id="3" name="Subtitle 2"/>
          <p:cNvSpPr>
            <a:spLocks noGrp="1"/>
          </p:cNvSpPr>
          <p:nvPr>
            <p:ph type="subTitle" idx="1"/>
          </p:nvPr>
        </p:nvSpPr>
        <p:spPr>
          <a:xfrm>
            <a:off x="9221491" y="5403058"/>
            <a:ext cx="9779427" cy="1571180"/>
          </a:xfrm>
        </p:spPr>
        <p:txBody>
          <a:bodyPr/>
          <a:lstStyle>
            <a:lvl1pPr marL="0" indent="0" algn="l">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Click to edit Master subtitle style</a:t>
            </a:r>
          </a:p>
        </p:txBody>
      </p:sp>
      <p:pic>
        <p:nvPicPr>
          <p:cNvPr id="7" name="Picture 6" descr="A picture containing text, clipart&#10;&#10;Description automatically generated">
            <a:extLst>
              <a:ext uri="{FF2B5EF4-FFF2-40B4-BE49-F238E27FC236}">
                <a16:creationId xmlns:a16="http://schemas.microsoft.com/office/drawing/2014/main" id="{EC44D85A-26EC-1343-A670-279FF3F9D779}"/>
              </a:ext>
            </a:extLst>
          </p:cNvPr>
          <p:cNvPicPr>
            <a:picLocks noChangeAspect="1"/>
          </p:cNvPicPr>
          <p:nvPr userDrawn="1"/>
        </p:nvPicPr>
        <p:blipFill>
          <a:blip r:embed="rId2"/>
          <a:stretch>
            <a:fillRect/>
          </a:stretch>
        </p:blipFill>
        <p:spPr>
          <a:xfrm>
            <a:off x="2734626" y="4020242"/>
            <a:ext cx="5431914" cy="1838238"/>
          </a:xfrm>
          <a:prstGeom prst="rect">
            <a:avLst/>
          </a:prstGeom>
        </p:spPr>
      </p:pic>
      <p:cxnSp>
        <p:nvCxnSpPr>
          <p:cNvPr id="8" name="Straight Connector 7">
            <a:extLst>
              <a:ext uri="{FF2B5EF4-FFF2-40B4-BE49-F238E27FC236}">
                <a16:creationId xmlns:a16="http://schemas.microsoft.com/office/drawing/2014/main" id="{400D66C8-8466-9740-84D3-7036C115C537}"/>
              </a:ext>
            </a:extLst>
          </p:cNvPr>
          <p:cNvCxnSpPr>
            <a:cxnSpLocks/>
          </p:cNvCxnSpPr>
          <p:nvPr userDrawn="1"/>
        </p:nvCxnSpPr>
        <p:spPr>
          <a:xfrm>
            <a:off x="8940176" y="3046156"/>
            <a:ext cx="0" cy="378641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10675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2553" y="2564608"/>
            <a:ext cx="17350740" cy="4279106"/>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1372553" y="6884195"/>
            <a:ext cx="1735074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6225247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3030" y="3871109"/>
            <a:ext cx="17350740" cy="58523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5" descr="A picture containing text, clipart&#10;&#10;Description automatically generated">
            <a:extLst>
              <a:ext uri="{FF2B5EF4-FFF2-40B4-BE49-F238E27FC236}">
                <a16:creationId xmlns:a16="http://schemas.microsoft.com/office/drawing/2014/main" id="{2B18E1BA-C3C5-134C-B406-5F585C367C48}"/>
              </a:ext>
            </a:extLst>
          </p:cNvPr>
          <p:cNvPicPr>
            <a:picLocks noChangeAspect="1"/>
          </p:cNvPicPr>
          <p:nvPr userDrawn="1"/>
        </p:nvPicPr>
        <p:blipFill>
          <a:blip r:embed="rId2"/>
          <a:stretch>
            <a:fillRect/>
          </a:stretch>
        </p:blipFill>
        <p:spPr>
          <a:xfrm>
            <a:off x="907140" y="563580"/>
            <a:ext cx="5086563" cy="808022"/>
          </a:xfrm>
          <a:prstGeom prst="rect">
            <a:avLst/>
          </a:prstGeom>
        </p:spPr>
      </p:pic>
      <p:cxnSp>
        <p:nvCxnSpPr>
          <p:cNvPr id="8" name="Straight Connector 7">
            <a:extLst>
              <a:ext uri="{FF2B5EF4-FFF2-40B4-BE49-F238E27FC236}">
                <a16:creationId xmlns:a16="http://schemas.microsoft.com/office/drawing/2014/main" id="{8A8BD4E4-6755-1E45-940F-7A45F37840FF}"/>
              </a:ext>
            </a:extLst>
          </p:cNvPr>
          <p:cNvCxnSpPr>
            <a:cxnSpLocks/>
          </p:cNvCxnSpPr>
          <p:nvPr userDrawn="1"/>
        </p:nvCxnSpPr>
        <p:spPr>
          <a:xfrm>
            <a:off x="1071749" y="1525980"/>
            <a:ext cx="19045051" cy="0"/>
          </a:xfrm>
          <a:prstGeom prst="line">
            <a:avLst/>
          </a:prstGeom>
          <a:ln w="22225">
            <a:solidFill>
              <a:schemeClr val="bg1">
                <a:lumMod val="85000"/>
              </a:schemeClr>
            </a:solidFill>
          </a:ln>
        </p:spPr>
        <p:style>
          <a:lnRef idx="2">
            <a:schemeClr val="accent3"/>
          </a:lnRef>
          <a:fillRef idx="0">
            <a:schemeClr val="accent3"/>
          </a:fillRef>
          <a:effectRef idx="1">
            <a:schemeClr val="accent3"/>
          </a:effectRef>
          <a:fontRef idx="minor">
            <a:schemeClr val="tx1"/>
          </a:fontRef>
        </p:style>
      </p:cxnSp>
      <p:sp>
        <p:nvSpPr>
          <p:cNvPr id="6" name="Title 1">
            <a:extLst>
              <a:ext uri="{FF2B5EF4-FFF2-40B4-BE49-F238E27FC236}">
                <a16:creationId xmlns:a16="http://schemas.microsoft.com/office/drawing/2014/main" id="{60EC4845-A3DD-CB41-8319-8309798CA8BA}"/>
              </a:ext>
            </a:extLst>
          </p:cNvPr>
          <p:cNvSpPr>
            <a:spLocks noGrp="1"/>
          </p:cNvSpPr>
          <p:nvPr>
            <p:ph type="title"/>
          </p:nvPr>
        </p:nvSpPr>
        <p:spPr>
          <a:xfrm>
            <a:off x="1383030" y="1680359"/>
            <a:ext cx="17350740" cy="1988345"/>
          </a:xfrm>
        </p:spPr>
        <p:txBody>
          <a:bodyPr/>
          <a:lstStyle/>
          <a:p>
            <a:r>
              <a:rPr lang="en-US" dirty="0"/>
              <a:t>Click to edit Master title style</a:t>
            </a:r>
          </a:p>
        </p:txBody>
      </p:sp>
    </p:spTree>
    <p:extLst>
      <p:ext uri="{BB962C8B-B14F-4D97-AF65-F5344CB8AC3E}">
        <p14:creationId xmlns:p14="http://schemas.microsoft.com/office/powerpoint/2010/main" val="130875751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83030" y="1680359"/>
            <a:ext cx="17350740" cy="1988345"/>
          </a:xfrm>
        </p:spPr>
        <p:txBody>
          <a:bodyPr/>
          <a:lstStyle/>
          <a:p>
            <a:r>
              <a:rPr lang="en-US" dirty="0"/>
              <a:t>Click to edit Master title style</a:t>
            </a:r>
          </a:p>
        </p:txBody>
      </p:sp>
      <p:sp>
        <p:nvSpPr>
          <p:cNvPr id="3" name="Content Placeholder 2"/>
          <p:cNvSpPr>
            <a:spLocks noGrp="1"/>
          </p:cNvSpPr>
          <p:nvPr>
            <p:ph sz="half" idx="1"/>
          </p:nvPr>
        </p:nvSpPr>
        <p:spPr>
          <a:xfrm>
            <a:off x="1383030" y="3871109"/>
            <a:ext cx="8549640" cy="58523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184130" y="3871109"/>
            <a:ext cx="8549640" cy="58523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Content Placeholder 5" descr="A picture containing text, clipart&#10;&#10;Description automatically generated">
            <a:extLst>
              <a:ext uri="{FF2B5EF4-FFF2-40B4-BE49-F238E27FC236}">
                <a16:creationId xmlns:a16="http://schemas.microsoft.com/office/drawing/2014/main" id="{D80A9A48-806D-2940-8845-38B332983183}"/>
              </a:ext>
            </a:extLst>
          </p:cNvPr>
          <p:cNvPicPr>
            <a:picLocks noChangeAspect="1"/>
          </p:cNvPicPr>
          <p:nvPr userDrawn="1"/>
        </p:nvPicPr>
        <p:blipFill>
          <a:blip r:embed="rId2"/>
          <a:stretch>
            <a:fillRect/>
          </a:stretch>
        </p:blipFill>
        <p:spPr>
          <a:xfrm>
            <a:off x="907140" y="563580"/>
            <a:ext cx="5086563" cy="808022"/>
          </a:xfrm>
          <a:prstGeom prst="rect">
            <a:avLst/>
          </a:prstGeom>
        </p:spPr>
      </p:pic>
      <p:cxnSp>
        <p:nvCxnSpPr>
          <p:cNvPr id="9" name="Straight Connector 8">
            <a:extLst>
              <a:ext uri="{FF2B5EF4-FFF2-40B4-BE49-F238E27FC236}">
                <a16:creationId xmlns:a16="http://schemas.microsoft.com/office/drawing/2014/main" id="{A5FE285B-85BF-EA47-8CD7-4339C12585FF}"/>
              </a:ext>
            </a:extLst>
          </p:cNvPr>
          <p:cNvCxnSpPr>
            <a:cxnSpLocks/>
          </p:cNvCxnSpPr>
          <p:nvPr userDrawn="1"/>
        </p:nvCxnSpPr>
        <p:spPr>
          <a:xfrm>
            <a:off x="1071749" y="1525980"/>
            <a:ext cx="19045051" cy="0"/>
          </a:xfrm>
          <a:prstGeom prst="line">
            <a:avLst/>
          </a:prstGeom>
          <a:ln w="22225">
            <a:solidFill>
              <a:schemeClr val="bg1">
                <a:lumMod val="85000"/>
              </a:schemeClr>
            </a:solidFill>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98631496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9930" y="3654416"/>
            <a:ext cx="8510349"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351361" y="4890284"/>
            <a:ext cx="8510349" cy="5168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214610" y="3654416"/>
            <a:ext cx="8552260"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10214610" y="4890284"/>
            <a:ext cx="8552260" cy="5168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5" descr="A picture containing text, clipart&#10;&#10;Description automatically generated">
            <a:extLst>
              <a:ext uri="{FF2B5EF4-FFF2-40B4-BE49-F238E27FC236}">
                <a16:creationId xmlns:a16="http://schemas.microsoft.com/office/drawing/2014/main" id="{087A32F5-5668-9F4E-9539-C3B53A1FDE19}"/>
              </a:ext>
            </a:extLst>
          </p:cNvPr>
          <p:cNvPicPr>
            <a:picLocks noChangeAspect="1"/>
          </p:cNvPicPr>
          <p:nvPr userDrawn="1"/>
        </p:nvPicPr>
        <p:blipFill>
          <a:blip r:embed="rId2"/>
          <a:stretch>
            <a:fillRect/>
          </a:stretch>
        </p:blipFill>
        <p:spPr>
          <a:xfrm>
            <a:off x="907140" y="563580"/>
            <a:ext cx="5086563" cy="808022"/>
          </a:xfrm>
          <a:prstGeom prst="rect">
            <a:avLst/>
          </a:prstGeom>
        </p:spPr>
      </p:pic>
      <p:cxnSp>
        <p:nvCxnSpPr>
          <p:cNvPr id="11" name="Straight Connector 10">
            <a:extLst>
              <a:ext uri="{FF2B5EF4-FFF2-40B4-BE49-F238E27FC236}">
                <a16:creationId xmlns:a16="http://schemas.microsoft.com/office/drawing/2014/main" id="{1566BC2B-E244-D040-B8C0-F1A4CF2D36B5}"/>
              </a:ext>
            </a:extLst>
          </p:cNvPr>
          <p:cNvCxnSpPr>
            <a:cxnSpLocks/>
          </p:cNvCxnSpPr>
          <p:nvPr userDrawn="1"/>
        </p:nvCxnSpPr>
        <p:spPr>
          <a:xfrm>
            <a:off x="1071749" y="1525980"/>
            <a:ext cx="19045051" cy="0"/>
          </a:xfrm>
          <a:prstGeom prst="line">
            <a:avLst/>
          </a:prstGeom>
          <a:ln w="22225">
            <a:solidFill>
              <a:schemeClr val="bg1">
                <a:lumMod val="85000"/>
              </a:schemeClr>
            </a:solidFill>
          </a:ln>
        </p:spPr>
        <p:style>
          <a:lnRef idx="2">
            <a:schemeClr val="accent3"/>
          </a:lnRef>
          <a:fillRef idx="0">
            <a:schemeClr val="accent3"/>
          </a:fillRef>
          <a:effectRef idx="1">
            <a:schemeClr val="accent3"/>
          </a:effectRef>
          <a:fontRef idx="minor">
            <a:schemeClr val="tx1"/>
          </a:fontRef>
        </p:style>
      </p:cxnSp>
      <p:sp>
        <p:nvSpPr>
          <p:cNvPr id="9" name="Title 1">
            <a:extLst>
              <a:ext uri="{FF2B5EF4-FFF2-40B4-BE49-F238E27FC236}">
                <a16:creationId xmlns:a16="http://schemas.microsoft.com/office/drawing/2014/main" id="{97220232-E7C6-C341-83AD-C4FA25A949CA}"/>
              </a:ext>
            </a:extLst>
          </p:cNvPr>
          <p:cNvSpPr>
            <a:spLocks noGrp="1"/>
          </p:cNvSpPr>
          <p:nvPr>
            <p:ph type="title"/>
          </p:nvPr>
        </p:nvSpPr>
        <p:spPr>
          <a:xfrm>
            <a:off x="1383030" y="1680359"/>
            <a:ext cx="17350740" cy="1988345"/>
          </a:xfrm>
        </p:spPr>
        <p:txBody>
          <a:bodyPr/>
          <a:lstStyle/>
          <a:p>
            <a:r>
              <a:rPr lang="en-US" dirty="0"/>
              <a:t>Click to edit Master title style</a:t>
            </a:r>
          </a:p>
        </p:txBody>
      </p:sp>
    </p:spTree>
    <p:extLst>
      <p:ext uri="{BB962C8B-B14F-4D97-AF65-F5344CB8AC3E}">
        <p14:creationId xmlns:p14="http://schemas.microsoft.com/office/powerpoint/2010/main" val="70644678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0490112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132585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2553" y="2564608"/>
            <a:ext cx="17350740" cy="4279106"/>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1372553" y="6884195"/>
            <a:ext cx="1735074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14604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3030" y="3871109"/>
            <a:ext cx="17350740" cy="58523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Text&#10;&#10;Description automatically generated with low confidence">
            <a:extLst>
              <a:ext uri="{FF2B5EF4-FFF2-40B4-BE49-F238E27FC236}">
                <a16:creationId xmlns:a16="http://schemas.microsoft.com/office/drawing/2014/main" id="{679F0884-2384-7442-BDE7-61006FEE1A06}"/>
              </a:ext>
            </a:extLst>
          </p:cNvPr>
          <p:cNvPicPr>
            <a:picLocks noChangeAspect="1"/>
          </p:cNvPicPr>
          <p:nvPr userDrawn="1"/>
        </p:nvPicPr>
        <p:blipFill>
          <a:blip r:embed="rId2"/>
          <a:stretch>
            <a:fillRect/>
          </a:stretch>
        </p:blipFill>
        <p:spPr>
          <a:xfrm>
            <a:off x="987313" y="580584"/>
            <a:ext cx="4960609" cy="791016"/>
          </a:xfrm>
          <a:prstGeom prst="rect">
            <a:avLst/>
          </a:prstGeom>
        </p:spPr>
      </p:pic>
      <p:cxnSp>
        <p:nvCxnSpPr>
          <p:cNvPr id="10" name="Straight Connector 9">
            <a:extLst>
              <a:ext uri="{FF2B5EF4-FFF2-40B4-BE49-F238E27FC236}">
                <a16:creationId xmlns:a16="http://schemas.microsoft.com/office/drawing/2014/main" id="{CABF5189-9B47-F640-A5F6-99CD23D506AD}"/>
              </a:ext>
            </a:extLst>
          </p:cNvPr>
          <p:cNvCxnSpPr>
            <a:cxnSpLocks/>
          </p:cNvCxnSpPr>
          <p:nvPr userDrawn="1"/>
        </p:nvCxnSpPr>
        <p:spPr>
          <a:xfrm>
            <a:off x="1071749" y="1525980"/>
            <a:ext cx="19045051" cy="0"/>
          </a:xfrm>
          <a:prstGeom prst="line">
            <a:avLst/>
          </a:prstGeom>
          <a:ln w="22225">
            <a:solidFill>
              <a:srgbClr val="830019"/>
            </a:solidFill>
          </a:ln>
        </p:spPr>
        <p:style>
          <a:lnRef idx="2">
            <a:schemeClr val="accent3"/>
          </a:lnRef>
          <a:fillRef idx="0">
            <a:schemeClr val="accent3"/>
          </a:fillRef>
          <a:effectRef idx="1">
            <a:schemeClr val="accent3"/>
          </a:effectRef>
          <a:fontRef idx="minor">
            <a:schemeClr val="tx1"/>
          </a:fontRef>
        </p:style>
      </p:cxnSp>
      <p:sp>
        <p:nvSpPr>
          <p:cNvPr id="11" name="Title 1">
            <a:extLst>
              <a:ext uri="{FF2B5EF4-FFF2-40B4-BE49-F238E27FC236}">
                <a16:creationId xmlns:a16="http://schemas.microsoft.com/office/drawing/2014/main" id="{B8F1E0AC-0ABE-114A-80B1-E2A3B153C7FC}"/>
              </a:ext>
            </a:extLst>
          </p:cNvPr>
          <p:cNvSpPr>
            <a:spLocks noGrp="1"/>
          </p:cNvSpPr>
          <p:nvPr>
            <p:ph type="title"/>
          </p:nvPr>
        </p:nvSpPr>
        <p:spPr>
          <a:xfrm>
            <a:off x="1383030" y="1680359"/>
            <a:ext cx="17350740" cy="1988345"/>
          </a:xfrm>
        </p:spPr>
        <p:txBody>
          <a:bodyPr/>
          <a:lstStyle/>
          <a:p>
            <a:r>
              <a:rPr lang="en-US" dirty="0"/>
              <a:t>Click to edit Master title style</a:t>
            </a:r>
          </a:p>
        </p:txBody>
      </p:sp>
    </p:spTree>
    <p:extLst>
      <p:ext uri="{BB962C8B-B14F-4D97-AF65-F5344CB8AC3E}">
        <p14:creationId xmlns:p14="http://schemas.microsoft.com/office/powerpoint/2010/main" val="278193317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83030" y="1680359"/>
            <a:ext cx="17350740" cy="1988345"/>
          </a:xfrm>
        </p:spPr>
        <p:txBody>
          <a:bodyPr/>
          <a:lstStyle/>
          <a:p>
            <a:r>
              <a:rPr lang="en-US" dirty="0"/>
              <a:t>Click to edit Master title style</a:t>
            </a:r>
          </a:p>
        </p:txBody>
      </p:sp>
      <p:sp>
        <p:nvSpPr>
          <p:cNvPr id="3" name="Content Placeholder 2"/>
          <p:cNvSpPr>
            <a:spLocks noGrp="1"/>
          </p:cNvSpPr>
          <p:nvPr>
            <p:ph sz="half" idx="1"/>
          </p:nvPr>
        </p:nvSpPr>
        <p:spPr>
          <a:xfrm>
            <a:off x="1383030" y="3871109"/>
            <a:ext cx="8549640" cy="58523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184130" y="3871109"/>
            <a:ext cx="8549640" cy="58523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Text&#10;&#10;Description automatically generated with low confidence">
            <a:extLst>
              <a:ext uri="{FF2B5EF4-FFF2-40B4-BE49-F238E27FC236}">
                <a16:creationId xmlns:a16="http://schemas.microsoft.com/office/drawing/2014/main" id="{6E695956-3665-C448-BAAA-5092E1E8B884}"/>
              </a:ext>
            </a:extLst>
          </p:cNvPr>
          <p:cNvPicPr>
            <a:picLocks noChangeAspect="1"/>
          </p:cNvPicPr>
          <p:nvPr userDrawn="1"/>
        </p:nvPicPr>
        <p:blipFill>
          <a:blip r:embed="rId2"/>
          <a:stretch>
            <a:fillRect/>
          </a:stretch>
        </p:blipFill>
        <p:spPr>
          <a:xfrm>
            <a:off x="987313" y="580584"/>
            <a:ext cx="4960609" cy="791016"/>
          </a:xfrm>
          <a:prstGeom prst="rect">
            <a:avLst/>
          </a:prstGeom>
        </p:spPr>
      </p:pic>
      <p:cxnSp>
        <p:nvCxnSpPr>
          <p:cNvPr id="10" name="Straight Connector 9">
            <a:extLst>
              <a:ext uri="{FF2B5EF4-FFF2-40B4-BE49-F238E27FC236}">
                <a16:creationId xmlns:a16="http://schemas.microsoft.com/office/drawing/2014/main" id="{AAA61B11-F9DF-C849-901C-50B8C2AEF822}"/>
              </a:ext>
            </a:extLst>
          </p:cNvPr>
          <p:cNvCxnSpPr>
            <a:cxnSpLocks/>
          </p:cNvCxnSpPr>
          <p:nvPr userDrawn="1"/>
        </p:nvCxnSpPr>
        <p:spPr>
          <a:xfrm>
            <a:off x="1071749" y="1525980"/>
            <a:ext cx="19045051" cy="0"/>
          </a:xfrm>
          <a:prstGeom prst="line">
            <a:avLst/>
          </a:prstGeom>
          <a:ln w="22225">
            <a:solidFill>
              <a:srgbClr val="830019"/>
            </a:solidFill>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98208935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60532" y="6358917"/>
            <a:ext cx="8380707" cy="2218789"/>
          </a:xfrm>
        </p:spPr>
        <p:txBody>
          <a:bodyPr anchor="b"/>
          <a:lstStyle>
            <a:lvl1pPr algn="l">
              <a:defRPr sz="9000"/>
            </a:lvl1pPr>
          </a:lstStyle>
          <a:p>
            <a:r>
              <a:rPr lang="en-US" dirty="0"/>
              <a:t>Title</a:t>
            </a:r>
          </a:p>
        </p:txBody>
      </p:sp>
      <p:sp>
        <p:nvSpPr>
          <p:cNvPr id="3" name="Subtitle 2"/>
          <p:cNvSpPr>
            <a:spLocks noGrp="1"/>
          </p:cNvSpPr>
          <p:nvPr>
            <p:ph type="subTitle" idx="1"/>
          </p:nvPr>
        </p:nvSpPr>
        <p:spPr>
          <a:xfrm>
            <a:off x="9160531" y="8715820"/>
            <a:ext cx="9779427" cy="1571180"/>
          </a:xfrm>
        </p:spPr>
        <p:txBody>
          <a:bodyPr/>
          <a:lstStyle>
            <a:lvl1pPr marL="0" indent="0" algn="l">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Click to edit Master subtitle style</a:t>
            </a:r>
          </a:p>
        </p:txBody>
      </p:sp>
      <p:pic>
        <p:nvPicPr>
          <p:cNvPr id="7" name="Picture 6" descr="A picture containing text, clipart&#10;&#10;Description automatically generated">
            <a:extLst>
              <a:ext uri="{FF2B5EF4-FFF2-40B4-BE49-F238E27FC236}">
                <a16:creationId xmlns:a16="http://schemas.microsoft.com/office/drawing/2014/main" id="{EC44D85A-26EC-1343-A670-279FF3F9D779}"/>
              </a:ext>
            </a:extLst>
          </p:cNvPr>
          <p:cNvPicPr>
            <a:picLocks noChangeAspect="1"/>
          </p:cNvPicPr>
          <p:nvPr userDrawn="1"/>
        </p:nvPicPr>
        <p:blipFill>
          <a:blip r:embed="rId2"/>
          <a:stretch>
            <a:fillRect/>
          </a:stretch>
        </p:blipFill>
        <p:spPr>
          <a:xfrm>
            <a:off x="2673666" y="7333004"/>
            <a:ext cx="5431914" cy="1838238"/>
          </a:xfrm>
          <a:prstGeom prst="rect">
            <a:avLst/>
          </a:prstGeom>
        </p:spPr>
      </p:pic>
      <p:cxnSp>
        <p:nvCxnSpPr>
          <p:cNvPr id="8" name="Straight Connector 7">
            <a:extLst>
              <a:ext uri="{FF2B5EF4-FFF2-40B4-BE49-F238E27FC236}">
                <a16:creationId xmlns:a16="http://schemas.microsoft.com/office/drawing/2014/main" id="{400D66C8-8466-9740-84D3-7036C115C537}"/>
              </a:ext>
            </a:extLst>
          </p:cNvPr>
          <p:cNvCxnSpPr>
            <a:cxnSpLocks/>
          </p:cNvCxnSpPr>
          <p:nvPr userDrawn="1"/>
        </p:nvCxnSpPr>
        <p:spPr>
          <a:xfrm>
            <a:off x="8879216" y="6358918"/>
            <a:ext cx="0" cy="378641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A collage of a person&#10;&#10;Description automatically generated with low confidence">
            <a:extLst>
              <a:ext uri="{FF2B5EF4-FFF2-40B4-BE49-F238E27FC236}">
                <a16:creationId xmlns:a16="http://schemas.microsoft.com/office/drawing/2014/main" id="{5C8CC33F-B21D-B14E-88F4-1A8D77317B6B}"/>
              </a:ext>
            </a:extLst>
          </p:cNvPr>
          <p:cNvPicPr>
            <a:picLocks noChangeAspect="1"/>
          </p:cNvPicPr>
          <p:nvPr userDrawn="1"/>
        </p:nvPicPr>
        <p:blipFill>
          <a:blip r:embed="rId3"/>
          <a:stretch>
            <a:fillRect/>
          </a:stretch>
        </p:blipFill>
        <p:spPr>
          <a:xfrm>
            <a:off x="-47500" y="1134337"/>
            <a:ext cx="20166245" cy="4335414"/>
          </a:xfrm>
          <a:prstGeom prst="rect">
            <a:avLst/>
          </a:prstGeom>
        </p:spPr>
      </p:pic>
    </p:spTree>
    <p:extLst>
      <p:ext uri="{BB962C8B-B14F-4D97-AF65-F5344CB8AC3E}">
        <p14:creationId xmlns:p14="http://schemas.microsoft.com/office/powerpoint/2010/main" val="178195559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9930" y="3654416"/>
            <a:ext cx="8510349"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351361" y="4890284"/>
            <a:ext cx="8510349" cy="5168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214610" y="3654416"/>
            <a:ext cx="8552260"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10214610" y="4890284"/>
            <a:ext cx="8552260" cy="5168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Text&#10;&#10;Description automatically generated with low confidence">
            <a:extLst>
              <a:ext uri="{FF2B5EF4-FFF2-40B4-BE49-F238E27FC236}">
                <a16:creationId xmlns:a16="http://schemas.microsoft.com/office/drawing/2014/main" id="{1ABD6D52-6E65-C444-974D-753EE4A5008B}"/>
              </a:ext>
            </a:extLst>
          </p:cNvPr>
          <p:cNvPicPr>
            <a:picLocks noChangeAspect="1"/>
          </p:cNvPicPr>
          <p:nvPr userDrawn="1"/>
        </p:nvPicPr>
        <p:blipFill>
          <a:blip r:embed="rId2"/>
          <a:stretch>
            <a:fillRect/>
          </a:stretch>
        </p:blipFill>
        <p:spPr>
          <a:xfrm>
            <a:off x="987313" y="580584"/>
            <a:ext cx="4960609" cy="791016"/>
          </a:xfrm>
          <a:prstGeom prst="rect">
            <a:avLst/>
          </a:prstGeom>
        </p:spPr>
      </p:pic>
      <p:cxnSp>
        <p:nvCxnSpPr>
          <p:cNvPr id="12" name="Straight Connector 11">
            <a:extLst>
              <a:ext uri="{FF2B5EF4-FFF2-40B4-BE49-F238E27FC236}">
                <a16:creationId xmlns:a16="http://schemas.microsoft.com/office/drawing/2014/main" id="{47504330-E54D-F04F-913D-1B412CD4D4A1}"/>
              </a:ext>
            </a:extLst>
          </p:cNvPr>
          <p:cNvCxnSpPr>
            <a:cxnSpLocks/>
          </p:cNvCxnSpPr>
          <p:nvPr userDrawn="1"/>
        </p:nvCxnSpPr>
        <p:spPr>
          <a:xfrm>
            <a:off x="1071749" y="1525980"/>
            <a:ext cx="19045051" cy="0"/>
          </a:xfrm>
          <a:prstGeom prst="line">
            <a:avLst/>
          </a:prstGeom>
          <a:ln w="22225">
            <a:solidFill>
              <a:srgbClr val="830019"/>
            </a:solidFill>
          </a:ln>
        </p:spPr>
        <p:style>
          <a:lnRef idx="2">
            <a:schemeClr val="accent3"/>
          </a:lnRef>
          <a:fillRef idx="0">
            <a:schemeClr val="accent3"/>
          </a:fillRef>
          <a:effectRef idx="1">
            <a:schemeClr val="accent3"/>
          </a:effectRef>
          <a:fontRef idx="minor">
            <a:schemeClr val="tx1"/>
          </a:fontRef>
        </p:style>
      </p:cxnSp>
      <p:sp>
        <p:nvSpPr>
          <p:cNvPr id="13" name="Title 1">
            <a:extLst>
              <a:ext uri="{FF2B5EF4-FFF2-40B4-BE49-F238E27FC236}">
                <a16:creationId xmlns:a16="http://schemas.microsoft.com/office/drawing/2014/main" id="{B219908F-3C6D-664D-95AE-C28315414735}"/>
              </a:ext>
            </a:extLst>
          </p:cNvPr>
          <p:cNvSpPr>
            <a:spLocks noGrp="1"/>
          </p:cNvSpPr>
          <p:nvPr>
            <p:ph type="title"/>
          </p:nvPr>
        </p:nvSpPr>
        <p:spPr>
          <a:xfrm>
            <a:off x="1383030" y="1680359"/>
            <a:ext cx="17350740" cy="1988345"/>
          </a:xfrm>
        </p:spPr>
        <p:txBody>
          <a:bodyPr/>
          <a:lstStyle/>
          <a:p>
            <a:r>
              <a:rPr lang="en-US" dirty="0"/>
              <a:t>Click to edit Master title style</a:t>
            </a:r>
          </a:p>
        </p:txBody>
      </p:sp>
    </p:spTree>
    <p:extLst>
      <p:ext uri="{BB962C8B-B14F-4D97-AF65-F5344CB8AC3E}">
        <p14:creationId xmlns:p14="http://schemas.microsoft.com/office/powerpoint/2010/main" val="276622869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3186223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52201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149D53-7FD3-9A45-A3E6-80D28DEFB6F3}"/>
              </a:ext>
            </a:extLst>
          </p:cNvPr>
          <p:cNvSpPr/>
          <p:nvPr userDrawn="1"/>
        </p:nvSpPr>
        <p:spPr>
          <a:xfrm>
            <a:off x="0" y="0"/>
            <a:ext cx="20116800" cy="10287000"/>
          </a:xfrm>
          <a:prstGeom prst="rect">
            <a:avLst/>
          </a:prstGeom>
          <a:solidFill>
            <a:srgbClr val="830019"/>
          </a:solidFill>
          <a:ln>
            <a:solidFill>
              <a:srgbClr val="830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D864C1F-534B-2542-88C6-3BC26AA2E7A6}"/>
              </a:ext>
            </a:extLst>
          </p:cNvPr>
          <p:cNvSpPr/>
          <p:nvPr userDrawn="1"/>
        </p:nvSpPr>
        <p:spPr>
          <a:xfrm>
            <a:off x="1061720" y="1104900"/>
            <a:ext cx="17993359" cy="810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10;&#10;Description automatically generated">
            <a:extLst>
              <a:ext uri="{FF2B5EF4-FFF2-40B4-BE49-F238E27FC236}">
                <a16:creationId xmlns:a16="http://schemas.microsoft.com/office/drawing/2014/main" id="{57548FD9-AD03-1448-BD23-F85DBDC7AD79}"/>
              </a:ext>
            </a:extLst>
          </p:cNvPr>
          <p:cNvPicPr>
            <a:picLocks noChangeAspect="1"/>
          </p:cNvPicPr>
          <p:nvPr userDrawn="1"/>
        </p:nvPicPr>
        <p:blipFill rotWithShape="1">
          <a:blip r:embed="rId2"/>
          <a:srcRect l="6" t="11784" r="-7" b="17909"/>
          <a:stretch/>
        </p:blipFill>
        <p:spPr>
          <a:xfrm>
            <a:off x="1061720" y="2120900"/>
            <a:ext cx="17993359" cy="6515100"/>
          </a:xfrm>
          <a:prstGeom prst="rect">
            <a:avLst/>
          </a:prstGeom>
        </p:spPr>
      </p:pic>
    </p:spTree>
    <p:extLst>
      <p:ext uri="{BB962C8B-B14F-4D97-AF65-F5344CB8AC3E}">
        <p14:creationId xmlns:p14="http://schemas.microsoft.com/office/powerpoint/2010/main" val="36052258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60532" y="6358917"/>
            <a:ext cx="8380707" cy="2218789"/>
          </a:xfrm>
        </p:spPr>
        <p:txBody>
          <a:bodyPr anchor="b"/>
          <a:lstStyle>
            <a:lvl1pPr algn="l">
              <a:defRPr sz="9000"/>
            </a:lvl1pPr>
          </a:lstStyle>
          <a:p>
            <a:r>
              <a:rPr lang="en-US" dirty="0"/>
              <a:t>Title</a:t>
            </a:r>
          </a:p>
        </p:txBody>
      </p:sp>
      <p:sp>
        <p:nvSpPr>
          <p:cNvPr id="3" name="Subtitle 2"/>
          <p:cNvSpPr>
            <a:spLocks noGrp="1"/>
          </p:cNvSpPr>
          <p:nvPr>
            <p:ph type="subTitle" idx="1"/>
          </p:nvPr>
        </p:nvSpPr>
        <p:spPr>
          <a:xfrm>
            <a:off x="9160531" y="8715820"/>
            <a:ext cx="9779427" cy="1571180"/>
          </a:xfrm>
        </p:spPr>
        <p:txBody>
          <a:bodyPr/>
          <a:lstStyle>
            <a:lvl1pPr marL="0" indent="0" algn="l">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Click to edit Master subtitle style</a:t>
            </a:r>
          </a:p>
        </p:txBody>
      </p:sp>
      <p:pic>
        <p:nvPicPr>
          <p:cNvPr id="7" name="Picture 6" descr="A picture containing text, clipart&#10;&#10;Description automatically generated">
            <a:extLst>
              <a:ext uri="{FF2B5EF4-FFF2-40B4-BE49-F238E27FC236}">
                <a16:creationId xmlns:a16="http://schemas.microsoft.com/office/drawing/2014/main" id="{EC44D85A-26EC-1343-A670-279FF3F9D779}"/>
              </a:ext>
            </a:extLst>
          </p:cNvPr>
          <p:cNvPicPr>
            <a:picLocks noChangeAspect="1"/>
          </p:cNvPicPr>
          <p:nvPr userDrawn="1"/>
        </p:nvPicPr>
        <p:blipFill>
          <a:blip r:embed="rId2"/>
          <a:stretch>
            <a:fillRect/>
          </a:stretch>
        </p:blipFill>
        <p:spPr>
          <a:xfrm>
            <a:off x="2673666" y="7333004"/>
            <a:ext cx="5431914" cy="1838238"/>
          </a:xfrm>
          <a:prstGeom prst="rect">
            <a:avLst/>
          </a:prstGeom>
        </p:spPr>
      </p:pic>
      <p:cxnSp>
        <p:nvCxnSpPr>
          <p:cNvPr id="8" name="Straight Connector 7">
            <a:extLst>
              <a:ext uri="{FF2B5EF4-FFF2-40B4-BE49-F238E27FC236}">
                <a16:creationId xmlns:a16="http://schemas.microsoft.com/office/drawing/2014/main" id="{400D66C8-8466-9740-84D3-7036C115C537}"/>
              </a:ext>
            </a:extLst>
          </p:cNvPr>
          <p:cNvCxnSpPr>
            <a:cxnSpLocks/>
          </p:cNvCxnSpPr>
          <p:nvPr userDrawn="1"/>
        </p:nvCxnSpPr>
        <p:spPr>
          <a:xfrm>
            <a:off x="8879216" y="6358918"/>
            <a:ext cx="0" cy="378641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9A851D3B-0E0B-2141-8589-7B59EF74B5C2}"/>
              </a:ext>
            </a:extLst>
          </p:cNvPr>
          <p:cNvSpPr>
            <a:spLocks noGrp="1"/>
          </p:cNvSpPr>
          <p:nvPr>
            <p:ph type="pic" sz="quarter" idx="10"/>
          </p:nvPr>
        </p:nvSpPr>
        <p:spPr>
          <a:xfrm>
            <a:off x="-123825" y="1115758"/>
            <a:ext cx="4924425" cy="4214812"/>
          </a:xfrm>
        </p:spPr>
        <p:txBody>
          <a:bodyPr/>
          <a:lstStyle/>
          <a:p>
            <a:endParaRPr lang="en-US"/>
          </a:p>
        </p:txBody>
      </p:sp>
      <p:sp>
        <p:nvSpPr>
          <p:cNvPr id="9" name="Picture Placeholder 4">
            <a:extLst>
              <a:ext uri="{FF2B5EF4-FFF2-40B4-BE49-F238E27FC236}">
                <a16:creationId xmlns:a16="http://schemas.microsoft.com/office/drawing/2014/main" id="{47E63299-2876-7744-B2B4-C5A57EF828C1}"/>
              </a:ext>
            </a:extLst>
          </p:cNvPr>
          <p:cNvSpPr>
            <a:spLocks noGrp="1"/>
          </p:cNvSpPr>
          <p:nvPr>
            <p:ph type="pic" sz="quarter" idx="11"/>
          </p:nvPr>
        </p:nvSpPr>
        <p:spPr>
          <a:xfrm>
            <a:off x="5057775" y="1115758"/>
            <a:ext cx="4924425" cy="4214812"/>
          </a:xfrm>
        </p:spPr>
        <p:txBody>
          <a:bodyPr/>
          <a:lstStyle/>
          <a:p>
            <a:endParaRPr lang="en-US"/>
          </a:p>
        </p:txBody>
      </p:sp>
      <p:sp>
        <p:nvSpPr>
          <p:cNvPr id="10" name="Picture Placeholder 4">
            <a:extLst>
              <a:ext uri="{FF2B5EF4-FFF2-40B4-BE49-F238E27FC236}">
                <a16:creationId xmlns:a16="http://schemas.microsoft.com/office/drawing/2014/main" id="{CA1E35F2-9D18-B74C-B145-219B98D08210}"/>
              </a:ext>
            </a:extLst>
          </p:cNvPr>
          <p:cNvSpPr>
            <a:spLocks noGrp="1"/>
          </p:cNvSpPr>
          <p:nvPr>
            <p:ph type="pic" sz="quarter" idx="12"/>
          </p:nvPr>
        </p:nvSpPr>
        <p:spPr>
          <a:xfrm>
            <a:off x="10239375" y="1115758"/>
            <a:ext cx="4924425" cy="4214812"/>
          </a:xfrm>
        </p:spPr>
        <p:txBody>
          <a:bodyPr/>
          <a:lstStyle/>
          <a:p>
            <a:endParaRPr lang="en-US"/>
          </a:p>
        </p:txBody>
      </p:sp>
      <p:sp>
        <p:nvSpPr>
          <p:cNvPr id="11" name="Picture Placeholder 4">
            <a:extLst>
              <a:ext uri="{FF2B5EF4-FFF2-40B4-BE49-F238E27FC236}">
                <a16:creationId xmlns:a16="http://schemas.microsoft.com/office/drawing/2014/main" id="{256B3B6F-B203-194C-AADB-FCBA58B47A9D}"/>
              </a:ext>
            </a:extLst>
          </p:cNvPr>
          <p:cNvSpPr>
            <a:spLocks noGrp="1"/>
          </p:cNvSpPr>
          <p:nvPr>
            <p:ph type="pic" sz="quarter" idx="13"/>
          </p:nvPr>
        </p:nvSpPr>
        <p:spPr>
          <a:xfrm>
            <a:off x="15420975" y="1115758"/>
            <a:ext cx="4924425" cy="4214812"/>
          </a:xfrm>
        </p:spPr>
        <p:txBody>
          <a:bodyPr/>
          <a:lstStyle/>
          <a:p>
            <a:endParaRPr lang="en-US"/>
          </a:p>
        </p:txBody>
      </p:sp>
    </p:spTree>
    <p:extLst>
      <p:ext uri="{BB962C8B-B14F-4D97-AF65-F5344CB8AC3E}">
        <p14:creationId xmlns:p14="http://schemas.microsoft.com/office/powerpoint/2010/main" val="93920738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2553" y="2564608"/>
            <a:ext cx="17350740" cy="4279106"/>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1372553" y="6884195"/>
            <a:ext cx="1735074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3651655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3030" y="3871109"/>
            <a:ext cx="17350740" cy="58523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5" descr="A picture containing text, clipart&#10;&#10;Description automatically generated">
            <a:extLst>
              <a:ext uri="{FF2B5EF4-FFF2-40B4-BE49-F238E27FC236}">
                <a16:creationId xmlns:a16="http://schemas.microsoft.com/office/drawing/2014/main" id="{2B18E1BA-C3C5-134C-B406-5F585C367C48}"/>
              </a:ext>
            </a:extLst>
          </p:cNvPr>
          <p:cNvPicPr>
            <a:picLocks noChangeAspect="1"/>
          </p:cNvPicPr>
          <p:nvPr userDrawn="1"/>
        </p:nvPicPr>
        <p:blipFill>
          <a:blip r:embed="rId2"/>
          <a:stretch>
            <a:fillRect/>
          </a:stretch>
        </p:blipFill>
        <p:spPr>
          <a:xfrm>
            <a:off x="907140" y="563580"/>
            <a:ext cx="5086563" cy="808022"/>
          </a:xfrm>
          <a:prstGeom prst="rect">
            <a:avLst/>
          </a:prstGeom>
        </p:spPr>
      </p:pic>
      <p:cxnSp>
        <p:nvCxnSpPr>
          <p:cNvPr id="8" name="Straight Connector 7">
            <a:extLst>
              <a:ext uri="{FF2B5EF4-FFF2-40B4-BE49-F238E27FC236}">
                <a16:creationId xmlns:a16="http://schemas.microsoft.com/office/drawing/2014/main" id="{8A8BD4E4-6755-1E45-940F-7A45F37840FF}"/>
              </a:ext>
            </a:extLst>
          </p:cNvPr>
          <p:cNvCxnSpPr>
            <a:cxnSpLocks/>
          </p:cNvCxnSpPr>
          <p:nvPr userDrawn="1"/>
        </p:nvCxnSpPr>
        <p:spPr>
          <a:xfrm>
            <a:off x="1071749" y="1525980"/>
            <a:ext cx="19045051" cy="0"/>
          </a:xfrm>
          <a:prstGeom prst="line">
            <a:avLst/>
          </a:prstGeom>
          <a:ln w="22225">
            <a:solidFill>
              <a:schemeClr val="bg1">
                <a:lumMod val="85000"/>
              </a:schemeClr>
            </a:solidFill>
          </a:ln>
        </p:spPr>
        <p:style>
          <a:lnRef idx="2">
            <a:schemeClr val="accent3"/>
          </a:lnRef>
          <a:fillRef idx="0">
            <a:schemeClr val="accent3"/>
          </a:fillRef>
          <a:effectRef idx="1">
            <a:schemeClr val="accent3"/>
          </a:effectRef>
          <a:fontRef idx="minor">
            <a:schemeClr val="tx1"/>
          </a:fontRef>
        </p:style>
      </p:cxnSp>
      <p:sp>
        <p:nvSpPr>
          <p:cNvPr id="10" name="Title 1">
            <a:extLst>
              <a:ext uri="{FF2B5EF4-FFF2-40B4-BE49-F238E27FC236}">
                <a16:creationId xmlns:a16="http://schemas.microsoft.com/office/drawing/2014/main" id="{46419160-7244-E34D-B268-455C8B2194DE}"/>
              </a:ext>
            </a:extLst>
          </p:cNvPr>
          <p:cNvSpPr>
            <a:spLocks noGrp="1"/>
          </p:cNvSpPr>
          <p:nvPr>
            <p:ph type="title"/>
          </p:nvPr>
        </p:nvSpPr>
        <p:spPr>
          <a:xfrm>
            <a:off x="1383030" y="1680359"/>
            <a:ext cx="17350740" cy="1988345"/>
          </a:xfrm>
        </p:spPr>
        <p:txBody>
          <a:bodyPr/>
          <a:lstStyle/>
          <a:p>
            <a:r>
              <a:rPr lang="en-US" dirty="0"/>
              <a:t>Click to edit Master title style</a:t>
            </a:r>
          </a:p>
        </p:txBody>
      </p:sp>
    </p:spTree>
    <p:extLst>
      <p:ext uri="{BB962C8B-B14F-4D97-AF65-F5344CB8AC3E}">
        <p14:creationId xmlns:p14="http://schemas.microsoft.com/office/powerpoint/2010/main" val="15392261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83030" y="1680359"/>
            <a:ext cx="17350740" cy="1988345"/>
          </a:xfrm>
        </p:spPr>
        <p:txBody>
          <a:bodyPr/>
          <a:lstStyle/>
          <a:p>
            <a:r>
              <a:rPr lang="en-US" dirty="0"/>
              <a:t>Click to edit Master title style</a:t>
            </a:r>
          </a:p>
        </p:txBody>
      </p:sp>
      <p:sp>
        <p:nvSpPr>
          <p:cNvPr id="3" name="Content Placeholder 2"/>
          <p:cNvSpPr>
            <a:spLocks noGrp="1"/>
          </p:cNvSpPr>
          <p:nvPr>
            <p:ph sz="half" idx="1"/>
          </p:nvPr>
        </p:nvSpPr>
        <p:spPr>
          <a:xfrm>
            <a:off x="1383030" y="3871109"/>
            <a:ext cx="8549640" cy="58523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184130" y="3871109"/>
            <a:ext cx="8549640" cy="58523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Content Placeholder 5" descr="A picture containing text, clipart&#10;&#10;Description automatically generated">
            <a:extLst>
              <a:ext uri="{FF2B5EF4-FFF2-40B4-BE49-F238E27FC236}">
                <a16:creationId xmlns:a16="http://schemas.microsoft.com/office/drawing/2014/main" id="{D80A9A48-806D-2940-8845-38B332983183}"/>
              </a:ext>
            </a:extLst>
          </p:cNvPr>
          <p:cNvPicPr>
            <a:picLocks noChangeAspect="1"/>
          </p:cNvPicPr>
          <p:nvPr userDrawn="1"/>
        </p:nvPicPr>
        <p:blipFill>
          <a:blip r:embed="rId2"/>
          <a:stretch>
            <a:fillRect/>
          </a:stretch>
        </p:blipFill>
        <p:spPr>
          <a:xfrm>
            <a:off x="907140" y="563580"/>
            <a:ext cx="5086563" cy="808022"/>
          </a:xfrm>
          <a:prstGeom prst="rect">
            <a:avLst/>
          </a:prstGeom>
        </p:spPr>
      </p:pic>
      <p:cxnSp>
        <p:nvCxnSpPr>
          <p:cNvPr id="9" name="Straight Connector 8">
            <a:extLst>
              <a:ext uri="{FF2B5EF4-FFF2-40B4-BE49-F238E27FC236}">
                <a16:creationId xmlns:a16="http://schemas.microsoft.com/office/drawing/2014/main" id="{A5FE285B-85BF-EA47-8CD7-4339C12585FF}"/>
              </a:ext>
            </a:extLst>
          </p:cNvPr>
          <p:cNvCxnSpPr>
            <a:cxnSpLocks/>
          </p:cNvCxnSpPr>
          <p:nvPr userDrawn="1"/>
        </p:nvCxnSpPr>
        <p:spPr>
          <a:xfrm>
            <a:off x="1071749" y="1525980"/>
            <a:ext cx="19045051" cy="0"/>
          </a:xfrm>
          <a:prstGeom prst="line">
            <a:avLst/>
          </a:prstGeom>
          <a:ln w="22225">
            <a:solidFill>
              <a:schemeClr val="bg1">
                <a:lumMod val="85000"/>
              </a:schemeClr>
            </a:solidFill>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52231455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9930" y="3654416"/>
            <a:ext cx="8510349"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351361" y="4890284"/>
            <a:ext cx="8510349" cy="5168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214610" y="3654416"/>
            <a:ext cx="8552260"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10214610" y="4890284"/>
            <a:ext cx="8552260" cy="5168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5" descr="A picture containing text, clipart&#10;&#10;Description automatically generated">
            <a:extLst>
              <a:ext uri="{FF2B5EF4-FFF2-40B4-BE49-F238E27FC236}">
                <a16:creationId xmlns:a16="http://schemas.microsoft.com/office/drawing/2014/main" id="{087A32F5-5668-9F4E-9539-C3B53A1FDE19}"/>
              </a:ext>
            </a:extLst>
          </p:cNvPr>
          <p:cNvPicPr>
            <a:picLocks noChangeAspect="1"/>
          </p:cNvPicPr>
          <p:nvPr userDrawn="1"/>
        </p:nvPicPr>
        <p:blipFill>
          <a:blip r:embed="rId2"/>
          <a:stretch>
            <a:fillRect/>
          </a:stretch>
        </p:blipFill>
        <p:spPr>
          <a:xfrm>
            <a:off x="907140" y="563580"/>
            <a:ext cx="5086563" cy="808022"/>
          </a:xfrm>
          <a:prstGeom prst="rect">
            <a:avLst/>
          </a:prstGeom>
        </p:spPr>
      </p:pic>
      <p:cxnSp>
        <p:nvCxnSpPr>
          <p:cNvPr id="11" name="Straight Connector 10">
            <a:extLst>
              <a:ext uri="{FF2B5EF4-FFF2-40B4-BE49-F238E27FC236}">
                <a16:creationId xmlns:a16="http://schemas.microsoft.com/office/drawing/2014/main" id="{1566BC2B-E244-D040-B8C0-F1A4CF2D36B5}"/>
              </a:ext>
            </a:extLst>
          </p:cNvPr>
          <p:cNvCxnSpPr>
            <a:cxnSpLocks/>
          </p:cNvCxnSpPr>
          <p:nvPr userDrawn="1"/>
        </p:nvCxnSpPr>
        <p:spPr>
          <a:xfrm>
            <a:off x="1071749" y="1525980"/>
            <a:ext cx="19045051" cy="0"/>
          </a:xfrm>
          <a:prstGeom prst="line">
            <a:avLst/>
          </a:prstGeom>
          <a:ln w="22225">
            <a:solidFill>
              <a:schemeClr val="bg1">
                <a:lumMod val="85000"/>
              </a:schemeClr>
            </a:solidFill>
          </a:ln>
        </p:spPr>
        <p:style>
          <a:lnRef idx="2">
            <a:schemeClr val="accent3"/>
          </a:lnRef>
          <a:fillRef idx="0">
            <a:schemeClr val="accent3"/>
          </a:fillRef>
          <a:effectRef idx="1">
            <a:schemeClr val="accent3"/>
          </a:effectRef>
          <a:fontRef idx="minor">
            <a:schemeClr val="tx1"/>
          </a:fontRef>
        </p:style>
      </p:cxnSp>
      <p:sp>
        <p:nvSpPr>
          <p:cNvPr id="16" name="Title 1">
            <a:extLst>
              <a:ext uri="{FF2B5EF4-FFF2-40B4-BE49-F238E27FC236}">
                <a16:creationId xmlns:a16="http://schemas.microsoft.com/office/drawing/2014/main" id="{B6486343-DC26-6D4E-8262-198F802B8495}"/>
              </a:ext>
            </a:extLst>
          </p:cNvPr>
          <p:cNvSpPr>
            <a:spLocks noGrp="1"/>
          </p:cNvSpPr>
          <p:nvPr>
            <p:ph type="title"/>
          </p:nvPr>
        </p:nvSpPr>
        <p:spPr>
          <a:xfrm>
            <a:off x="1383030" y="1680359"/>
            <a:ext cx="17350740" cy="1988345"/>
          </a:xfrm>
        </p:spPr>
        <p:txBody>
          <a:bodyPr/>
          <a:lstStyle/>
          <a:p>
            <a:r>
              <a:rPr lang="en-US" dirty="0"/>
              <a:t>Click to edit Master title style</a:t>
            </a:r>
          </a:p>
        </p:txBody>
      </p:sp>
    </p:spTree>
    <p:extLst>
      <p:ext uri="{BB962C8B-B14F-4D97-AF65-F5344CB8AC3E}">
        <p14:creationId xmlns:p14="http://schemas.microsoft.com/office/powerpoint/2010/main" val="51417696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0433858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907485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3001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3030" y="547688"/>
            <a:ext cx="17350740" cy="198834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83030" y="2738438"/>
            <a:ext cx="17350740" cy="652700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Logo, company name&#10;&#10;Description automatically generated">
            <a:extLst>
              <a:ext uri="{FF2B5EF4-FFF2-40B4-BE49-F238E27FC236}">
                <a16:creationId xmlns:a16="http://schemas.microsoft.com/office/drawing/2014/main" id="{D209364F-E885-6141-A854-0612B489049C}"/>
              </a:ext>
            </a:extLst>
          </p:cNvPr>
          <p:cNvPicPr>
            <a:picLocks noChangeAspect="1"/>
          </p:cNvPicPr>
          <p:nvPr userDrawn="1"/>
        </p:nvPicPr>
        <p:blipFill>
          <a:blip r:embed="rId11">
            <a:alphaModFix amt="14000"/>
          </a:blip>
          <a:stretch>
            <a:fillRect/>
          </a:stretch>
        </p:blipFill>
        <p:spPr>
          <a:xfrm>
            <a:off x="13314113" y="4930773"/>
            <a:ext cx="7309646" cy="7309646"/>
          </a:xfrm>
          <a:prstGeom prst="rect">
            <a:avLst/>
          </a:prstGeom>
        </p:spPr>
      </p:pic>
    </p:spTree>
    <p:extLst>
      <p:ext uri="{BB962C8B-B14F-4D97-AF65-F5344CB8AC3E}">
        <p14:creationId xmlns:p14="http://schemas.microsoft.com/office/powerpoint/2010/main" val="2026926333"/>
      </p:ext>
    </p:extLst>
  </p:cSld>
  <p:clrMap bg1="lt1" tx1="dk1" bg2="lt2" tx2="dk2" accent1="accent1" accent2="accent2" accent3="accent3" accent4="accent4" accent5="accent5" accent6="accent6" hlink="hlink" folHlink="folHlink"/>
  <p:sldLayoutIdLst>
    <p:sldLayoutId id="2147483661" r:id="rId1"/>
    <p:sldLayoutId id="2147483685" r:id="rId2"/>
    <p:sldLayoutId id="2147483686" r:id="rId3"/>
    <p:sldLayoutId id="2147483663" r:id="rId4"/>
    <p:sldLayoutId id="2147483662" r:id="rId5"/>
    <p:sldLayoutId id="2147483664" r:id="rId6"/>
    <p:sldLayoutId id="2147483665" r:id="rId7"/>
    <p:sldLayoutId id="2147483666" r:id="rId8"/>
    <p:sldLayoutId id="2147483667" r:id="rId9"/>
  </p:sldLayoutIdLst>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b="1" kern="1200">
          <a:solidFill>
            <a:schemeClr val="bg1">
              <a:lumMod val="85000"/>
            </a:schemeClr>
          </a:solidFill>
          <a:latin typeface="Montserrat" pitchFamily="2" charset="77"/>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028700" indent="-342900" algn="l" defTabSz="1371600" rtl="0" eaLnBrk="1" latinLnBrk="0" hangingPunct="1">
        <a:lnSpc>
          <a:spcPct val="90000"/>
        </a:lnSpc>
        <a:spcBef>
          <a:spcPts val="750"/>
        </a:spcBef>
        <a:buFont typeface="Arial" panose="020B0604020202020204" pitchFamily="34" charset="0"/>
        <a:buChar char="•"/>
        <a:defRPr sz="3600" b="0" i="0" kern="12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1714500" indent="-342900" algn="l" defTabSz="1371600" rtl="0" eaLnBrk="1" latinLnBrk="0" hangingPunct="1">
        <a:lnSpc>
          <a:spcPct val="90000"/>
        </a:lnSpc>
        <a:spcBef>
          <a:spcPts val="750"/>
        </a:spcBef>
        <a:buFont typeface="Arial" panose="020B0604020202020204" pitchFamily="34" charset="0"/>
        <a:buChar char="•"/>
        <a:defRPr sz="3000" b="0" i="0" kern="1200">
          <a:solidFill>
            <a:schemeClr val="bg1"/>
          </a:solidFill>
          <a:latin typeface="Roboto" panose="02000000000000000000" pitchFamily="2" charset="0"/>
          <a:ea typeface="Roboto" panose="02000000000000000000" pitchFamily="2" charset="0"/>
          <a:cs typeface="Roboto" panose="02000000000000000000" pitchFamily="2" charset="0"/>
        </a:defRPr>
      </a:lvl3pPr>
      <a:lvl4pPr marL="2400300" indent="-342900" algn="l" defTabSz="1371600" rtl="0" eaLnBrk="1" latinLnBrk="0" hangingPunct="1">
        <a:lnSpc>
          <a:spcPct val="90000"/>
        </a:lnSpc>
        <a:spcBef>
          <a:spcPts val="750"/>
        </a:spcBef>
        <a:buFont typeface="Arial" panose="020B0604020202020204" pitchFamily="34" charset="0"/>
        <a:buChar char="•"/>
        <a:defRPr sz="2700" b="0" i="0" kern="1200">
          <a:solidFill>
            <a:schemeClr val="bg1"/>
          </a:solidFill>
          <a:latin typeface="Roboto" panose="02000000000000000000" pitchFamily="2" charset="0"/>
          <a:ea typeface="Roboto" panose="02000000000000000000" pitchFamily="2" charset="0"/>
          <a:cs typeface="Roboto" panose="02000000000000000000" pitchFamily="2" charset="0"/>
        </a:defRPr>
      </a:lvl4pPr>
      <a:lvl5pPr marL="3086100" indent="-342900" algn="l" defTabSz="1371600" rtl="0" eaLnBrk="1" latinLnBrk="0" hangingPunct="1">
        <a:lnSpc>
          <a:spcPct val="90000"/>
        </a:lnSpc>
        <a:spcBef>
          <a:spcPts val="750"/>
        </a:spcBef>
        <a:buFont typeface="Arial" panose="020B0604020202020204" pitchFamily="34" charset="0"/>
        <a:buChar char="•"/>
        <a:defRPr sz="2700" b="0" i="0" kern="1200">
          <a:solidFill>
            <a:schemeClr val="bg1"/>
          </a:solidFill>
          <a:latin typeface="Roboto" panose="02000000000000000000" pitchFamily="2" charset="0"/>
          <a:ea typeface="Roboto" panose="02000000000000000000" pitchFamily="2" charset="0"/>
          <a:cs typeface="Roboto" panose="02000000000000000000" pitchFamily="2"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3030" y="547688"/>
            <a:ext cx="17350740" cy="198834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83030" y="2738438"/>
            <a:ext cx="17350740" cy="652700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Logo, company name&#10;&#10;Description automatically generated">
            <a:extLst>
              <a:ext uri="{FF2B5EF4-FFF2-40B4-BE49-F238E27FC236}">
                <a16:creationId xmlns:a16="http://schemas.microsoft.com/office/drawing/2014/main" id="{D209364F-E885-6141-A854-0612B489049C}"/>
              </a:ext>
            </a:extLst>
          </p:cNvPr>
          <p:cNvPicPr>
            <a:picLocks noChangeAspect="1"/>
          </p:cNvPicPr>
          <p:nvPr userDrawn="1"/>
        </p:nvPicPr>
        <p:blipFill>
          <a:blip r:embed="rId9">
            <a:alphaModFix amt="14000"/>
          </a:blip>
          <a:stretch>
            <a:fillRect/>
          </a:stretch>
        </p:blipFill>
        <p:spPr>
          <a:xfrm>
            <a:off x="13314113" y="4930773"/>
            <a:ext cx="7309646" cy="7309646"/>
          </a:xfrm>
          <a:prstGeom prst="rect">
            <a:avLst/>
          </a:prstGeom>
        </p:spPr>
      </p:pic>
    </p:spTree>
    <p:extLst>
      <p:ext uri="{BB962C8B-B14F-4D97-AF65-F5344CB8AC3E}">
        <p14:creationId xmlns:p14="http://schemas.microsoft.com/office/powerpoint/2010/main" val="287115436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b="1" kern="1200">
          <a:solidFill>
            <a:schemeClr val="bg1">
              <a:lumMod val="85000"/>
            </a:schemeClr>
          </a:solidFill>
          <a:latin typeface="Montserrat" pitchFamily="2" charset="77"/>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028700" indent="-342900" algn="l" defTabSz="1371600" rtl="0" eaLnBrk="1" latinLnBrk="0" hangingPunct="1">
        <a:lnSpc>
          <a:spcPct val="90000"/>
        </a:lnSpc>
        <a:spcBef>
          <a:spcPts val="750"/>
        </a:spcBef>
        <a:buFont typeface="Arial" panose="020B0604020202020204" pitchFamily="34" charset="0"/>
        <a:buChar char="•"/>
        <a:defRPr sz="3600" b="0" i="0" kern="12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1714500" indent="-342900" algn="l" defTabSz="1371600" rtl="0" eaLnBrk="1" latinLnBrk="0" hangingPunct="1">
        <a:lnSpc>
          <a:spcPct val="90000"/>
        </a:lnSpc>
        <a:spcBef>
          <a:spcPts val="750"/>
        </a:spcBef>
        <a:buFont typeface="Arial" panose="020B0604020202020204" pitchFamily="34" charset="0"/>
        <a:buChar char="•"/>
        <a:defRPr sz="3000" b="0" i="0" kern="1200">
          <a:solidFill>
            <a:schemeClr val="bg1"/>
          </a:solidFill>
          <a:latin typeface="Roboto" panose="02000000000000000000" pitchFamily="2" charset="0"/>
          <a:ea typeface="Roboto" panose="02000000000000000000" pitchFamily="2" charset="0"/>
          <a:cs typeface="Roboto" panose="02000000000000000000" pitchFamily="2" charset="0"/>
        </a:defRPr>
      </a:lvl3pPr>
      <a:lvl4pPr marL="2400300" indent="-342900" algn="l" defTabSz="1371600" rtl="0" eaLnBrk="1" latinLnBrk="0" hangingPunct="1">
        <a:lnSpc>
          <a:spcPct val="90000"/>
        </a:lnSpc>
        <a:spcBef>
          <a:spcPts val="750"/>
        </a:spcBef>
        <a:buFont typeface="Arial" panose="020B0604020202020204" pitchFamily="34" charset="0"/>
        <a:buChar char="•"/>
        <a:defRPr sz="2700" b="0" i="0" kern="1200">
          <a:solidFill>
            <a:schemeClr val="bg1"/>
          </a:solidFill>
          <a:latin typeface="Roboto" panose="02000000000000000000" pitchFamily="2" charset="0"/>
          <a:ea typeface="Roboto" panose="02000000000000000000" pitchFamily="2" charset="0"/>
          <a:cs typeface="Roboto" panose="02000000000000000000" pitchFamily="2" charset="0"/>
        </a:defRPr>
      </a:lvl4pPr>
      <a:lvl5pPr marL="3086100" indent="-342900" algn="l" defTabSz="1371600" rtl="0" eaLnBrk="1" latinLnBrk="0" hangingPunct="1">
        <a:lnSpc>
          <a:spcPct val="90000"/>
        </a:lnSpc>
        <a:spcBef>
          <a:spcPts val="750"/>
        </a:spcBef>
        <a:buFont typeface="Arial" panose="020B0604020202020204" pitchFamily="34" charset="0"/>
        <a:buChar char="•"/>
        <a:defRPr sz="2700" b="0" i="0" kern="1200">
          <a:solidFill>
            <a:schemeClr val="bg1"/>
          </a:solidFill>
          <a:latin typeface="Roboto" panose="02000000000000000000" pitchFamily="2" charset="0"/>
          <a:ea typeface="Roboto" panose="02000000000000000000" pitchFamily="2" charset="0"/>
          <a:cs typeface="Roboto" panose="02000000000000000000" pitchFamily="2"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3030" y="547688"/>
            <a:ext cx="17350740" cy="198834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83030" y="2738438"/>
            <a:ext cx="17350740" cy="652700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Shape&#10;&#10;Description automatically generated with low confidence">
            <a:extLst>
              <a:ext uri="{FF2B5EF4-FFF2-40B4-BE49-F238E27FC236}">
                <a16:creationId xmlns:a16="http://schemas.microsoft.com/office/drawing/2014/main" id="{E1D980BE-6E12-A54F-8A2E-108718B28A89}"/>
              </a:ext>
            </a:extLst>
          </p:cNvPr>
          <p:cNvPicPr>
            <a:picLocks noChangeAspect="1"/>
          </p:cNvPicPr>
          <p:nvPr userDrawn="1"/>
        </p:nvPicPr>
        <p:blipFill>
          <a:blip r:embed="rId9">
            <a:alphaModFix amt="20000"/>
          </a:blip>
          <a:stretch>
            <a:fillRect/>
          </a:stretch>
        </p:blipFill>
        <p:spPr>
          <a:xfrm>
            <a:off x="13282059" y="4912548"/>
            <a:ext cx="7315200" cy="7315200"/>
          </a:xfrm>
          <a:prstGeom prst="rect">
            <a:avLst/>
          </a:prstGeom>
        </p:spPr>
      </p:pic>
    </p:spTree>
    <p:extLst>
      <p:ext uri="{BB962C8B-B14F-4D97-AF65-F5344CB8AC3E}">
        <p14:creationId xmlns:p14="http://schemas.microsoft.com/office/powerpoint/2010/main" val="429996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Lst>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b="1" kern="1200">
          <a:solidFill>
            <a:srgbClr val="830019"/>
          </a:solidFill>
          <a:latin typeface="Montserrat" pitchFamily="2" charset="77"/>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b="0" i="0" kern="1200">
          <a:solidFill>
            <a:schemeClr val="bg1">
              <a:lumMod val="75000"/>
            </a:schemeClr>
          </a:solidFill>
          <a:latin typeface="Roboto" panose="02000000000000000000" pitchFamily="2" charset="0"/>
          <a:ea typeface="Roboto" panose="02000000000000000000" pitchFamily="2" charset="0"/>
          <a:cs typeface="Roboto" panose="02000000000000000000" pitchFamily="2" charset="0"/>
        </a:defRPr>
      </a:lvl1pPr>
      <a:lvl2pPr marL="1028700" indent="-342900" algn="l" defTabSz="1371600" rtl="0" eaLnBrk="1" latinLnBrk="0" hangingPunct="1">
        <a:lnSpc>
          <a:spcPct val="90000"/>
        </a:lnSpc>
        <a:spcBef>
          <a:spcPts val="750"/>
        </a:spcBef>
        <a:buFont typeface="Arial" panose="020B0604020202020204" pitchFamily="34" charset="0"/>
        <a:buChar char="•"/>
        <a:defRPr sz="3600" b="0" i="0" kern="1200">
          <a:solidFill>
            <a:schemeClr val="bg1">
              <a:lumMod val="75000"/>
            </a:schemeClr>
          </a:solidFill>
          <a:latin typeface="Roboto" panose="02000000000000000000" pitchFamily="2" charset="0"/>
          <a:ea typeface="Roboto" panose="02000000000000000000" pitchFamily="2" charset="0"/>
          <a:cs typeface="Roboto" panose="02000000000000000000" pitchFamily="2" charset="0"/>
        </a:defRPr>
      </a:lvl2pPr>
      <a:lvl3pPr marL="1714500" indent="-342900" algn="l" defTabSz="1371600" rtl="0" eaLnBrk="1" latinLnBrk="0" hangingPunct="1">
        <a:lnSpc>
          <a:spcPct val="90000"/>
        </a:lnSpc>
        <a:spcBef>
          <a:spcPts val="750"/>
        </a:spcBef>
        <a:buFont typeface="Arial" panose="020B0604020202020204" pitchFamily="34" charset="0"/>
        <a:buChar char="•"/>
        <a:defRPr sz="3000" b="0" i="0" kern="1200">
          <a:solidFill>
            <a:schemeClr val="bg1">
              <a:lumMod val="75000"/>
            </a:schemeClr>
          </a:solidFill>
          <a:latin typeface="Roboto" panose="02000000000000000000" pitchFamily="2" charset="0"/>
          <a:ea typeface="Roboto" panose="02000000000000000000" pitchFamily="2" charset="0"/>
          <a:cs typeface="Roboto" panose="02000000000000000000" pitchFamily="2" charset="0"/>
        </a:defRPr>
      </a:lvl3pPr>
      <a:lvl4pPr marL="2400300" indent="-342900" algn="l" defTabSz="1371600" rtl="0" eaLnBrk="1" latinLnBrk="0" hangingPunct="1">
        <a:lnSpc>
          <a:spcPct val="90000"/>
        </a:lnSpc>
        <a:spcBef>
          <a:spcPts val="750"/>
        </a:spcBef>
        <a:buFont typeface="Arial" panose="020B0604020202020204" pitchFamily="34" charset="0"/>
        <a:buChar char="•"/>
        <a:defRPr sz="2700" b="0" i="0" kern="1200">
          <a:solidFill>
            <a:schemeClr val="bg1">
              <a:lumMod val="75000"/>
            </a:schemeClr>
          </a:solidFill>
          <a:latin typeface="Roboto" panose="02000000000000000000" pitchFamily="2" charset="0"/>
          <a:ea typeface="Roboto" panose="02000000000000000000" pitchFamily="2" charset="0"/>
          <a:cs typeface="Roboto" panose="02000000000000000000" pitchFamily="2" charset="0"/>
        </a:defRPr>
      </a:lvl4pPr>
      <a:lvl5pPr marL="3086100" indent="-342900" algn="l" defTabSz="1371600" rtl="0" eaLnBrk="1" latinLnBrk="0" hangingPunct="1">
        <a:lnSpc>
          <a:spcPct val="90000"/>
        </a:lnSpc>
        <a:spcBef>
          <a:spcPts val="750"/>
        </a:spcBef>
        <a:buFont typeface="Arial" panose="020B0604020202020204" pitchFamily="34" charset="0"/>
        <a:buChar char="•"/>
        <a:defRPr sz="2700" b="0" i="0" kern="1200">
          <a:solidFill>
            <a:schemeClr val="bg1">
              <a:lumMod val="75000"/>
            </a:schemeClr>
          </a:solidFill>
          <a:latin typeface="Roboto" panose="02000000000000000000" pitchFamily="2" charset="0"/>
          <a:ea typeface="Roboto" panose="02000000000000000000" pitchFamily="2" charset="0"/>
          <a:cs typeface="Roboto" panose="02000000000000000000" pitchFamily="2"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C8439-120A-3745-A1B5-905DDD2D5725}"/>
              </a:ext>
            </a:extLst>
          </p:cNvPr>
          <p:cNvSpPr>
            <a:spLocks noGrp="1"/>
          </p:cNvSpPr>
          <p:nvPr>
            <p:ph type="ctrTitle"/>
          </p:nvPr>
        </p:nvSpPr>
        <p:spPr/>
        <p:txBody>
          <a:bodyPr>
            <a:normAutofit fontScale="90000"/>
          </a:bodyPr>
          <a:lstStyle/>
          <a:p>
            <a:r>
              <a:rPr lang="en-US" dirty="0"/>
              <a:t>ANNUAL REPORT</a:t>
            </a:r>
          </a:p>
        </p:txBody>
      </p:sp>
      <p:sp>
        <p:nvSpPr>
          <p:cNvPr id="3" name="Subtitle 2">
            <a:extLst>
              <a:ext uri="{FF2B5EF4-FFF2-40B4-BE49-F238E27FC236}">
                <a16:creationId xmlns:a16="http://schemas.microsoft.com/office/drawing/2014/main" id="{5F0FC14A-F804-EB46-8E98-8255107B0781}"/>
              </a:ext>
            </a:extLst>
          </p:cNvPr>
          <p:cNvSpPr>
            <a:spLocks noGrp="1"/>
          </p:cNvSpPr>
          <p:nvPr>
            <p:ph type="subTitle" idx="1"/>
          </p:nvPr>
        </p:nvSpPr>
        <p:spPr/>
        <p:txBody>
          <a:bodyPr/>
          <a:lstStyle/>
          <a:p>
            <a:r>
              <a:rPr lang="en-US" dirty="0"/>
              <a:t>Office of Human Resources</a:t>
            </a:r>
          </a:p>
        </p:txBody>
      </p:sp>
    </p:spTree>
    <p:extLst>
      <p:ext uri="{BB962C8B-B14F-4D97-AF65-F5344CB8AC3E}">
        <p14:creationId xmlns:p14="http://schemas.microsoft.com/office/powerpoint/2010/main" val="395413608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5603E-BC62-4C3D-A194-9904FC9C7205}"/>
              </a:ext>
            </a:extLst>
          </p:cNvPr>
          <p:cNvSpPr>
            <a:spLocks noGrp="1"/>
          </p:cNvSpPr>
          <p:nvPr>
            <p:ph type="title"/>
          </p:nvPr>
        </p:nvSpPr>
        <p:spPr>
          <a:xfrm>
            <a:off x="1070732" y="943899"/>
            <a:ext cx="5784067" cy="2433481"/>
          </a:xfrm>
        </p:spPr>
        <p:txBody>
          <a:bodyPr vert="horz" lIns="91440" tIns="45720" rIns="91440" bIns="45720" rtlCol="0" anchor="ctr">
            <a:normAutofit/>
          </a:bodyPr>
          <a:lstStyle/>
          <a:p>
            <a:pPr defTabSz="914400"/>
            <a:r>
              <a:rPr lang="en-US" sz="4400" kern="1200">
                <a:solidFill>
                  <a:schemeClr val="tx1"/>
                </a:solidFill>
                <a:latin typeface="+mj-lt"/>
                <a:ea typeface="+mj-ea"/>
                <a:cs typeface="+mj-cs"/>
              </a:rPr>
              <a:t>Comparison Data / KPIs for Retention</a:t>
            </a:r>
          </a:p>
        </p:txBody>
      </p:sp>
      <p:sp>
        <p:nvSpPr>
          <p:cNvPr id="4" name="Content Placeholder 3">
            <a:extLst>
              <a:ext uri="{FF2B5EF4-FFF2-40B4-BE49-F238E27FC236}">
                <a16:creationId xmlns:a16="http://schemas.microsoft.com/office/drawing/2014/main" id="{2A00D950-B060-442D-9AA2-FD22F1EEDE0D}"/>
              </a:ext>
            </a:extLst>
          </p:cNvPr>
          <p:cNvSpPr>
            <a:spLocks noGrp="1"/>
          </p:cNvSpPr>
          <p:nvPr>
            <p:ph sz="half" idx="2"/>
          </p:nvPr>
        </p:nvSpPr>
        <p:spPr>
          <a:xfrm>
            <a:off x="1070736" y="3657600"/>
            <a:ext cx="5784065" cy="5678128"/>
          </a:xfrm>
        </p:spPr>
        <p:txBody>
          <a:bodyPr vert="horz" lIns="91440" tIns="45720" rIns="91440" bIns="45720" rtlCol="0">
            <a:normAutofit/>
          </a:bodyPr>
          <a:lstStyle/>
          <a:p>
            <a:pPr indent="-228600" defTabSz="914400"/>
            <a:r>
              <a:rPr lang="en-US" sz="3100" dirty="0">
                <a:solidFill>
                  <a:schemeClr val="tx1"/>
                </a:solidFill>
                <a:latin typeface="+mn-lt"/>
                <a:ea typeface="+mn-ea"/>
                <a:cs typeface="+mn-cs"/>
              </a:rPr>
              <a:t>‘21 UWL Turnover Rate – 9.3% </a:t>
            </a:r>
          </a:p>
          <a:p>
            <a:pPr indent="-228600" defTabSz="914400"/>
            <a:r>
              <a:rPr lang="en-US" sz="3100" dirty="0">
                <a:solidFill>
                  <a:schemeClr val="tx1"/>
                </a:solidFill>
                <a:latin typeface="+mn-lt"/>
                <a:ea typeface="+mn-ea"/>
                <a:cs typeface="+mn-cs"/>
              </a:rPr>
              <a:t>‘21 UWL Retention Rate – 91.2% </a:t>
            </a:r>
          </a:p>
          <a:p>
            <a:pPr indent="-228600" defTabSz="914400"/>
            <a:r>
              <a:rPr lang="en-US" sz="3100" dirty="0">
                <a:solidFill>
                  <a:schemeClr val="tx1"/>
                </a:solidFill>
                <a:latin typeface="+mn-lt"/>
                <a:ea typeface="+mn-ea"/>
                <a:cs typeface="+mn-cs"/>
              </a:rPr>
              <a:t>‘21 UWL Avg. </a:t>
            </a:r>
            <a:r>
              <a:rPr lang="en-US" sz="3100" dirty="0" err="1">
                <a:solidFill>
                  <a:schemeClr val="tx1"/>
                </a:solidFill>
                <a:latin typeface="+mn-lt"/>
                <a:ea typeface="+mn-ea"/>
                <a:cs typeface="+mn-cs"/>
              </a:rPr>
              <a:t>Empl</a:t>
            </a:r>
            <a:r>
              <a:rPr lang="en-US" sz="3100" dirty="0">
                <a:solidFill>
                  <a:schemeClr val="tx1"/>
                </a:solidFill>
                <a:latin typeface="+mn-lt"/>
                <a:ea typeface="+mn-ea"/>
                <a:cs typeface="+mn-cs"/>
              </a:rPr>
              <a:t> Tenure - 9.9</a:t>
            </a:r>
          </a:p>
        </p:txBody>
      </p:sp>
      <p:sp>
        <p:nvSpPr>
          <p:cNvPr id="11"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4442" y="0"/>
            <a:ext cx="12462358" cy="10287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4085" y="836676"/>
            <a:ext cx="10863761" cy="860878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7A0BA902-A9AF-4535-AFBF-2840AFA553AE}"/>
              </a:ext>
            </a:extLst>
          </p:cNvPr>
          <p:cNvPicPr>
            <a:picLocks noGrp="1" noChangeAspect="1"/>
          </p:cNvPicPr>
          <p:nvPr>
            <p:ph sz="half" idx="1"/>
          </p:nvPr>
        </p:nvPicPr>
        <p:blipFill>
          <a:blip r:embed="rId2"/>
          <a:stretch>
            <a:fillRect/>
          </a:stretch>
        </p:blipFill>
        <p:spPr>
          <a:xfrm>
            <a:off x="9457816" y="1211389"/>
            <a:ext cx="8855608" cy="7859352"/>
          </a:xfrm>
          <a:prstGeom prst="rect">
            <a:avLst/>
          </a:prstGeom>
          <a:effectLst/>
        </p:spPr>
      </p:pic>
    </p:spTree>
    <p:extLst>
      <p:ext uri="{BB962C8B-B14F-4D97-AF65-F5344CB8AC3E}">
        <p14:creationId xmlns:p14="http://schemas.microsoft.com/office/powerpoint/2010/main" val="209308049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5C1993-F460-4286-BF50-DE62929AEF62}"/>
              </a:ext>
            </a:extLst>
          </p:cNvPr>
          <p:cNvSpPr>
            <a:spLocks noGrp="1"/>
          </p:cNvSpPr>
          <p:nvPr>
            <p:ph type="body" idx="1"/>
          </p:nvPr>
        </p:nvSpPr>
        <p:spPr/>
        <p:txBody>
          <a:bodyPr>
            <a:normAutofit/>
          </a:bodyPr>
          <a:lstStyle/>
          <a:p>
            <a:r>
              <a:rPr lang="en-US" dirty="0">
                <a:solidFill>
                  <a:schemeClr val="tx1"/>
                </a:solidFill>
                <a:latin typeface="Roboto"/>
                <a:ea typeface="Roboto"/>
              </a:rPr>
              <a:t>Influence for leaving</a:t>
            </a:r>
          </a:p>
          <a:p>
            <a:r>
              <a:rPr lang="en-US" sz="2400" dirty="0">
                <a:solidFill>
                  <a:schemeClr val="tx1"/>
                </a:solidFill>
                <a:latin typeface="Roboto"/>
                <a:ea typeface="Roboto"/>
              </a:rPr>
              <a:t>(1 is not influential, 5 is most influential)</a:t>
            </a:r>
          </a:p>
        </p:txBody>
      </p:sp>
      <p:sp>
        <p:nvSpPr>
          <p:cNvPr id="4" name="Text Placeholder 3">
            <a:extLst>
              <a:ext uri="{FF2B5EF4-FFF2-40B4-BE49-F238E27FC236}">
                <a16:creationId xmlns:a16="http://schemas.microsoft.com/office/drawing/2014/main" id="{00AD0EF7-FB32-4870-89F1-68BE2F79916B}"/>
              </a:ext>
            </a:extLst>
          </p:cNvPr>
          <p:cNvSpPr>
            <a:spLocks noGrp="1"/>
          </p:cNvSpPr>
          <p:nvPr>
            <p:ph type="body" sz="quarter" idx="3"/>
          </p:nvPr>
        </p:nvSpPr>
        <p:spPr/>
        <p:txBody>
          <a:bodyPr>
            <a:normAutofit/>
          </a:bodyPr>
          <a:lstStyle/>
          <a:p>
            <a:r>
              <a:rPr lang="en-US" dirty="0">
                <a:solidFill>
                  <a:schemeClr val="tx1"/>
                </a:solidFill>
                <a:latin typeface="Roboto"/>
                <a:ea typeface="Roboto"/>
              </a:rPr>
              <a:t>Non-Qualitative Reason for Leaving</a:t>
            </a:r>
            <a:endParaRPr lang="en-US" dirty="0">
              <a:solidFill>
                <a:schemeClr val="tx1"/>
              </a:solidFill>
            </a:endParaRPr>
          </a:p>
        </p:txBody>
      </p:sp>
      <p:pic>
        <p:nvPicPr>
          <p:cNvPr id="10" name="Picture 10" descr="Chart, pie chart&#10;&#10;Description automatically generated">
            <a:extLst>
              <a:ext uri="{FF2B5EF4-FFF2-40B4-BE49-F238E27FC236}">
                <a16:creationId xmlns:a16="http://schemas.microsoft.com/office/drawing/2014/main" id="{7CCA37C5-E91E-43A9-9C3B-B58F04D057A6}"/>
              </a:ext>
            </a:extLst>
          </p:cNvPr>
          <p:cNvPicPr>
            <a:picLocks noGrp="1" noChangeAspect="1"/>
          </p:cNvPicPr>
          <p:nvPr>
            <p:ph sz="quarter" idx="4"/>
          </p:nvPr>
        </p:nvPicPr>
        <p:blipFill>
          <a:blip r:embed="rId2"/>
          <a:stretch>
            <a:fillRect/>
          </a:stretch>
        </p:blipFill>
        <p:spPr>
          <a:xfrm>
            <a:off x="11042640" y="5407417"/>
            <a:ext cx="6896200" cy="4133850"/>
          </a:xfrm>
        </p:spPr>
      </p:pic>
      <p:sp>
        <p:nvSpPr>
          <p:cNvPr id="6" name="Title 5">
            <a:extLst>
              <a:ext uri="{FF2B5EF4-FFF2-40B4-BE49-F238E27FC236}">
                <a16:creationId xmlns:a16="http://schemas.microsoft.com/office/drawing/2014/main" id="{A2CFC03A-4F46-4D9E-910A-EC82D9B0337D}"/>
              </a:ext>
            </a:extLst>
          </p:cNvPr>
          <p:cNvSpPr>
            <a:spLocks noGrp="1"/>
          </p:cNvSpPr>
          <p:nvPr>
            <p:ph type="title"/>
          </p:nvPr>
        </p:nvSpPr>
        <p:spPr/>
        <p:txBody>
          <a:bodyPr>
            <a:normAutofit/>
          </a:bodyPr>
          <a:lstStyle/>
          <a:p>
            <a:r>
              <a:rPr lang="en-US" dirty="0">
                <a:latin typeface="Montserrat"/>
              </a:rPr>
              <a:t>Exit Survey Information</a:t>
            </a:r>
            <a:br>
              <a:rPr lang="en-US" dirty="0">
                <a:latin typeface="Montserrat"/>
              </a:rPr>
            </a:br>
            <a:r>
              <a:rPr lang="en-US" sz="1600" dirty="0">
                <a:solidFill>
                  <a:schemeClr val="tx1"/>
                </a:solidFill>
                <a:latin typeface="Montserrat"/>
              </a:rPr>
              <a:t>Respondents represent 25% of all separating employees (this includes involuntary separations) </a:t>
            </a:r>
            <a:endParaRPr lang="en-US" sz="1600" dirty="0">
              <a:solidFill>
                <a:schemeClr val="tx1"/>
              </a:solidFill>
            </a:endParaRPr>
          </a:p>
        </p:txBody>
      </p:sp>
      <p:graphicFrame>
        <p:nvGraphicFramePr>
          <p:cNvPr id="11" name="Content Placeholder 10">
            <a:extLst>
              <a:ext uri="{FF2B5EF4-FFF2-40B4-BE49-F238E27FC236}">
                <a16:creationId xmlns:a16="http://schemas.microsoft.com/office/drawing/2014/main" id="{84127F49-3694-6A45-BD9A-77372F88B1C4}"/>
              </a:ext>
            </a:extLst>
          </p:cNvPr>
          <p:cNvGraphicFramePr>
            <a:graphicFrameLocks noGrp="1"/>
          </p:cNvGraphicFramePr>
          <p:nvPr>
            <p:ph sz="half" idx="2"/>
          </p:nvPr>
        </p:nvGraphicFramePr>
        <p:xfrm>
          <a:off x="1350963" y="4889500"/>
          <a:ext cx="8510587" cy="5168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759023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595E12-E2FC-4AFA-81F9-F47816E27F93}"/>
              </a:ext>
            </a:extLst>
          </p:cNvPr>
          <p:cNvSpPr>
            <a:spLocks noGrp="1"/>
          </p:cNvSpPr>
          <p:nvPr>
            <p:ph type="body" idx="1"/>
          </p:nvPr>
        </p:nvSpPr>
        <p:spPr/>
        <p:txBody>
          <a:bodyPr>
            <a:normAutofit/>
          </a:bodyPr>
          <a:lstStyle/>
          <a:p>
            <a:r>
              <a:rPr lang="en-US" dirty="0">
                <a:solidFill>
                  <a:schemeClr val="tx1"/>
                </a:solidFill>
                <a:latin typeface="Roboto"/>
                <a:ea typeface="Roboto"/>
              </a:rPr>
              <a:t>Satisfaction Information</a:t>
            </a:r>
          </a:p>
          <a:p>
            <a:r>
              <a:rPr lang="en-US" sz="2800" dirty="0">
                <a:solidFill>
                  <a:schemeClr val="tx1"/>
                </a:solidFill>
                <a:latin typeface="Roboto"/>
                <a:ea typeface="Roboto"/>
              </a:rPr>
              <a:t>(1 is not all satisfied, 5 is totally satisfied)</a:t>
            </a:r>
          </a:p>
        </p:txBody>
      </p:sp>
      <p:sp>
        <p:nvSpPr>
          <p:cNvPr id="4" name="Text Placeholder 3">
            <a:extLst>
              <a:ext uri="{FF2B5EF4-FFF2-40B4-BE49-F238E27FC236}">
                <a16:creationId xmlns:a16="http://schemas.microsoft.com/office/drawing/2014/main" id="{490A9469-D241-4689-A60F-C46BC41010BF}"/>
              </a:ext>
            </a:extLst>
          </p:cNvPr>
          <p:cNvSpPr>
            <a:spLocks noGrp="1"/>
          </p:cNvSpPr>
          <p:nvPr>
            <p:ph type="body" sz="quarter" idx="3"/>
          </p:nvPr>
        </p:nvSpPr>
        <p:spPr/>
        <p:txBody>
          <a:bodyPr/>
          <a:lstStyle/>
          <a:p>
            <a:r>
              <a:rPr lang="en-US" dirty="0">
                <a:solidFill>
                  <a:schemeClr val="tx1"/>
                </a:solidFill>
                <a:latin typeface="Roboto"/>
                <a:ea typeface="Roboto"/>
              </a:rPr>
              <a:t>Other Indicators </a:t>
            </a:r>
            <a:endParaRPr lang="en-US" dirty="0">
              <a:solidFill>
                <a:schemeClr val="tx1"/>
              </a:solidFill>
            </a:endParaRPr>
          </a:p>
        </p:txBody>
      </p:sp>
      <p:sp>
        <p:nvSpPr>
          <p:cNvPr id="5" name="Content Placeholder 4">
            <a:extLst>
              <a:ext uri="{FF2B5EF4-FFF2-40B4-BE49-F238E27FC236}">
                <a16:creationId xmlns:a16="http://schemas.microsoft.com/office/drawing/2014/main" id="{CED414D4-2B66-47E7-B3A1-250B3A86449C}"/>
              </a:ext>
            </a:extLst>
          </p:cNvPr>
          <p:cNvSpPr>
            <a:spLocks noGrp="1"/>
          </p:cNvSpPr>
          <p:nvPr>
            <p:ph sz="quarter" idx="4"/>
          </p:nvPr>
        </p:nvSpPr>
        <p:spPr/>
        <p:txBody>
          <a:bodyPr vert="horz" lIns="91440" tIns="45720" rIns="91440" bIns="45720" rtlCol="0" anchor="t">
            <a:normAutofit/>
          </a:bodyPr>
          <a:lstStyle/>
          <a:p>
            <a:r>
              <a:rPr lang="en-US" dirty="0">
                <a:solidFill>
                  <a:schemeClr val="tx1"/>
                </a:solidFill>
                <a:latin typeface="Roboto"/>
                <a:ea typeface="Roboto"/>
              </a:rPr>
              <a:t>Average tenure of employment for those separating is 7.7 years</a:t>
            </a:r>
            <a:endParaRPr lang="en-US" dirty="0">
              <a:solidFill>
                <a:schemeClr val="tx1"/>
              </a:solidFill>
            </a:endParaRPr>
          </a:p>
        </p:txBody>
      </p:sp>
      <p:sp>
        <p:nvSpPr>
          <p:cNvPr id="6" name="Title 5">
            <a:extLst>
              <a:ext uri="{FF2B5EF4-FFF2-40B4-BE49-F238E27FC236}">
                <a16:creationId xmlns:a16="http://schemas.microsoft.com/office/drawing/2014/main" id="{9D2711C4-6EFC-44CC-968D-4B29FC00A17A}"/>
              </a:ext>
            </a:extLst>
          </p:cNvPr>
          <p:cNvSpPr>
            <a:spLocks noGrp="1"/>
          </p:cNvSpPr>
          <p:nvPr>
            <p:ph type="title"/>
          </p:nvPr>
        </p:nvSpPr>
        <p:spPr/>
        <p:txBody>
          <a:bodyPr>
            <a:normAutofit/>
          </a:bodyPr>
          <a:lstStyle/>
          <a:p>
            <a:r>
              <a:rPr lang="en-US" dirty="0">
                <a:latin typeface="Montserrat"/>
              </a:rPr>
              <a:t>Exit Survey Information (cont.)</a:t>
            </a:r>
            <a:br>
              <a:rPr lang="en-US" dirty="0">
                <a:latin typeface="Montserrat"/>
              </a:rPr>
            </a:br>
            <a:r>
              <a:rPr lang="en-US" sz="1600" dirty="0">
                <a:solidFill>
                  <a:schemeClr val="tx1"/>
                </a:solidFill>
                <a:latin typeface="Montserrat"/>
              </a:rPr>
              <a:t>Respondents represent 25% of all separating employees (this includes involuntary separations)</a:t>
            </a:r>
            <a:endParaRPr lang="en-US" sz="1600" dirty="0"/>
          </a:p>
        </p:txBody>
      </p:sp>
      <p:graphicFrame>
        <p:nvGraphicFramePr>
          <p:cNvPr id="9" name="Content Placeholder 8">
            <a:extLst>
              <a:ext uri="{FF2B5EF4-FFF2-40B4-BE49-F238E27FC236}">
                <a16:creationId xmlns:a16="http://schemas.microsoft.com/office/drawing/2014/main" id="{460AF59C-B336-9E4D-9184-C29DA18D031D}"/>
              </a:ext>
            </a:extLst>
          </p:cNvPr>
          <p:cNvGraphicFramePr>
            <a:graphicFrameLocks noGrp="1"/>
          </p:cNvGraphicFramePr>
          <p:nvPr>
            <p:ph sz="half" idx="2"/>
            <p:extLst>
              <p:ext uri="{D42A27DB-BD31-4B8C-83A1-F6EECF244321}">
                <p14:modId xmlns:p14="http://schemas.microsoft.com/office/powerpoint/2010/main" val="987350491"/>
              </p:ext>
            </p:extLst>
          </p:nvPr>
        </p:nvGraphicFramePr>
        <p:xfrm>
          <a:off x="1034441" y="5212079"/>
          <a:ext cx="7775452" cy="46616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927895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D138BB-106E-634E-90FF-823E0F570EC7}"/>
              </a:ext>
            </a:extLst>
          </p:cNvPr>
          <p:cNvSpPr/>
          <p:nvPr/>
        </p:nvSpPr>
        <p:spPr>
          <a:xfrm>
            <a:off x="0" y="6646985"/>
            <a:ext cx="17918723" cy="205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505764-0036-4A46-9260-852DFEB1A4EE}"/>
              </a:ext>
            </a:extLst>
          </p:cNvPr>
          <p:cNvSpPr>
            <a:spLocks noGrp="1"/>
          </p:cNvSpPr>
          <p:nvPr>
            <p:ph type="title"/>
          </p:nvPr>
        </p:nvSpPr>
        <p:spPr/>
        <p:txBody>
          <a:bodyPr/>
          <a:lstStyle/>
          <a:p>
            <a:r>
              <a:rPr lang="en-US" dirty="0"/>
              <a:t>Diversity &amp; Inclusion </a:t>
            </a:r>
          </a:p>
        </p:txBody>
      </p:sp>
      <p:sp>
        <p:nvSpPr>
          <p:cNvPr id="3" name="Text Placeholder 2">
            <a:extLst>
              <a:ext uri="{FF2B5EF4-FFF2-40B4-BE49-F238E27FC236}">
                <a16:creationId xmlns:a16="http://schemas.microsoft.com/office/drawing/2014/main" id="{A9584382-71BC-4AD6-8745-DF09225E1CA8}"/>
              </a:ext>
            </a:extLst>
          </p:cNvPr>
          <p:cNvSpPr>
            <a:spLocks noGrp="1"/>
          </p:cNvSpPr>
          <p:nvPr>
            <p:ph type="body" idx="1"/>
          </p:nvPr>
        </p:nvSpPr>
        <p:spPr/>
        <p:txBody>
          <a:bodyPr/>
          <a:lstStyle/>
          <a:p>
            <a:r>
              <a:rPr lang="en-US" b="0" i="0" u="none" strike="noStrike" dirty="0">
                <a:solidFill>
                  <a:schemeClr val="tx1"/>
                </a:solidFill>
                <a:effectLst/>
              </a:rPr>
              <a:t>UW-La Crosse is committed to creating an inclusive learning and working environment. Human Resources tracks and now reports on key demographic information related to our workforce.</a:t>
            </a:r>
            <a:endParaRPr lang="en-US" dirty="0">
              <a:solidFill>
                <a:schemeClr val="tx1"/>
              </a:solidFill>
            </a:endParaRPr>
          </a:p>
        </p:txBody>
      </p:sp>
    </p:spTree>
    <p:extLst>
      <p:ext uri="{BB962C8B-B14F-4D97-AF65-F5344CB8AC3E}">
        <p14:creationId xmlns:p14="http://schemas.microsoft.com/office/powerpoint/2010/main" val="426424563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FE237-51FC-415B-A5B1-B2E08595CC7C}"/>
              </a:ext>
            </a:extLst>
          </p:cNvPr>
          <p:cNvSpPr>
            <a:spLocks noGrp="1"/>
          </p:cNvSpPr>
          <p:nvPr>
            <p:ph type="title"/>
          </p:nvPr>
        </p:nvSpPr>
        <p:spPr/>
        <p:txBody>
          <a:bodyPr/>
          <a:lstStyle/>
          <a:p>
            <a:r>
              <a:rPr lang="en-US" dirty="0"/>
              <a:t>Ethnicity / Age</a:t>
            </a:r>
          </a:p>
        </p:txBody>
      </p:sp>
      <p:pic>
        <p:nvPicPr>
          <p:cNvPr id="6" name="Content Placeholder 5">
            <a:extLst>
              <a:ext uri="{FF2B5EF4-FFF2-40B4-BE49-F238E27FC236}">
                <a16:creationId xmlns:a16="http://schemas.microsoft.com/office/drawing/2014/main" id="{E4C90515-D833-443E-B99F-F34DB80EFA4E}"/>
              </a:ext>
            </a:extLst>
          </p:cNvPr>
          <p:cNvPicPr>
            <a:picLocks noGrp="1" noChangeAspect="1"/>
          </p:cNvPicPr>
          <p:nvPr>
            <p:ph sz="half" idx="1"/>
          </p:nvPr>
        </p:nvPicPr>
        <p:blipFill>
          <a:blip r:embed="rId3"/>
          <a:stretch>
            <a:fillRect/>
          </a:stretch>
        </p:blipFill>
        <p:spPr>
          <a:xfrm>
            <a:off x="1382713" y="4173652"/>
            <a:ext cx="8550275" cy="5246459"/>
          </a:xfrm>
        </p:spPr>
      </p:pic>
      <p:pic>
        <p:nvPicPr>
          <p:cNvPr id="8" name="Content Placeholder 7">
            <a:extLst>
              <a:ext uri="{FF2B5EF4-FFF2-40B4-BE49-F238E27FC236}">
                <a16:creationId xmlns:a16="http://schemas.microsoft.com/office/drawing/2014/main" id="{A12600E5-6893-4A27-B83A-17A939AD7EFD}"/>
              </a:ext>
            </a:extLst>
          </p:cNvPr>
          <p:cNvPicPr>
            <a:picLocks noGrp="1" noChangeAspect="1"/>
          </p:cNvPicPr>
          <p:nvPr>
            <p:ph sz="half" idx="2"/>
          </p:nvPr>
        </p:nvPicPr>
        <p:blipFill>
          <a:blip r:embed="rId4"/>
          <a:stretch>
            <a:fillRect/>
          </a:stretch>
        </p:blipFill>
        <p:spPr>
          <a:xfrm>
            <a:off x="10183495" y="4336349"/>
            <a:ext cx="8550275" cy="5083762"/>
          </a:xfrm>
        </p:spPr>
      </p:pic>
    </p:spTree>
    <p:extLst>
      <p:ext uri="{BB962C8B-B14F-4D97-AF65-F5344CB8AC3E}">
        <p14:creationId xmlns:p14="http://schemas.microsoft.com/office/powerpoint/2010/main" val="173213683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C6063-C133-40F2-B308-99D39085B8F2}"/>
              </a:ext>
            </a:extLst>
          </p:cNvPr>
          <p:cNvSpPr>
            <a:spLocks noGrp="1"/>
          </p:cNvSpPr>
          <p:nvPr>
            <p:ph type="title"/>
          </p:nvPr>
        </p:nvSpPr>
        <p:spPr/>
        <p:txBody>
          <a:bodyPr/>
          <a:lstStyle/>
          <a:p>
            <a:r>
              <a:rPr lang="en-US" dirty="0"/>
              <a:t>Gender / KPIs for D&amp;I</a:t>
            </a:r>
          </a:p>
        </p:txBody>
      </p:sp>
      <p:pic>
        <p:nvPicPr>
          <p:cNvPr id="6" name="Content Placeholder 5">
            <a:extLst>
              <a:ext uri="{FF2B5EF4-FFF2-40B4-BE49-F238E27FC236}">
                <a16:creationId xmlns:a16="http://schemas.microsoft.com/office/drawing/2014/main" id="{65EF589A-6959-422B-99E8-BB87A9909B73}"/>
              </a:ext>
            </a:extLst>
          </p:cNvPr>
          <p:cNvPicPr>
            <a:picLocks noGrp="1" noChangeAspect="1"/>
          </p:cNvPicPr>
          <p:nvPr>
            <p:ph sz="half" idx="1"/>
          </p:nvPr>
        </p:nvPicPr>
        <p:blipFill>
          <a:blip r:embed="rId3"/>
          <a:stretch>
            <a:fillRect/>
          </a:stretch>
        </p:blipFill>
        <p:spPr>
          <a:xfrm>
            <a:off x="2309116" y="3870325"/>
            <a:ext cx="6697469" cy="5853113"/>
          </a:xfrm>
        </p:spPr>
      </p:pic>
      <p:sp>
        <p:nvSpPr>
          <p:cNvPr id="4" name="Content Placeholder 3">
            <a:extLst>
              <a:ext uri="{FF2B5EF4-FFF2-40B4-BE49-F238E27FC236}">
                <a16:creationId xmlns:a16="http://schemas.microsoft.com/office/drawing/2014/main" id="{130AD5AB-2FF3-4746-BD41-B634E189E036}"/>
              </a:ext>
            </a:extLst>
          </p:cNvPr>
          <p:cNvSpPr>
            <a:spLocks noGrp="1"/>
          </p:cNvSpPr>
          <p:nvPr>
            <p:ph sz="half" idx="2"/>
          </p:nvPr>
        </p:nvSpPr>
        <p:spPr/>
        <p:txBody>
          <a:bodyPr/>
          <a:lstStyle/>
          <a:p>
            <a:r>
              <a:rPr lang="en-US" dirty="0">
                <a:solidFill>
                  <a:schemeClr val="tx1"/>
                </a:solidFill>
              </a:rPr>
              <a:t>‘21 Median Wage for all non-student groups - $57,715</a:t>
            </a:r>
          </a:p>
        </p:txBody>
      </p:sp>
    </p:spTree>
    <p:extLst>
      <p:ext uri="{BB962C8B-B14F-4D97-AF65-F5344CB8AC3E}">
        <p14:creationId xmlns:p14="http://schemas.microsoft.com/office/powerpoint/2010/main" val="147392534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D1EE0E-5BE5-4071-9EA8-37E86B2A4293}"/>
              </a:ext>
            </a:extLst>
          </p:cNvPr>
          <p:cNvSpPr>
            <a:spLocks noGrp="1"/>
          </p:cNvSpPr>
          <p:nvPr>
            <p:ph type="title"/>
          </p:nvPr>
        </p:nvSpPr>
        <p:spPr/>
        <p:txBody>
          <a:bodyPr/>
          <a:lstStyle/>
          <a:p>
            <a:r>
              <a:rPr lang="en-US" dirty="0"/>
              <a:t>Non-Hourly Employee Salary Information (March 2022)</a:t>
            </a:r>
          </a:p>
        </p:txBody>
      </p:sp>
      <p:pic>
        <p:nvPicPr>
          <p:cNvPr id="16" name="Picture 15">
            <a:extLst>
              <a:ext uri="{FF2B5EF4-FFF2-40B4-BE49-F238E27FC236}">
                <a16:creationId xmlns:a16="http://schemas.microsoft.com/office/drawing/2014/main" id="{49511CC7-C1E6-4ACB-A5ED-CB181EBAC96F}"/>
              </a:ext>
            </a:extLst>
          </p:cNvPr>
          <p:cNvPicPr>
            <a:picLocks noChangeAspect="1"/>
          </p:cNvPicPr>
          <p:nvPr/>
        </p:nvPicPr>
        <p:blipFill>
          <a:blip r:embed="rId2"/>
          <a:stretch>
            <a:fillRect/>
          </a:stretch>
        </p:blipFill>
        <p:spPr>
          <a:xfrm>
            <a:off x="543328" y="4438369"/>
            <a:ext cx="9010262" cy="3799782"/>
          </a:xfrm>
          <a:prstGeom prst="rect">
            <a:avLst/>
          </a:prstGeom>
        </p:spPr>
      </p:pic>
      <p:pic>
        <p:nvPicPr>
          <p:cNvPr id="18" name="Picture 17">
            <a:extLst>
              <a:ext uri="{FF2B5EF4-FFF2-40B4-BE49-F238E27FC236}">
                <a16:creationId xmlns:a16="http://schemas.microsoft.com/office/drawing/2014/main" id="{418A6F9C-6EE1-4DE1-8BB2-1ABC2F6165A3}"/>
              </a:ext>
            </a:extLst>
          </p:cNvPr>
          <p:cNvPicPr>
            <a:picLocks noChangeAspect="1"/>
          </p:cNvPicPr>
          <p:nvPr/>
        </p:nvPicPr>
        <p:blipFill>
          <a:blip r:embed="rId3"/>
          <a:stretch>
            <a:fillRect/>
          </a:stretch>
        </p:blipFill>
        <p:spPr>
          <a:xfrm>
            <a:off x="9870174" y="4438369"/>
            <a:ext cx="9626723" cy="4168272"/>
          </a:xfrm>
          <a:prstGeom prst="rect">
            <a:avLst/>
          </a:prstGeom>
        </p:spPr>
      </p:pic>
    </p:spTree>
    <p:extLst>
      <p:ext uri="{BB962C8B-B14F-4D97-AF65-F5344CB8AC3E}">
        <p14:creationId xmlns:p14="http://schemas.microsoft.com/office/powerpoint/2010/main" val="198152325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9CF7E9-57CA-48E5-8826-348BFD1C1BF0}"/>
              </a:ext>
            </a:extLst>
          </p:cNvPr>
          <p:cNvSpPr>
            <a:spLocks noGrp="1"/>
          </p:cNvSpPr>
          <p:nvPr>
            <p:ph type="title"/>
          </p:nvPr>
        </p:nvSpPr>
        <p:spPr/>
        <p:txBody>
          <a:bodyPr/>
          <a:lstStyle/>
          <a:p>
            <a:r>
              <a:rPr lang="en-US" dirty="0"/>
              <a:t>Hourly Employee Salary Information (March 2022) </a:t>
            </a:r>
          </a:p>
        </p:txBody>
      </p:sp>
      <p:pic>
        <p:nvPicPr>
          <p:cNvPr id="16" name="Picture 15">
            <a:extLst>
              <a:ext uri="{FF2B5EF4-FFF2-40B4-BE49-F238E27FC236}">
                <a16:creationId xmlns:a16="http://schemas.microsoft.com/office/drawing/2014/main" id="{F4563FDC-A1A5-4653-9A0E-8C8ADAB91916}"/>
              </a:ext>
            </a:extLst>
          </p:cNvPr>
          <p:cNvPicPr>
            <a:picLocks noChangeAspect="1"/>
          </p:cNvPicPr>
          <p:nvPr/>
        </p:nvPicPr>
        <p:blipFill>
          <a:blip r:embed="rId2"/>
          <a:stretch>
            <a:fillRect/>
          </a:stretch>
        </p:blipFill>
        <p:spPr>
          <a:xfrm>
            <a:off x="219927" y="4424077"/>
            <a:ext cx="9477707" cy="3914705"/>
          </a:xfrm>
          <a:prstGeom prst="rect">
            <a:avLst/>
          </a:prstGeom>
        </p:spPr>
      </p:pic>
      <p:pic>
        <p:nvPicPr>
          <p:cNvPr id="18" name="Picture 17">
            <a:extLst>
              <a:ext uri="{FF2B5EF4-FFF2-40B4-BE49-F238E27FC236}">
                <a16:creationId xmlns:a16="http://schemas.microsoft.com/office/drawing/2014/main" id="{44EFF1F0-4231-49F4-AA44-CE6189137678}"/>
              </a:ext>
            </a:extLst>
          </p:cNvPr>
          <p:cNvPicPr>
            <a:picLocks noChangeAspect="1"/>
          </p:cNvPicPr>
          <p:nvPr/>
        </p:nvPicPr>
        <p:blipFill>
          <a:blip r:embed="rId3"/>
          <a:stretch>
            <a:fillRect/>
          </a:stretch>
        </p:blipFill>
        <p:spPr>
          <a:xfrm>
            <a:off x="10306901" y="4424076"/>
            <a:ext cx="9150033" cy="3914705"/>
          </a:xfrm>
          <a:prstGeom prst="rect">
            <a:avLst/>
          </a:prstGeom>
        </p:spPr>
      </p:pic>
    </p:spTree>
    <p:extLst>
      <p:ext uri="{BB962C8B-B14F-4D97-AF65-F5344CB8AC3E}">
        <p14:creationId xmlns:p14="http://schemas.microsoft.com/office/powerpoint/2010/main" val="264572415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F3F4-BEA5-E248-A6F2-A709FE7CA589}"/>
              </a:ext>
            </a:extLst>
          </p:cNvPr>
          <p:cNvSpPr/>
          <p:nvPr/>
        </p:nvSpPr>
        <p:spPr>
          <a:xfrm>
            <a:off x="0" y="6646985"/>
            <a:ext cx="17918723" cy="205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C5DDF6-EEB6-4C89-A2B6-23F2C1F7E929}"/>
              </a:ext>
            </a:extLst>
          </p:cNvPr>
          <p:cNvSpPr>
            <a:spLocks noGrp="1"/>
          </p:cNvSpPr>
          <p:nvPr>
            <p:ph type="title"/>
          </p:nvPr>
        </p:nvSpPr>
        <p:spPr/>
        <p:txBody>
          <a:bodyPr/>
          <a:lstStyle/>
          <a:p>
            <a:r>
              <a:rPr lang="en-US" dirty="0"/>
              <a:t>Benefit Management </a:t>
            </a:r>
          </a:p>
        </p:txBody>
      </p:sp>
      <p:sp>
        <p:nvSpPr>
          <p:cNvPr id="3" name="Text Placeholder 2">
            <a:extLst>
              <a:ext uri="{FF2B5EF4-FFF2-40B4-BE49-F238E27FC236}">
                <a16:creationId xmlns:a16="http://schemas.microsoft.com/office/drawing/2014/main" id="{E9FE5C65-3A1B-4FE6-9BD7-7ADD812B97BB}"/>
              </a:ext>
            </a:extLst>
          </p:cNvPr>
          <p:cNvSpPr>
            <a:spLocks noGrp="1"/>
          </p:cNvSpPr>
          <p:nvPr>
            <p:ph type="body" idx="1"/>
          </p:nvPr>
        </p:nvSpPr>
        <p:spPr>
          <a:xfrm>
            <a:off x="1372553" y="6884195"/>
            <a:ext cx="15455924" cy="2250281"/>
          </a:xfrm>
        </p:spPr>
        <p:txBody>
          <a:bodyPr/>
          <a:lstStyle/>
          <a:p>
            <a:r>
              <a:rPr lang="en-US" b="0" i="0" u="none" strike="noStrike" dirty="0">
                <a:solidFill>
                  <a:schemeClr val="tx1"/>
                </a:solidFill>
                <a:effectLst/>
              </a:rPr>
              <a:t>Benefits provide an insight into how the organization attracts, retains, and motivates talent. As benefits are managed on a calendar year, benefit analysis is done on a calendar year basis.</a:t>
            </a:r>
            <a:endParaRPr lang="en-US" dirty="0">
              <a:solidFill>
                <a:schemeClr val="tx1"/>
              </a:solidFill>
            </a:endParaRPr>
          </a:p>
        </p:txBody>
      </p:sp>
    </p:spTree>
    <p:extLst>
      <p:ext uri="{BB962C8B-B14F-4D97-AF65-F5344CB8AC3E}">
        <p14:creationId xmlns:p14="http://schemas.microsoft.com/office/powerpoint/2010/main" val="188160010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9E650-8A27-4AAB-BCEF-90B1AE04C5A6}"/>
              </a:ext>
            </a:extLst>
          </p:cNvPr>
          <p:cNvSpPr>
            <a:spLocks noGrp="1"/>
          </p:cNvSpPr>
          <p:nvPr>
            <p:ph type="title"/>
          </p:nvPr>
        </p:nvSpPr>
        <p:spPr/>
        <p:txBody>
          <a:bodyPr/>
          <a:lstStyle/>
          <a:p>
            <a:r>
              <a:rPr lang="en-US" dirty="0"/>
              <a:t>Leave Utilization </a:t>
            </a:r>
          </a:p>
        </p:txBody>
      </p:sp>
      <p:pic>
        <p:nvPicPr>
          <p:cNvPr id="6" name="Content Placeholder 5">
            <a:extLst>
              <a:ext uri="{FF2B5EF4-FFF2-40B4-BE49-F238E27FC236}">
                <a16:creationId xmlns:a16="http://schemas.microsoft.com/office/drawing/2014/main" id="{4B0EA533-9D06-4D01-B2A6-27F95D4F9ADB}"/>
              </a:ext>
            </a:extLst>
          </p:cNvPr>
          <p:cNvPicPr>
            <a:picLocks noGrp="1" noChangeAspect="1"/>
          </p:cNvPicPr>
          <p:nvPr>
            <p:ph sz="half" idx="1"/>
          </p:nvPr>
        </p:nvPicPr>
        <p:blipFill>
          <a:blip r:embed="rId2"/>
          <a:stretch>
            <a:fillRect/>
          </a:stretch>
        </p:blipFill>
        <p:spPr>
          <a:xfrm>
            <a:off x="2357254" y="3870325"/>
            <a:ext cx="6601193" cy="5853113"/>
          </a:xfrm>
        </p:spPr>
      </p:pic>
      <p:sp>
        <p:nvSpPr>
          <p:cNvPr id="4" name="Content Placeholder 3">
            <a:extLst>
              <a:ext uri="{FF2B5EF4-FFF2-40B4-BE49-F238E27FC236}">
                <a16:creationId xmlns:a16="http://schemas.microsoft.com/office/drawing/2014/main" id="{426D8B74-F941-4129-96ED-A4C2C7968041}"/>
              </a:ext>
            </a:extLst>
          </p:cNvPr>
          <p:cNvSpPr>
            <a:spLocks noGrp="1"/>
          </p:cNvSpPr>
          <p:nvPr>
            <p:ph sz="half" idx="2"/>
          </p:nvPr>
        </p:nvSpPr>
        <p:spPr/>
        <p:txBody>
          <a:bodyPr/>
          <a:lstStyle/>
          <a:p>
            <a:r>
              <a:rPr lang="en-US" dirty="0">
                <a:solidFill>
                  <a:schemeClr val="tx1"/>
                </a:solidFill>
              </a:rPr>
              <a:t>On average, each leave eligible employee used </a:t>
            </a:r>
          </a:p>
          <a:p>
            <a:pPr lvl="1"/>
            <a:r>
              <a:rPr lang="en-US" dirty="0">
                <a:solidFill>
                  <a:schemeClr val="tx1"/>
                </a:solidFill>
              </a:rPr>
              <a:t>3.5 sick days</a:t>
            </a:r>
          </a:p>
          <a:p>
            <a:pPr lvl="1"/>
            <a:r>
              <a:rPr lang="en-US" dirty="0">
                <a:solidFill>
                  <a:schemeClr val="tx1"/>
                </a:solidFill>
              </a:rPr>
              <a:t>13.8 vacation days</a:t>
            </a:r>
          </a:p>
          <a:p>
            <a:pPr lvl="1"/>
            <a:r>
              <a:rPr lang="en-US" dirty="0">
                <a:solidFill>
                  <a:schemeClr val="tx1"/>
                </a:solidFill>
              </a:rPr>
              <a:t>3.34 personal holiday</a:t>
            </a:r>
          </a:p>
        </p:txBody>
      </p:sp>
    </p:spTree>
    <p:extLst>
      <p:ext uri="{BB962C8B-B14F-4D97-AF65-F5344CB8AC3E}">
        <p14:creationId xmlns:p14="http://schemas.microsoft.com/office/powerpoint/2010/main" val="118319922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AC11DC-0B44-0447-B608-C7873D686B5A}"/>
              </a:ext>
            </a:extLst>
          </p:cNvPr>
          <p:cNvSpPr/>
          <p:nvPr/>
        </p:nvSpPr>
        <p:spPr>
          <a:xfrm>
            <a:off x="9079832" y="5143500"/>
            <a:ext cx="11550315" cy="156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AD4262-545E-4B45-A1A8-3E8BCCE04387}"/>
              </a:ext>
            </a:extLst>
          </p:cNvPr>
          <p:cNvSpPr>
            <a:spLocks noGrp="1"/>
          </p:cNvSpPr>
          <p:nvPr>
            <p:ph type="ctrTitle"/>
          </p:nvPr>
        </p:nvSpPr>
        <p:spPr/>
        <p:txBody>
          <a:bodyPr/>
          <a:lstStyle/>
          <a:p>
            <a:r>
              <a:rPr lang="en-US" dirty="0"/>
              <a:t>About HR</a:t>
            </a:r>
          </a:p>
        </p:txBody>
      </p:sp>
      <p:sp>
        <p:nvSpPr>
          <p:cNvPr id="3" name="Subtitle 2">
            <a:extLst>
              <a:ext uri="{FF2B5EF4-FFF2-40B4-BE49-F238E27FC236}">
                <a16:creationId xmlns:a16="http://schemas.microsoft.com/office/drawing/2014/main" id="{C01B2586-CCCF-45AD-B92B-75D38C8C0FAD}"/>
              </a:ext>
            </a:extLst>
          </p:cNvPr>
          <p:cNvSpPr>
            <a:spLocks noGrp="1"/>
          </p:cNvSpPr>
          <p:nvPr>
            <p:ph type="subTitle" idx="1"/>
          </p:nvPr>
        </p:nvSpPr>
        <p:spPr/>
        <p:txBody>
          <a:bodyPr>
            <a:normAutofit fontScale="70000" lnSpcReduction="20000"/>
          </a:bodyPr>
          <a:lstStyle/>
          <a:p>
            <a:r>
              <a:rPr lang="en-US" b="0" i="0" u="none" strike="noStrike" dirty="0">
                <a:solidFill>
                  <a:schemeClr val="tx1"/>
                </a:solidFill>
                <a:effectLst/>
              </a:rPr>
              <a:t>The HR Team plans to use this information, and your feedback, to discuss with the Human Resources Advisory Committee what types of HR interventions may be developed to help continue to advance UW-La Crosse as a leader in higher </a:t>
            </a:r>
            <a:r>
              <a:rPr lang="en-US" dirty="0">
                <a:solidFill>
                  <a:schemeClr val="tx1"/>
                </a:solidFill>
              </a:rPr>
              <a:t>e</a:t>
            </a:r>
            <a:r>
              <a:rPr lang="en-US" b="0" i="0" u="none" strike="noStrike" dirty="0">
                <a:solidFill>
                  <a:schemeClr val="tx1"/>
                </a:solidFill>
                <a:effectLst/>
              </a:rPr>
              <a:t>ducation.</a:t>
            </a:r>
            <a:endParaRPr lang="en-US" dirty="0">
              <a:solidFill>
                <a:schemeClr val="tx1"/>
              </a:solidFill>
            </a:endParaRPr>
          </a:p>
        </p:txBody>
      </p:sp>
    </p:spTree>
    <p:extLst>
      <p:ext uri="{BB962C8B-B14F-4D97-AF65-F5344CB8AC3E}">
        <p14:creationId xmlns:p14="http://schemas.microsoft.com/office/powerpoint/2010/main" val="354538746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FE48-1B32-416C-B6D5-B31C5922CA20}"/>
              </a:ext>
            </a:extLst>
          </p:cNvPr>
          <p:cNvSpPr>
            <a:spLocks noGrp="1"/>
          </p:cNvSpPr>
          <p:nvPr>
            <p:ph type="title"/>
          </p:nvPr>
        </p:nvSpPr>
        <p:spPr/>
        <p:txBody>
          <a:bodyPr/>
          <a:lstStyle/>
          <a:p>
            <a:r>
              <a:rPr lang="en-US" dirty="0"/>
              <a:t>Health Insurance Utilization </a:t>
            </a:r>
            <a:br>
              <a:rPr lang="en-US" dirty="0"/>
            </a:br>
            <a:r>
              <a:rPr lang="en-US" dirty="0"/>
              <a:t>(Calendar Year)</a:t>
            </a:r>
          </a:p>
        </p:txBody>
      </p:sp>
      <p:pic>
        <p:nvPicPr>
          <p:cNvPr id="6" name="Content Placeholder 5">
            <a:extLst>
              <a:ext uri="{FF2B5EF4-FFF2-40B4-BE49-F238E27FC236}">
                <a16:creationId xmlns:a16="http://schemas.microsoft.com/office/drawing/2014/main" id="{53D0341F-EAF3-4544-9BEB-18292C414EAA}"/>
              </a:ext>
            </a:extLst>
          </p:cNvPr>
          <p:cNvPicPr>
            <a:picLocks noGrp="1" noChangeAspect="1"/>
          </p:cNvPicPr>
          <p:nvPr>
            <p:ph sz="half" idx="1"/>
          </p:nvPr>
        </p:nvPicPr>
        <p:blipFill>
          <a:blip r:embed="rId2"/>
          <a:stretch>
            <a:fillRect/>
          </a:stretch>
        </p:blipFill>
        <p:spPr>
          <a:xfrm>
            <a:off x="1382713" y="4422653"/>
            <a:ext cx="8550275" cy="4748456"/>
          </a:xfrm>
        </p:spPr>
      </p:pic>
      <p:sp>
        <p:nvSpPr>
          <p:cNvPr id="4" name="Content Placeholder 3">
            <a:extLst>
              <a:ext uri="{FF2B5EF4-FFF2-40B4-BE49-F238E27FC236}">
                <a16:creationId xmlns:a16="http://schemas.microsoft.com/office/drawing/2014/main" id="{D0BED21E-8E99-4C77-B643-5ECB8925A685}"/>
              </a:ext>
            </a:extLst>
          </p:cNvPr>
          <p:cNvSpPr>
            <a:spLocks noGrp="1"/>
          </p:cNvSpPr>
          <p:nvPr>
            <p:ph sz="half" idx="2"/>
          </p:nvPr>
        </p:nvSpPr>
        <p:spPr/>
        <p:txBody>
          <a:bodyPr/>
          <a:lstStyle/>
          <a:p>
            <a:r>
              <a:rPr lang="en-US" dirty="0">
                <a:solidFill>
                  <a:schemeClr val="tx1"/>
                </a:solidFill>
              </a:rPr>
              <a:t>Health Insurance benefit utilization is HIGH.  Almost all insurance eligible employees elect coverage</a:t>
            </a:r>
          </a:p>
          <a:p>
            <a:r>
              <a:rPr lang="en-US" dirty="0">
                <a:solidFill>
                  <a:schemeClr val="tx1"/>
                </a:solidFill>
              </a:rPr>
              <a:t>More family coverage on all plans than single coverage</a:t>
            </a:r>
          </a:p>
        </p:txBody>
      </p:sp>
    </p:spTree>
    <p:extLst>
      <p:ext uri="{BB962C8B-B14F-4D97-AF65-F5344CB8AC3E}">
        <p14:creationId xmlns:p14="http://schemas.microsoft.com/office/powerpoint/2010/main" val="212268605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B86D2-2557-45C7-B496-F4A8883FB60A}"/>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BBE801ED-98B1-423C-828A-25EC4FD53C6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0173665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298993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773BE1-454D-44EB-AD11-E6CC9CC12A26}"/>
              </a:ext>
            </a:extLst>
          </p:cNvPr>
          <p:cNvSpPr>
            <a:spLocks noGrp="1"/>
          </p:cNvSpPr>
          <p:nvPr>
            <p:ph type="body" idx="1"/>
          </p:nvPr>
        </p:nvSpPr>
        <p:spPr/>
        <p:txBody>
          <a:bodyPr/>
          <a:lstStyle/>
          <a:p>
            <a:r>
              <a:rPr lang="en-US" dirty="0">
                <a:solidFill>
                  <a:schemeClr val="tx1"/>
                </a:solidFill>
              </a:rPr>
              <a:t>2020-2021 Projects/Goals</a:t>
            </a:r>
          </a:p>
        </p:txBody>
      </p:sp>
      <p:sp>
        <p:nvSpPr>
          <p:cNvPr id="3" name="Content Placeholder 2">
            <a:extLst>
              <a:ext uri="{FF2B5EF4-FFF2-40B4-BE49-F238E27FC236}">
                <a16:creationId xmlns:a16="http://schemas.microsoft.com/office/drawing/2014/main" id="{74EEADB9-4429-45E9-9BA9-8EB33C258AD7}"/>
              </a:ext>
            </a:extLst>
          </p:cNvPr>
          <p:cNvSpPr>
            <a:spLocks noGrp="1"/>
          </p:cNvSpPr>
          <p:nvPr>
            <p:ph sz="half" idx="2"/>
          </p:nvPr>
        </p:nvSpPr>
        <p:spPr/>
        <p:txBody>
          <a:bodyPr/>
          <a:lstStyle/>
          <a:p>
            <a:r>
              <a:rPr lang="en-US" dirty="0">
                <a:solidFill>
                  <a:schemeClr val="tx1"/>
                </a:solidFill>
              </a:rPr>
              <a:t>Enhanced data integrity and availability in HRS</a:t>
            </a:r>
          </a:p>
          <a:p>
            <a:r>
              <a:rPr lang="en-US" dirty="0">
                <a:solidFill>
                  <a:schemeClr val="tx1"/>
                </a:solidFill>
              </a:rPr>
              <a:t>Introduced first in UW System dashboards for employee KPIs that supervisors can see 24/7 (Tableau)</a:t>
            </a:r>
          </a:p>
        </p:txBody>
      </p:sp>
      <p:sp>
        <p:nvSpPr>
          <p:cNvPr id="4" name="Text Placeholder 3">
            <a:extLst>
              <a:ext uri="{FF2B5EF4-FFF2-40B4-BE49-F238E27FC236}">
                <a16:creationId xmlns:a16="http://schemas.microsoft.com/office/drawing/2014/main" id="{92B6448B-92A8-42BB-84BD-207F63556ED2}"/>
              </a:ext>
            </a:extLst>
          </p:cNvPr>
          <p:cNvSpPr>
            <a:spLocks noGrp="1"/>
          </p:cNvSpPr>
          <p:nvPr>
            <p:ph type="body" sz="quarter" idx="3"/>
          </p:nvPr>
        </p:nvSpPr>
        <p:spPr/>
        <p:txBody>
          <a:bodyPr/>
          <a:lstStyle/>
          <a:p>
            <a:r>
              <a:rPr lang="en-US" dirty="0">
                <a:solidFill>
                  <a:schemeClr val="tx1"/>
                </a:solidFill>
              </a:rPr>
              <a:t>2021-2022 Projects/Goals</a:t>
            </a:r>
          </a:p>
        </p:txBody>
      </p:sp>
      <p:sp>
        <p:nvSpPr>
          <p:cNvPr id="5" name="Content Placeholder 4">
            <a:extLst>
              <a:ext uri="{FF2B5EF4-FFF2-40B4-BE49-F238E27FC236}">
                <a16:creationId xmlns:a16="http://schemas.microsoft.com/office/drawing/2014/main" id="{6AC1D29B-A78C-496C-99E5-711E00F2D751}"/>
              </a:ext>
            </a:extLst>
          </p:cNvPr>
          <p:cNvSpPr>
            <a:spLocks noGrp="1"/>
          </p:cNvSpPr>
          <p:nvPr>
            <p:ph sz="quarter" idx="4"/>
          </p:nvPr>
        </p:nvSpPr>
        <p:spPr>
          <a:solidFill>
            <a:schemeClr val="bg1">
              <a:alpha val="76823"/>
            </a:schemeClr>
          </a:solidFill>
        </p:spPr>
        <p:txBody>
          <a:bodyPr>
            <a:normAutofit lnSpcReduction="10000"/>
          </a:bodyPr>
          <a:lstStyle/>
          <a:p>
            <a:r>
              <a:rPr lang="en-US" dirty="0">
                <a:solidFill>
                  <a:schemeClr val="tx1"/>
                </a:solidFill>
              </a:rPr>
              <a:t>Enhance employee onboarding &amp; training opportunities </a:t>
            </a:r>
          </a:p>
          <a:p>
            <a:r>
              <a:rPr lang="en-US" dirty="0">
                <a:solidFill>
                  <a:schemeClr val="tx1"/>
                </a:solidFill>
              </a:rPr>
              <a:t>Enhance customer/employee experience with HR through new case portal </a:t>
            </a:r>
          </a:p>
          <a:p>
            <a:r>
              <a:rPr lang="en-US" dirty="0">
                <a:solidFill>
                  <a:schemeClr val="tx1"/>
                </a:solidFill>
              </a:rPr>
              <a:t>In collaboration with stakeholders and UW System re-implement a more robust career progression program.</a:t>
            </a:r>
          </a:p>
        </p:txBody>
      </p:sp>
      <p:sp>
        <p:nvSpPr>
          <p:cNvPr id="6" name="Title 5">
            <a:extLst>
              <a:ext uri="{FF2B5EF4-FFF2-40B4-BE49-F238E27FC236}">
                <a16:creationId xmlns:a16="http://schemas.microsoft.com/office/drawing/2014/main" id="{B611AB86-136E-4728-AC0B-FDCB7F904ADE}"/>
              </a:ext>
            </a:extLst>
          </p:cNvPr>
          <p:cNvSpPr>
            <a:spLocks noGrp="1"/>
          </p:cNvSpPr>
          <p:nvPr>
            <p:ph type="title"/>
          </p:nvPr>
        </p:nvSpPr>
        <p:spPr/>
        <p:txBody>
          <a:bodyPr/>
          <a:lstStyle/>
          <a:p>
            <a:r>
              <a:rPr lang="en-US" dirty="0"/>
              <a:t>Human Resources</a:t>
            </a:r>
          </a:p>
        </p:txBody>
      </p:sp>
    </p:spTree>
    <p:extLst>
      <p:ext uri="{BB962C8B-B14F-4D97-AF65-F5344CB8AC3E}">
        <p14:creationId xmlns:p14="http://schemas.microsoft.com/office/powerpoint/2010/main" val="76219618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BBE5AD-340E-4719-AC7D-3C19FC050555}"/>
              </a:ext>
            </a:extLst>
          </p:cNvPr>
          <p:cNvSpPr>
            <a:spLocks noGrp="1"/>
          </p:cNvSpPr>
          <p:nvPr>
            <p:ph idx="1"/>
          </p:nvPr>
        </p:nvSpPr>
        <p:spPr/>
        <p:txBody>
          <a:bodyPr/>
          <a:lstStyle/>
          <a:p>
            <a:r>
              <a:rPr lang="en-US" dirty="0"/>
              <a:t>Unless others stated, all information is for a Fiscal Year period (July through June)</a:t>
            </a:r>
          </a:p>
          <a:p>
            <a:r>
              <a:rPr lang="en-US" dirty="0"/>
              <a:t>Unless otherwise stated, all data represents Faculty, Academic Staff, Limited, and University Appointments </a:t>
            </a:r>
          </a:p>
          <a:p>
            <a:r>
              <a:rPr lang="en-US" dirty="0"/>
              <a:t>Unless otherwise stated, all data only includes “</a:t>
            </a:r>
            <a:r>
              <a:rPr lang="en-US" dirty="0" err="1"/>
              <a:t>Redbooked</a:t>
            </a:r>
            <a:r>
              <a:rPr lang="en-US" dirty="0"/>
              <a:t>” or “Budgeted Positions”</a:t>
            </a:r>
          </a:p>
          <a:p>
            <a:r>
              <a:rPr lang="en-US" dirty="0"/>
              <a:t>All separation data only accounts for voluntary separations</a:t>
            </a:r>
          </a:p>
        </p:txBody>
      </p:sp>
      <p:sp>
        <p:nvSpPr>
          <p:cNvPr id="3" name="Title 2">
            <a:extLst>
              <a:ext uri="{FF2B5EF4-FFF2-40B4-BE49-F238E27FC236}">
                <a16:creationId xmlns:a16="http://schemas.microsoft.com/office/drawing/2014/main" id="{66359A20-FC26-4260-924E-5BFF63F4DB04}"/>
              </a:ext>
            </a:extLst>
          </p:cNvPr>
          <p:cNvSpPr>
            <a:spLocks noGrp="1"/>
          </p:cNvSpPr>
          <p:nvPr>
            <p:ph type="title"/>
          </p:nvPr>
        </p:nvSpPr>
        <p:spPr/>
        <p:txBody>
          <a:bodyPr/>
          <a:lstStyle/>
          <a:p>
            <a:r>
              <a:rPr lang="en-US" dirty="0"/>
              <a:t>Definitions / Notes</a:t>
            </a:r>
          </a:p>
        </p:txBody>
      </p:sp>
    </p:spTree>
    <p:extLst>
      <p:ext uri="{BB962C8B-B14F-4D97-AF65-F5344CB8AC3E}">
        <p14:creationId xmlns:p14="http://schemas.microsoft.com/office/powerpoint/2010/main" val="408650593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97BD1A-DFDC-7C42-98EC-F578B8247CFD}"/>
              </a:ext>
            </a:extLst>
          </p:cNvPr>
          <p:cNvSpPr/>
          <p:nvPr/>
        </p:nvSpPr>
        <p:spPr>
          <a:xfrm>
            <a:off x="0" y="6646985"/>
            <a:ext cx="17918723" cy="205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6599BA-D6DC-D244-8AFE-00E7EA2F5F60}"/>
              </a:ext>
            </a:extLst>
          </p:cNvPr>
          <p:cNvSpPr>
            <a:spLocks noGrp="1"/>
          </p:cNvSpPr>
          <p:nvPr>
            <p:ph type="title"/>
          </p:nvPr>
        </p:nvSpPr>
        <p:spPr/>
        <p:txBody>
          <a:bodyPr/>
          <a:lstStyle/>
          <a:p>
            <a:r>
              <a:rPr lang="en-US" dirty="0"/>
              <a:t>Recruitment Statistics </a:t>
            </a:r>
          </a:p>
        </p:txBody>
      </p:sp>
      <p:sp>
        <p:nvSpPr>
          <p:cNvPr id="3" name="Text Placeholder 2">
            <a:extLst>
              <a:ext uri="{FF2B5EF4-FFF2-40B4-BE49-F238E27FC236}">
                <a16:creationId xmlns:a16="http://schemas.microsoft.com/office/drawing/2014/main" id="{1F8CE0A7-1718-CF4F-86A4-261A26CBCA2A}"/>
              </a:ext>
            </a:extLst>
          </p:cNvPr>
          <p:cNvSpPr>
            <a:spLocks noGrp="1"/>
          </p:cNvSpPr>
          <p:nvPr>
            <p:ph type="body" idx="1"/>
          </p:nvPr>
        </p:nvSpPr>
        <p:spPr/>
        <p:txBody>
          <a:bodyPr/>
          <a:lstStyle/>
          <a:p>
            <a:r>
              <a:rPr lang="en-US" b="0" i="0" u="none" strike="noStrike" dirty="0">
                <a:solidFill>
                  <a:schemeClr val="tx1"/>
                </a:solidFill>
                <a:effectLst/>
              </a:rPr>
              <a:t>Human Resources assists with the coordination and management of the Recruitment function at UW-La Crosse. </a:t>
            </a:r>
            <a:endParaRPr lang="en-US" dirty="0">
              <a:solidFill>
                <a:schemeClr val="tx1"/>
              </a:solidFill>
            </a:endParaRPr>
          </a:p>
        </p:txBody>
      </p:sp>
    </p:spTree>
    <p:extLst>
      <p:ext uri="{BB962C8B-B14F-4D97-AF65-F5344CB8AC3E}">
        <p14:creationId xmlns:p14="http://schemas.microsoft.com/office/powerpoint/2010/main" val="267839837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733BF-AA6C-3843-8AFE-ADEA39FAD840}"/>
              </a:ext>
            </a:extLst>
          </p:cNvPr>
          <p:cNvSpPr>
            <a:spLocks noGrp="1"/>
          </p:cNvSpPr>
          <p:nvPr>
            <p:ph type="title"/>
          </p:nvPr>
        </p:nvSpPr>
        <p:spPr/>
        <p:txBody>
          <a:bodyPr/>
          <a:lstStyle/>
          <a:p>
            <a:r>
              <a:rPr lang="en-US" dirty="0"/>
              <a:t>Recruitment Information</a:t>
            </a:r>
          </a:p>
        </p:txBody>
      </p:sp>
      <p:pic>
        <p:nvPicPr>
          <p:cNvPr id="6" name="Content Placeholder 5">
            <a:extLst>
              <a:ext uri="{FF2B5EF4-FFF2-40B4-BE49-F238E27FC236}">
                <a16:creationId xmlns:a16="http://schemas.microsoft.com/office/drawing/2014/main" id="{B730CC9B-601C-49E3-90CE-68A4F7272AB3}"/>
              </a:ext>
            </a:extLst>
          </p:cNvPr>
          <p:cNvPicPr>
            <a:picLocks noGrp="1" noChangeAspect="1"/>
          </p:cNvPicPr>
          <p:nvPr>
            <p:ph sz="half" idx="1"/>
          </p:nvPr>
        </p:nvPicPr>
        <p:blipFill>
          <a:blip r:embed="rId2"/>
          <a:stretch>
            <a:fillRect/>
          </a:stretch>
        </p:blipFill>
        <p:spPr>
          <a:xfrm>
            <a:off x="1382713" y="4837269"/>
            <a:ext cx="8550275" cy="3919224"/>
          </a:xfrm>
        </p:spPr>
      </p:pic>
      <p:pic>
        <p:nvPicPr>
          <p:cNvPr id="12" name="Content Placeholder 11" descr="Chart, waterfall chart&#10;&#10;Description automatically generated">
            <a:extLst>
              <a:ext uri="{FF2B5EF4-FFF2-40B4-BE49-F238E27FC236}">
                <a16:creationId xmlns:a16="http://schemas.microsoft.com/office/drawing/2014/main" id="{C6866AE1-A7A5-2A4F-9A19-E371D149F571}"/>
              </a:ext>
            </a:extLst>
          </p:cNvPr>
          <p:cNvPicPr>
            <a:picLocks noGrp="1" noChangeAspect="1"/>
          </p:cNvPicPr>
          <p:nvPr>
            <p:ph sz="half" idx="2"/>
          </p:nvPr>
        </p:nvPicPr>
        <p:blipFill>
          <a:blip r:embed="rId3"/>
          <a:stretch>
            <a:fillRect/>
          </a:stretch>
        </p:blipFill>
        <p:spPr>
          <a:xfrm>
            <a:off x="10183813" y="4318853"/>
            <a:ext cx="8550275" cy="4956056"/>
          </a:xfrm>
        </p:spPr>
      </p:pic>
    </p:spTree>
    <p:extLst>
      <p:ext uri="{BB962C8B-B14F-4D97-AF65-F5344CB8AC3E}">
        <p14:creationId xmlns:p14="http://schemas.microsoft.com/office/powerpoint/2010/main" val="402405562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538EB-3D36-4CB3-9DF8-830A8704B485}"/>
              </a:ext>
            </a:extLst>
          </p:cNvPr>
          <p:cNvSpPr>
            <a:spLocks noGrp="1"/>
          </p:cNvSpPr>
          <p:nvPr>
            <p:ph type="title"/>
          </p:nvPr>
        </p:nvSpPr>
        <p:spPr/>
        <p:txBody>
          <a:bodyPr/>
          <a:lstStyle/>
          <a:p>
            <a:r>
              <a:rPr lang="en-US" dirty="0"/>
              <a:t>Sourcing Information (past 9 months)</a:t>
            </a:r>
          </a:p>
        </p:txBody>
      </p:sp>
      <p:graphicFrame>
        <p:nvGraphicFramePr>
          <p:cNvPr id="12" name="Content Placeholder 10">
            <a:extLst>
              <a:ext uri="{FF2B5EF4-FFF2-40B4-BE49-F238E27FC236}">
                <a16:creationId xmlns:a16="http://schemas.microsoft.com/office/drawing/2014/main" id="{3A250836-518F-4D98-B973-EE53B5A2762E}"/>
              </a:ext>
            </a:extLst>
          </p:cNvPr>
          <p:cNvGraphicFramePr>
            <a:graphicFrameLocks noGrp="1"/>
          </p:cNvGraphicFramePr>
          <p:nvPr>
            <p:ph sz="half" idx="1"/>
            <p:extLst>
              <p:ext uri="{D42A27DB-BD31-4B8C-83A1-F6EECF244321}">
                <p14:modId xmlns:p14="http://schemas.microsoft.com/office/powerpoint/2010/main" val="508522069"/>
              </p:ext>
            </p:extLst>
          </p:nvPr>
        </p:nvGraphicFramePr>
        <p:xfrm>
          <a:off x="1382713" y="3870325"/>
          <a:ext cx="8550275" cy="58531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13">
            <a:extLst>
              <a:ext uri="{FF2B5EF4-FFF2-40B4-BE49-F238E27FC236}">
                <a16:creationId xmlns:a16="http://schemas.microsoft.com/office/drawing/2014/main" id="{09E2FB4D-53D8-4535-BFB5-9D23A0BA48EA}"/>
              </a:ext>
            </a:extLst>
          </p:cNvPr>
          <p:cNvGraphicFramePr>
            <a:graphicFrameLocks noGrp="1"/>
          </p:cNvGraphicFramePr>
          <p:nvPr>
            <p:ph sz="half" idx="2"/>
            <p:extLst>
              <p:ext uri="{D42A27DB-BD31-4B8C-83A1-F6EECF244321}">
                <p14:modId xmlns:p14="http://schemas.microsoft.com/office/powerpoint/2010/main" val="1324520573"/>
              </p:ext>
            </p:extLst>
          </p:nvPr>
        </p:nvGraphicFramePr>
        <p:xfrm>
          <a:off x="10183813" y="3870325"/>
          <a:ext cx="8550275" cy="58531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476399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EA12C7-F351-034B-9016-F0C394488371}"/>
              </a:ext>
            </a:extLst>
          </p:cNvPr>
          <p:cNvSpPr/>
          <p:nvPr/>
        </p:nvSpPr>
        <p:spPr>
          <a:xfrm>
            <a:off x="0" y="6646985"/>
            <a:ext cx="17918723" cy="2250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906218-10D0-480D-9C72-063494D733A9}"/>
              </a:ext>
            </a:extLst>
          </p:cNvPr>
          <p:cNvSpPr>
            <a:spLocks noGrp="1"/>
          </p:cNvSpPr>
          <p:nvPr>
            <p:ph type="title"/>
          </p:nvPr>
        </p:nvSpPr>
        <p:spPr/>
        <p:txBody>
          <a:bodyPr/>
          <a:lstStyle/>
          <a:p>
            <a:r>
              <a:rPr lang="en-US" dirty="0"/>
              <a:t>Retention Statistics </a:t>
            </a:r>
          </a:p>
        </p:txBody>
      </p:sp>
      <p:sp>
        <p:nvSpPr>
          <p:cNvPr id="3" name="Text Placeholder 2">
            <a:extLst>
              <a:ext uri="{FF2B5EF4-FFF2-40B4-BE49-F238E27FC236}">
                <a16:creationId xmlns:a16="http://schemas.microsoft.com/office/drawing/2014/main" id="{CE2C14AC-3EEF-41E4-A782-F0DD788C6799}"/>
              </a:ext>
            </a:extLst>
          </p:cNvPr>
          <p:cNvSpPr>
            <a:spLocks noGrp="1"/>
          </p:cNvSpPr>
          <p:nvPr>
            <p:ph type="body" idx="1"/>
          </p:nvPr>
        </p:nvSpPr>
        <p:spPr>
          <a:xfrm>
            <a:off x="1372553" y="6884195"/>
            <a:ext cx="16053801" cy="1785020"/>
          </a:xfrm>
        </p:spPr>
        <p:txBody>
          <a:bodyPr>
            <a:normAutofit fontScale="92500" lnSpcReduction="10000"/>
          </a:bodyPr>
          <a:lstStyle/>
          <a:p>
            <a:r>
              <a:rPr lang="en-US" b="0" i="0" u="none" strike="noStrike" dirty="0">
                <a:solidFill>
                  <a:schemeClr val="tx1"/>
                </a:solidFill>
                <a:effectLst/>
              </a:rPr>
              <a:t>Retention metrics are an integral component of measuring an organization's health. Retention metrics can be used to help analyze employment trends, plan for future needs and develop lasting learning &amp; development programs so knowledge transfers and is not lost. </a:t>
            </a:r>
            <a:endParaRPr lang="en-US" dirty="0">
              <a:solidFill>
                <a:schemeClr val="tx1"/>
              </a:solidFill>
            </a:endParaRPr>
          </a:p>
        </p:txBody>
      </p:sp>
    </p:spTree>
    <p:extLst>
      <p:ext uri="{BB962C8B-B14F-4D97-AF65-F5344CB8AC3E}">
        <p14:creationId xmlns:p14="http://schemas.microsoft.com/office/powerpoint/2010/main" val="252246266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FBE05-20E3-412E-A5C8-AA3B9095CDFF}"/>
              </a:ext>
            </a:extLst>
          </p:cNvPr>
          <p:cNvSpPr>
            <a:spLocks noGrp="1"/>
          </p:cNvSpPr>
          <p:nvPr>
            <p:ph type="title"/>
          </p:nvPr>
        </p:nvSpPr>
        <p:spPr/>
        <p:txBody>
          <a:bodyPr/>
          <a:lstStyle/>
          <a:p>
            <a:r>
              <a:rPr lang="en-US"/>
              <a:t>Separation vs. Headcount</a:t>
            </a:r>
            <a:endParaRPr lang="en-US" dirty="0"/>
          </a:p>
        </p:txBody>
      </p:sp>
      <p:pic>
        <p:nvPicPr>
          <p:cNvPr id="9" name="Content Placeholder 8" descr="Chart, line chart&#10;&#10;Description automatically generated">
            <a:extLst>
              <a:ext uri="{FF2B5EF4-FFF2-40B4-BE49-F238E27FC236}">
                <a16:creationId xmlns:a16="http://schemas.microsoft.com/office/drawing/2014/main" id="{4FC1F09D-2BE7-D142-A049-CDF7406216EF}"/>
              </a:ext>
            </a:extLst>
          </p:cNvPr>
          <p:cNvPicPr>
            <a:picLocks noGrp="1" noChangeAspect="1"/>
          </p:cNvPicPr>
          <p:nvPr>
            <p:ph sz="half" idx="1"/>
          </p:nvPr>
        </p:nvPicPr>
        <p:blipFill>
          <a:blip r:embed="rId2"/>
          <a:stretch>
            <a:fillRect/>
          </a:stretch>
        </p:blipFill>
        <p:spPr>
          <a:xfrm>
            <a:off x="2705100" y="4199731"/>
            <a:ext cx="5905500" cy="5194300"/>
          </a:xfrm>
        </p:spPr>
      </p:pic>
      <p:pic>
        <p:nvPicPr>
          <p:cNvPr id="12" name="Content Placeholder 11" descr="Chart, line chart&#10;&#10;Description automatically generated">
            <a:extLst>
              <a:ext uri="{FF2B5EF4-FFF2-40B4-BE49-F238E27FC236}">
                <a16:creationId xmlns:a16="http://schemas.microsoft.com/office/drawing/2014/main" id="{A4A0654A-0979-2248-B4CD-AB2A55CDA145}"/>
              </a:ext>
            </a:extLst>
          </p:cNvPr>
          <p:cNvPicPr>
            <a:picLocks noGrp="1" noChangeAspect="1"/>
          </p:cNvPicPr>
          <p:nvPr>
            <p:ph sz="half" idx="2"/>
          </p:nvPr>
        </p:nvPicPr>
        <p:blipFill>
          <a:blip r:embed="rId3"/>
          <a:stretch>
            <a:fillRect/>
          </a:stretch>
        </p:blipFill>
        <p:spPr>
          <a:xfrm>
            <a:off x="11137900" y="4383881"/>
            <a:ext cx="6273800" cy="4826000"/>
          </a:xfrm>
        </p:spPr>
      </p:pic>
    </p:spTree>
    <p:extLst>
      <p:ext uri="{BB962C8B-B14F-4D97-AF65-F5344CB8AC3E}">
        <p14:creationId xmlns:p14="http://schemas.microsoft.com/office/powerpoint/2010/main" val="377694331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theme/theme1.xml><?xml version="1.0" encoding="utf-8"?>
<a:theme xmlns:a="http://schemas.openxmlformats.org/drawingml/2006/main" name="UWL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WL Theme 2">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UWL Theme 3">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4518</TotalTime>
  <Words>526</Words>
  <Application>Microsoft Macintosh PowerPoint</Application>
  <PresentationFormat>Custom</PresentationFormat>
  <Paragraphs>57</Paragraphs>
  <Slides>22</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22</vt:i4>
      </vt:variant>
    </vt:vector>
  </HeadingPairs>
  <TitlesOfParts>
    <vt:vector size="30" baseType="lpstr">
      <vt:lpstr>Arial</vt:lpstr>
      <vt:lpstr>Calibri</vt:lpstr>
      <vt:lpstr>Calibri Light</vt:lpstr>
      <vt:lpstr>Montserrat</vt:lpstr>
      <vt:lpstr>Roboto</vt:lpstr>
      <vt:lpstr>UWL Theme</vt:lpstr>
      <vt:lpstr>UWL Theme 2</vt:lpstr>
      <vt:lpstr>UWL Theme 3</vt:lpstr>
      <vt:lpstr>ANNUAL REPORT</vt:lpstr>
      <vt:lpstr>About HR</vt:lpstr>
      <vt:lpstr>Human Resources</vt:lpstr>
      <vt:lpstr>Definitions / Notes</vt:lpstr>
      <vt:lpstr>Recruitment Statistics </vt:lpstr>
      <vt:lpstr>Recruitment Information</vt:lpstr>
      <vt:lpstr>Sourcing Information (past 9 months)</vt:lpstr>
      <vt:lpstr>Retention Statistics </vt:lpstr>
      <vt:lpstr>Separation vs. Headcount</vt:lpstr>
      <vt:lpstr>Comparison Data / KPIs for Retention</vt:lpstr>
      <vt:lpstr>Exit Survey Information Respondents represent 25% of all separating employees (this includes involuntary separations) </vt:lpstr>
      <vt:lpstr>Exit Survey Information (cont.) Respondents represent 25% of all separating employees (this includes involuntary separations)</vt:lpstr>
      <vt:lpstr>Diversity &amp; Inclusion </vt:lpstr>
      <vt:lpstr>Ethnicity / Age</vt:lpstr>
      <vt:lpstr>Gender / KPIs for D&amp;I</vt:lpstr>
      <vt:lpstr>Non-Hourly Employee Salary Information (March 2022)</vt:lpstr>
      <vt:lpstr>Hourly Employee Salary Information (March 2022) </vt:lpstr>
      <vt:lpstr>Benefit Management </vt:lpstr>
      <vt:lpstr>Leave Utilization </vt:lpstr>
      <vt:lpstr>Health Insurance Utilization  (Calendar Year)</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Piro</dc:creator>
  <cp:lastModifiedBy>John Acardo</cp:lastModifiedBy>
  <cp:revision>222</cp:revision>
  <dcterms:created xsi:type="dcterms:W3CDTF">2018-11-12T15:38:00Z</dcterms:created>
  <dcterms:modified xsi:type="dcterms:W3CDTF">2022-04-15T12:41:37Z</dcterms:modified>
</cp:coreProperties>
</file>