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4"/>
  </p:sldMasterIdLst>
  <p:notesMasterIdLst>
    <p:notesMasterId r:id="rId10"/>
  </p:notesMasterIdLst>
  <p:handoutMasterIdLst>
    <p:handoutMasterId r:id="rId11"/>
  </p:handoutMasterIdLst>
  <p:sldIdLst>
    <p:sldId id="339" r:id="rId5"/>
    <p:sldId id="355" r:id="rId6"/>
    <p:sldId id="354" r:id="rId7"/>
    <p:sldId id="353" r:id="rId8"/>
    <p:sldId id="35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n Schoonmaker" initials="ES" lastIdx="13" clrIdx="0">
    <p:extLst>
      <p:ext uri="{19B8F6BF-5375-455C-9EA6-DF929625EA0E}">
        <p15:presenceInfo xmlns:p15="http://schemas.microsoft.com/office/powerpoint/2012/main" userId="S-1-5-21-1225019128-24118253-3464558956-184457" providerId="AD"/>
      </p:ext>
    </p:extLst>
  </p:cmAuthor>
  <p:cmAuthor id="2" name="Amanda Sonnenburg" initials="AS" lastIdx="1" clrIdx="1">
    <p:extLst>
      <p:ext uri="{19B8F6BF-5375-455C-9EA6-DF929625EA0E}">
        <p15:presenceInfo xmlns:p15="http://schemas.microsoft.com/office/powerpoint/2012/main" userId="S::asonnenburg@uwsa.edu::0074ddfe-c86c-4c4f-a558-188e55745a02" providerId="AD"/>
      </p:ext>
    </p:extLst>
  </p:cmAuthor>
  <p:cmAuthor id="3" name="Erinn Bittinger" initials="EB" lastIdx="1" clrIdx="2">
    <p:extLst>
      <p:ext uri="{19B8F6BF-5375-455C-9EA6-DF929625EA0E}">
        <p15:presenceInfo xmlns:p15="http://schemas.microsoft.com/office/powerpoint/2012/main" userId="S::ebittinger@uwsa.edu::d1af960c-5845-4e0b-8cc5-dbfad8b3c428" providerId="AD"/>
      </p:ext>
    </p:extLst>
  </p:cmAuthor>
  <p:cmAuthor id="4" name="Brianne Jobke" initials="BJ" lastIdx="33" clrIdx="3">
    <p:extLst>
      <p:ext uri="{19B8F6BF-5375-455C-9EA6-DF929625EA0E}">
        <p15:presenceInfo xmlns:p15="http://schemas.microsoft.com/office/powerpoint/2012/main" userId="S::bjobke@uwsa.edu::1259c9a3-e175-4bcb-9069-be062005bcc2" providerId="AD"/>
      </p:ext>
    </p:extLst>
  </p:cmAuthor>
  <p:cmAuthor id="5" name="Erin Schoonmaker" initials="ES [2]" lastIdx="38" clrIdx="4">
    <p:extLst>
      <p:ext uri="{19B8F6BF-5375-455C-9EA6-DF929625EA0E}">
        <p15:presenceInfo xmlns:p15="http://schemas.microsoft.com/office/powerpoint/2012/main" userId="S::eschoonmaker@uwsa.edu::50b5b994-4094-4f9f-bccf-af0487fb8e20" providerId="AD"/>
      </p:ext>
    </p:extLst>
  </p:cmAuthor>
  <p:cmAuthor id="6" name="Howell, Tina" initials="HT" lastIdx="2" clrIdx="5">
    <p:extLst>
      <p:ext uri="{19B8F6BF-5375-455C-9EA6-DF929625EA0E}">
        <p15:presenceInfo xmlns:p15="http://schemas.microsoft.com/office/powerpoint/2012/main" userId="S::tina.howell@uwss.wisconsin.edu::e13ca51d-e3a7-47d4-886a-d133ae4334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8285"/>
    <a:srgbClr val="4FAEB4"/>
    <a:srgbClr val="34A1A8"/>
    <a:srgbClr val="20989F"/>
    <a:srgbClr val="3F88C3"/>
    <a:srgbClr val="4B8FC6"/>
    <a:srgbClr val="FFFFFF"/>
    <a:srgbClr val="77AAD4"/>
    <a:srgbClr val="96999B"/>
    <a:srgbClr val="B0D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3" autoAdjust="0"/>
    <p:restoredTop sz="77093" autoAdjust="0"/>
  </p:normalViewPr>
  <p:slideViewPr>
    <p:cSldViewPr snapToGrid="0" snapToObjects="1">
      <p:cViewPr varScale="1">
        <p:scale>
          <a:sx n="56" d="100"/>
          <a:sy n="56" d="100"/>
        </p:scale>
        <p:origin x="16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64D70-E34C-344F-8593-088BF51353F9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1A8AC-8250-E94B-A718-3C78A882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5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C6227-80BC-44C3-97F0-12BAA8CFBE2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A42CC-A89A-4D25-A374-7A04AA9E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3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A42CC-A89A-4D25-A374-7A04AA9E64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56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A42CC-A89A-4D25-A374-7A04AA9E64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3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A42CC-A89A-4D25-A374-7A04AA9E64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15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A42CC-A89A-4D25-A374-7A04AA9E64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75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A42CC-A89A-4D25-A374-7A04AA9E64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5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953" y="2130426"/>
            <a:ext cx="8236247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705" y="3627291"/>
            <a:ext cx="7559695" cy="175260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9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6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257967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697" y="274639"/>
            <a:ext cx="6265403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9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-1" y="5121691"/>
            <a:ext cx="9144000" cy="1736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451" y="6102848"/>
            <a:ext cx="1859453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92127" y="6356350"/>
            <a:ext cx="1629005" cy="365125"/>
          </a:xfrm>
        </p:spPr>
        <p:txBody>
          <a:bodyPr/>
          <a:lstStyle>
            <a:lvl1pPr algn="r">
              <a:defRPr/>
            </a:lvl1pPr>
          </a:lstStyle>
          <a:p>
            <a:fld id="{1296D19A-84FA-0A49-8EBC-089DE9B88C74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71208" y="6356351"/>
            <a:ext cx="382066" cy="365125"/>
          </a:xfrm>
        </p:spPr>
        <p:txBody>
          <a:bodyPr/>
          <a:lstStyle>
            <a:lvl1pPr algn="r">
              <a:defRPr/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212706" y="1439924"/>
            <a:ext cx="8683909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3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9761" y="6102848"/>
            <a:ext cx="1859453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12706" y="1439924"/>
            <a:ext cx="8683909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92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-1" y="5121691"/>
            <a:ext cx="9144000" cy="173631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03061" y="6331693"/>
            <a:ext cx="133787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0863" y="6365298"/>
            <a:ext cx="20574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451" y="6102848"/>
            <a:ext cx="1859453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9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06" y="1427595"/>
            <a:ext cx="8683909" cy="4539635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6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9" y="4406901"/>
            <a:ext cx="8254661" cy="1362075"/>
          </a:xfrm>
        </p:spPr>
        <p:txBody>
          <a:bodyPr anchor="t"/>
          <a:lstStyle>
            <a:lvl1pPr algn="l">
              <a:defRPr sz="3000" b="0" cap="all"/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449" y="2906713"/>
            <a:ext cx="8254661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6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06" y="1439924"/>
            <a:ext cx="4302145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39924"/>
            <a:ext cx="4285961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6" y="1535113"/>
            <a:ext cx="428428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706" y="2174875"/>
            <a:ext cx="4284286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25198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26123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2268" y="634402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9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45" y="273050"/>
            <a:ext cx="3206965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48" y="273051"/>
            <a:ext cx="5302672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194" y="1435101"/>
            <a:ext cx="3197717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0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D19A-84FA-0A49-8EBC-089DE9B88C7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4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sh-image2.png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8" b="28980"/>
          <a:stretch/>
        </p:blipFill>
        <p:spPr>
          <a:xfrm flipH="1">
            <a:off x="-2" y="6028877"/>
            <a:ext cx="7620387" cy="829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1238" y="6250798"/>
            <a:ext cx="1950404" cy="59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705" y="274638"/>
            <a:ext cx="868391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706" y="1439924"/>
            <a:ext cx="8683909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308" y="6356350"/>
            <a:ext cx="16290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D19A-84FA-0A49-8EBC-089DE9B88C74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9922" y="6356351"/>
            <a:ext cx="382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1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xStyles>
    <p:titleStyle>
      <a:lvl1pPr algn="l" defTabSz="342900" rtl="0" eaLnBrk="1" latinLnBrk="0" hangingPunct="1">
        <a:spcBef>
          <a:spcPct val="0"/>
        </a:spcBef>
        <a:buNone/>
        <a:defRPr sz="33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3yq4681caa0jsu34447gi9n1-wpengine.netdna-ssl.com/assets/2019_ETF_Change-of-Election-Form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consin.edu/ohrwd/benefits/spending-savings-accts/fs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wshr@uws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542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Changes: Healthcare FSAs &amp; Dependent Day Care Accounts</a:t>
            </a:r>
            <a:endParaRPr 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3B-AEB0-4A68-BA1E-93EBB5ECD29A}"/>
              </a:ext>
            </a:extLst>
          </p:cNvPr>
          <p:cNvSpPr txBox="1">
            <a:spLocks/>
          </p:cNvSpPr>
          <p:nvPr/>
        </p:nvSpPr>
        <p:spPr>
          <a:xfrm>
            <a:off x="143692" y="1125409"/>
            <a:ext cx="8752924" cy="4963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On May 12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, the Group Insurance Board (GIB) approved several changes to the healthcare FSAs and dependent day care account to provide some relief for participants due to the COVID-19 pandemic. </a:t>
            </a:r>
          </a:p>
          <a:p>
            <a:pPr marL="0" indent="0">
              <a:buNone/>
            </a:pPr>
            <a:endParaRPr lang="en-US" sz="1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Healthcare FSAs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Increase annual carryover limit from up to $550 to up to $1,000 from plan year 2020 to plan year 2021 only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Add personal protective equipment such as masks, hand sanitizer and sanitizing wipes as eligible expenses retroactive to January 1, 2021, for 2021 and beyond</a:t>
            </a:r>
          </a:p>
        </p:txBody>
      </p:sp>
    </p:spTree>
    <p:extLst>
      <p:ext uri="{BB962C8B-B14F-4D97-AF65-F5344CB8AC3E}">
        <p14:creationId xmlns:p14="http://schemas.microsoft.com/office/powerpoint/2010/main" val="245371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542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Changes: Healthcare FSAs &amp; Dependent Day Care Accounts</a:t>
            </a:r>
            <a:endParaRPr 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3B-AEB0-4A68-BA1E-93EBB5ECD29A}"/>
              </a:ext>
            </a:extLst>
          </p:cNvPr>
          <p:cNvSpPr txBox="1">
            <a:spLocks/>
          </p:cNvSpPr>
          <p:nvPr/>
        </p:nvSpPr>
        <p:spPr>
          <a:xfrm>
            <a:off x="143692" y="1125409"/>
            <a:ext cx="8752924" cy="4963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Dependent Day Care Accounts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Increase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age limit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for qualifying dependent child(ren) from under age 13 to under age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14</a:t>
            </a: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This change allows participants to claim reimbursement for 2021 claims for dependent child(ren) under age 14 from their carryover.</a:t>
            </a: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This change does not create an enrollment opportunity.</a:t>
            </a:r>
          </a:p>
          <a:p>
            <a:pPr marL="342900" lvl="1" indent="0">
              <a:buNone/>
            </a:pPr>
            <a:endParaRPr lang="en-US" sz="1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Add an annual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carryover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of up to $2,500 from plan year 2020 to plan year 2021 only</a:t>
            </a: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Carryover will be automatically applied mid-June.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3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542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Changes: Healthcare FSAs &amp; Dependent Day Care Accounts</a:t>
            </a:r>
            <a:endParaRPr 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3B-AEB0-4A68-BA1E-93EBB5ECD29A}"/>
              </a:ext>
            </a:extLst>
          </p:cNvPr>
          <p:cNvSpPr txBox="1">
            <a:spLocks/>
          </p:cNvSpPr>
          <p:nvPr/>
        </p:nvSpPr>
        <p:spPr>
          <a:xfrm>
            <a:off x="143692" y="1125409"/>
            <a:ext cx="8752924" cy="4963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Dependent Day Care Accounts (continued)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Increase annual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contribution limit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for 2021 only:</a:t>
            </a:r>
          </a:p>
          <a:p>
            <a:pPr lvl="1"/>
            <a:r>
              <a:rPr lang="en-US" sz="24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Up to $10,500 for individuals or married couples filing jointly</a:t>
            </a:r>
          </a:p>
          <a:p>
            <a:pPr lvl="1"/>
            <a:r>
              <a:rPr lang="en-US" sz="24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Up to $5,250 for married couples filing separately</a:t>
            </a:r>
          </a:p>
          <a:p>
            <a:pPr marL="342900" lvl="1" indent="0">
              <a:buNone/>
            </a:pPr>
            <a:endParaRPr lang="en-US" sz="1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Allow a one-time opportunity from </a:t>
            </a:r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June 1 – June 30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for current participants to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increase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their annual contributions (without a qualifying life event) for dependent day care (for 2021). Effective dates are as follows:</a:t>
            </a: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Changes submitted by employee </a:t>
            </a:r>
            <a:r>
              <a:rPr lang="en-US" sz="2200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on/before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June 1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: Effective June 1</a:t>
            </a:r>
            <a:r>
              <a:rPr lang="en-US" sz="2200" baseline="300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st</a:t>
            </a:r>
            <a:endParaRPr lang="en-US" sz="2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Changes submitted by employee </a:t>
            </a:r>
            <a:r>
              <a:rPr lang="en-US" sz="2200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June 2 – June 30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: Effective July 1</a:t>
            </a:r>
            <a:r>
              <a:rPr lang="en-US" sz="2200" baseline="300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st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Changes submitted by employee </a:t>
            </a:r>
            <a:r>
              <a:rPr lang="en-US" sz="2200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on/after July 1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: Denied</a:t>
            </a:r>
          </a:p>
          <a:p>
            <a:pPr lvl="1"/>
            <a:endParaRPr lang="en-US" sz="24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5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3B-AEB0-4A68-BA1E-93EBB5ECD29A}"/>
              </a:ext>
            </a:extLst>
          </p:cNvPr>
          <p:cNvSpPr txBox="1">
            <a:spLocks/>
          </p:cNvSpPr>
          <p:nvPr/>
        </p:nvSpPr>
        <p:spPr>
          <a:xfrm>
            <a:off x="143692" y="1107828"/>
            <a:ext cx="8752924" cy="5475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How should current participants initiate an increase to their annual contribution amount for dependent day care?</a:t>
            </a:r>
          </a:p>
          <a:p>
            <a:pPr marL="42862" indent="0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Submit the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  <a:hlinkClick r:id="rId3"/>
              </a:rPr>
              <a:t>Election Change Request Form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by June 30, 2021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. </a:t>
            </a:r>
          </a:p>
          <a:p>
            <a:pPr marL="42862" indent="0">
              <a:buNone/>
            </a:pPr>
            <a:endParaRPr lang="en-US" sz="1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42862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What is the deadline for institutions to submit the change forms to UW-Shared Services or enter the changes in HRS?</a:t>
            </a:r>
          </a:p>
          <a:p>
            <a:pPr marL="385762" indent="-342900"/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Institutions that do not complete their own entry in HRS:</a:t>
            </a:r>
          </a:p>
          <a:p>
            <a:pPr marL="42862" indent="0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	Send all changes to UW-Shared Services, Service Operations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by 	end of day July 7, 2021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385762" indent="-342900"/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Institutions that complete their own entry in HRS:</a:t>
            </a:r>
          </a:p>
          <a:p>
            <a:pPr marL="42862" indent="0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	Make all changes in HRS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by end of day July 7, 2021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2E4EC2-43D1-431E-B69F-C58382FA1F06}"/>
              </a:ext>
            </a:extLst>
          </p:cNvPr>
          <p:cNvSpPr txBox="1">
            <a:spLocks/>
          </p:cNvSpPr>
          <p:nvPr/>
        </p:nvSpPr>
        <p:spPr>
          <a:xfrm>
            <a:off x="0" y="274638"/>
            <a:ext cx="9143999" cy="5429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/>
              <a:t>Changes: Healthcare FSAs &amp; Dependent Day Care Accounts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703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8453B-AEB0-4A68-BA1E-93EBB5ECD29A}"/>
              </a:ext>
            </a:extLst>
          </p:cNvPr>
          <p:cNvSpPr txBox="1">
            <a:spLocks/>
          </p:cNvSpPr>
          <p:nvPr/>
        </p:nvSpPr>
        <p:spPr>
          <a:xfrm>
            <a:off x="109945" y="967149"/>
            <a:ext cx="8924109" cy="5051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How will these changes be communicated to affected participants?</a:t>
            </a:r>
          </a:p>
          <a:p>
            <a:pPr marL="42862" indent="0"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Shortly following the GIB meeting, the below should occur:</a:t>
            </a:r>
          </a:p>
          <a:p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ConnectYourCare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(CYC) will send targeted emails to participants and update their website</a:t>
            </a:r>
          </a:p>
          <a:p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UW System HR will add language to the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FSA webpage</a:t>
            </a: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A portal article will be published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Please share these slides and/or portal article, as necessary, with anyone that helps to administer these plans at your institution.</a:t>
            </a:r>
            <a:endParaRPr lang="en-US" b="1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Contact UW System Human Resources at </a:t>
            </a:r>
            <a:r>
              <a:rPr lang="en-US" dirty="0">
                <a:solidFill>
                  <a:prstClr val="black"/>
                </a:solidFill>
                <a:hlinkClick r:id="rId4"/>
              </a:rPr>
              <a:t>uwshr@uwsa.edu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with questions.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sz="2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101B256-21B4-4F51-9C2F-ED188B0140F8}"/>
              </a:ext>
            </a:extLst>
          </p:cNvPr>
          <p:cNvSpPr txBox="1">
            <a:spLocks/>
          </p:cNvSpPr>
          <p:nvPr/>
        </p:nvSpPr>
        <p:spPr>
          <a:xfrm>
            <a:off x="0" y="274638"/>
            <a:ext cx="9143999" cy="5429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/>
              <a:t>Changes: Healthcare FSAs &amp; Dependent Day Care Accounts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112266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292934"/>
      </a:dk1>
      <a:lt1>
        <a:srgbClr val="FFFFFF"/>
      </a:lt1>
      <a:dk2>
        <a:srgbClr val="560A22"/>
      </a:dk2>
      <a:lt2>
        <a:srgbClr val="D2D2D2"/>
      </a:lt2>
      <a:accent1>
        <a:srgbClr val="B9B9B9"/>
      </a:accent1>
      <a:accent2>
        <a:srgbClr val="808080"/>
      </a:accent2>
      <a:accent3>
        <a:srgbClr val="990033"/>
      </a:accent3>
      <a:accent4>
        <a:srgbClr val="68001F"/>
      </a:accent4>
      <a:accent5>
        <a:srgbClr val="3E0013"/>
      </a:accent5>
      <a:accent6>
        <a:srgbClr val="343434"/>
      </a:accent6>
      <a:hlink>
        <a:srgbClr val="68001F"/>
      </a:hlink>
      <a:folHlink>
        <a:srgbClr val="68001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117F832ECE3B4B9F98A7072E0136D2" ma:contentTypeVersion="6" ma:contentTypeDescription="Create a new document." ma:contentTypeScope="" ma:versionID="b9a3a7bbb9831bf36ca2fdba5cd69634">
  <xsd:schema xmlns:xsd="http://www.w3.org/2001/XMLSchema" xmlns:xs="http://www.w3.org/2001/XMLSchema" xmlns:p="http://schemas.microsoft.com/office/2006/metadata/properties" xmlns:ns2="80a7b4b4-4eff-4d2a-b57d-5475326c0e4c" xmlns:ns3="fbff39ba-6f3e-40ff-a282-259ec2b256b8" targetNamespace="http://schemas.microsoft.com/office/2006/metadata/properties" ma:root="true" ma:fieldsID="7cb09494af133bf05bd6b5bb955ef9fa" ns2:_="" ns3:_="">
    <xsd:import namespace="80a7b4b4-4eff-4d2a-b57d-5475326c0e4c"/>
    <xsd:import namespace="fbff39ba-6f3e-40ff-a282-259ec2b256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7b4b4-4eff-4d2a-b57d-5475326c0e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f39ba-6f3e-40ff-a282-259ec2b256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F4B488-AEBF-4813-BF59-A5884B3DE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a7b4b4-4eff-4d2a-b57d-5475326c0e4c"/>
    <ds:schemaRef ds:uri="fbff39ba-6f3e-40ff-a282-259ec2b256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1EFC7A-BC51-49A0-AFE7-2C60272CDD2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a7b4b4-4eff-4d2a-b57d-5475326c0e4c"/>
    <ds:schemaRef ds:uri="fbff39ba-6f3e-40ff-a282-259ec2b256b8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552944-BF6E-4B5E-AB13-327A6024BE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7968</TotalTime>
  <Words>522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Custom Design</vt:lpstr>
      <vt:lpstr>Changes: Healthcare FSAs &amp; Dependent Day Care Accounts</vt:lpstr>
      <vt:lpstr>Changes: Healthcare FSAs &amp; Dependent Day Care Accounts</vt:lpstr>
      <vt:lpstr>Changes: Healthcare FSAs &amp; Dependent Day Care Accounts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Scott</dc:creator>
  <cp:lastModifiedBy>Bethany Peternell</cp:lastModifiedBy>
  <cp:revision>568</cp:revision>
  <cp:lastPrinted>2019-04-03T18:50:13Z</cp:lastPrinted>
  <dcterms:created xsi:type="dcterms:W3CDTF">2019-03-25T18:20:37Z</dcterms:created>
  <dcterms:modified xsi:type="dcterms:W3CDTF">2021-05-18T17:23:41Z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0x0101008D117F832ECE3B4B9F98A7072E0136D2</vt:lpwstr>
  </property>
</Properties>
</file>