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61" r:id="rId3"/>
    <p:sldId id="278" r:id="rId4"/>
    <p:sldId id="257" r:id="rId5"/>
    <p:sldId id="267" r:id="rId6"/>
    <p:sldId id="258" r:id="rId7"/>
    <p:sldId id="260" r:id="rId8"/>
    <p:sldId id="259" r:id="rId9"/>
    <p:sldId id="269" r:id="rId10"/>
    <p:sldId id="262" r:id="rId11"/>
    <p:sldId id="265" r:id="rId12"/>
    <p:sldId id="264" r:id="rId13"/>
    <p:sldId id="268" r:id="rId14"/>
    <p:sldId id="276" r:id="rId15"/>
    <p:sldId id="271" r:id="rId16"/>
    <p:sldId id="272" r:id="rId17"/>
    <p:sldId id="273"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26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258" y="102"/>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docs.legis.wi.gov/statutes/statutes/36/17/2" TargetMode="External"/></Relationships>
</file>

<file path=ppt/diagrams/_rels/data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ata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1" Type="http://schemas.openxmlformats.org/officeDocument/2006/relationships/hyperlink" Target="http://docs.legis.wi.gov/statutes/statutes/36/17/2" TargetMode="External"/></Relationships>
</file>

<file path=ppt/diagrams/_rels/drawing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rawing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B0C2E2-4EA1-4BFB-8B98-EAD890CB19B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43B1102-C6B2-4591-BA89-CC6E22D2C482}">
      <dgm:prSe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a:ln>
          <a:solidFill>
            <a:schemeClr val="tx1"/>
          </a:solidFill>
        </a:ln>
      </dgm:spPr>
      <dgm:t>
        <a:bodyPr/>
        <a:lstStyle/>
        <a:p>
          <a:r>
            <a:rPr lang="en-US" b="1" i="0" u="sng" dirty="0">
              <a:solidFill>
                <a:schemeClr val="tx1"/>
              </a:solidFill>
            </a:rPr>
            <a:t>Fixed-Term Terminal (FTT)</a:t>
          </a:r>
          <a:r>
            <a:rPr lang="en-US" b="1" i="0" dirty="0">
              <a:solidFill>
                <a:schemeClr val="tx1"/>
              </a:solidFill>
            </a:rPr>
            <a:t> </a:t>
          </a:r>
          <a:endParaRPr lang="en-US" b="1" dirty="0">
            <a:solidFill>
              <a:schemeClr val="tx1"/>
            </a:solidFill>
          </a:endParaRPr>
        </a:p>
      </dgm:t>
    </dgm:pt>
    <dgm:pt modelId="{09DB4DC1-7D7D-4482-9B9F-33A88C963A8E}" type="parTrans" cxnId="{62D9AED0-C351-4267-94A5-84FD8D642C33}">
      <dgm:prSet/>
      <dgm:spPr/>
      <dgm:t>
        <a:bodyPr/>
        <a:lstStyle/>
        <a:p>
          <a:endParaRPr lang="en-US"/>
        </a:p>
      </dgm:t>
    </dgm:pt>
    <dgm:pt modelId="{71E30E3F-72E4-43B1-A673-B41166A78629}" type="sibTrans" cxnId="{62D9AED0-C351-4267-94A5-84FD8D642C33}">
      <dgm:prSet/>
      <dgm:spPr/>
      <dgm:t>
        <a:bodyPr/>
        <a:lstStyle/>
        <a:p>
          <a:endParaRPr lang="en-US"/>
        </a:p>
      </dgm:t>
    </dgm:pt>
    <dgm:pt modelId="{237B1B0E-36A1-41BB-B617-C5BA0C7CA1F6}">
      <dgm:prSe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a:ln>
          <a:solidFill>
            <a:schemeClr val="tx1"/>
          </a:solidFill>
        </a:ln>
      </dgm:spPr>
      <dgm:t>
        <a:bodyPr/>
        <a:lstStyle/>
        <a:p>
          <a:r>
            <a:rPr lang="en-US" b="1" i="0" u="sng" dirty="0">
              <a:solidFill>
                <a:schemeClr val="tx1"/>
              </a:solidFill>
            </a:rPr>
            <a:t>Fixed Term Renewable (FTR)</a:t>
          </a:r>
          <a:r>
            <a:rPr lang="en-US" b="1" i="0" dirty="0">
              <a:solidFill>
                <a:schemeClr val="tx1"/>
              </a:solidFill>
            </a:rPr>
            <a:t> </a:t>
          </a:r>
          <a:endParaRPr lang="en-US" b="1" dirty="0">
            <a:solidFill>
              <a:schemeClr val="tx1"/>
            </a:solidFill>
          </a:endParaRPr>
        </a:p>
      </dgm:t>
    </dgm:pt>
    <dgm:pt modelId="{1E7744E5-457B-49A3-8FF8-B711339B1040}" type="parTrans" cxnId="{C34AD390-DDCF-43BE-87AA-CF35788FFF59}">
      <dgm:prSet/>
      <dgm:spPr/>
      <dgm:t>
        <a:bodyPr/>
        <a:lstStyle/>
        <a:p>
          <a:endParaRPr lang="en-US"/>
        </a:p>
      </dgm:t>
    </dgm:pt>
    <dgm:pt modelId="{B8BEDF86-A95D-4304-ABBC-AB9892F10F9C}" type="sibTrans" cxnId="{C34AD390-DDCF-43BE-87AA-CF35788FFF59}">
      <dgm:prSet/>
      <dgm:spPr/>
      <dgm:t>
        <a:bodyPr/>
        <a:lstStyle/>
        <a:p>
          <a:endParaRPr lang="en-US"/>
        </a:p>
      </dgm:t>
    </dgm:pt>
    <dgm:pt modelId="{CDDAC517-A084-44E6-BB4F-05F17C518AE3}">
      <dgm:prSet/>
      <dgm:spPr>
        <a:solidFill>
          <a:schemeClr val="bg1">
            <a:lumMod val="85000"/>
            <a:alpha val="90000"/>
          </a:schemeClr>
        </a:solidFill>
        <a:ln>
          <a:solidFill>
            <a:schemeClr val="tx1">
              <a:alpha val="90000"/>
            </a:schemeClr>
          </a:solidFill>
        </a:ln>
      </dgm:spPr>
      <dgm:t>
        <a:bodyPr/>
        <a:lstStyle/>
        <a:p>
          <a:r>
            <a:rPr lang="en-US" b="0" i="0" dirty="0"/>
            <a:t>The FTR appointments require a 12-month notice period and must be given for appointments ending in May or June.</a:t>
          </a:r>
          <a:endParaRPr lang="en-US" dirty="0"/>
        </a:p>
      </dgm:t>
    </dgm:pt>
    <dgm:pt modelId="{0E781798-CD4D-4A5D-A2EB-476C5D45B501}" type="parTrans" cxnId="{80715944-855C-4C37-AEFF-CD07450B4021}">
      <dgm:prSet/>
      <dgm:spPr/>
      <dgm:t>
        <a:bodyPr/>
        <a:lstStyle/>
        <a:p>
          <a:endParaRPr lang="en-US"/>
        </a:p>
      </dgm:t>
    </dgm:pt>
    <dgm:pt modelId="{9094C493-3C25-4B43-8D72-6733C50F0A6A}" type="sibTrans" cxnId="{80715944-855C-4C37-AEFF-CD07450B4021}">
      <dgm:prSet/>
      <dgm:spPr/>
      <dgm:t>
        <a:bodyPr/>
        <a:lstStyle/>
        <a:p>
          <a:endParaRPr lang="en-US"/>
        </a:p>
      </dgm:t>
    </dgm:pt>
    <dgm:pt modelId="{BA3DB856-D7C6-49FD-8420-81E00D2D65EB}">
      <dgm:prSet/>
      <dgm:spPr>
        <a:solidFill>
          <a:schemeClr val="bg1">
            <a:lumMod val="85000"/>
            <a:alpha val="90000"/>
          </a:schemeClr>
        </a:solidFill>
        <a:ln>
          <a:solidFill>
            <a:schemeClr val="tx1">
              <a:alpha val="90000"/>
            </a:schemeClr>
          </a:solidFill>
        </a:ln>
      </dgm:spPr>
      <dgm:t>
        <a:bodyPr/>
        <a:lstStyle/>
        <a:p>
          <a:r>
            <a:rPr lang="en-US" b="0" i="0"/>
            <a:t>If stopping the fixed-term renewable appointment, a written reason may be requested by the employee.</a:t>
          </a:r>
          <a:endParaRPr lang="en-US"/>
        </a:p>
      </dgm:t>
    </dgm:pt>
    <dgm:pt modelId="{20D6AB2E-FA48-4F07-A024-F4B8144566D9}" type="parTrans" cxnId="{3FA9E4B4-3056-4DA2-B096-E3F6197B3A2C}">
      <dgm:prSet/>
      <dgm:spPr/>
      <dgm:t>
        <a:bodyPr/>
        <a:lstStyle/>
        <a:p>
          <a:endParaRPr lang="en-US"/>
        </a:p>
      </dgm:t>
    </dgm:pt>
    <dgm:pt modelId="{11C3BF64-ED2A-4BEF-807B-B4A4E55B560A}" type="sibTrans" cxnId="{3FA9E4B4-3056-4DA2-B096-E3F6197B3A2C}">
      <dgm:prSet/>
      <dgm:spPr/>
      <dgm:t>
        <a:bodyPr/>
        <a:lstStyle/>
        <a:p>
          <a:endParaRPr lang="en-US"/>
        </a:p>
      </dgm:t>
    </dgm:pt>
    <dgm:pt modelId="{087AEAD9-0D68-4706-BF0C-B98C08F122B9}">
      <dgm:prSet/>
      <dgm:spPr>
        <a:solidFill>
          <a:schemeClr val="bg1">
            <a:lumMod val="85000"/>
            <a:alpha val="90000"/>
          </a:schemeClr>
        </a:solidFill>
        <a:ln>
          <a:solidFill>
            <a:schemeClr val="tx1">
              <a:alpha val="90000"/>
            </a:schemeClr>
          </a:solidFill>
        </a:ln>
      </dgm:spPr>
      <dgm:t>
        <a:bodyPr/>
        <a:lstStyle/>
        <a:p>
          <a:pPr>
            <a:buFont typeface="Arial" panose="020B0604020202020204" pitchFamily="34" charset="0"/>
            <a:buChar char="•"/>
          </a:pPr>
          <a:r>
            <a:rPr lang="en-US" b="0" i="0" dirty="0"/>
            <a:t>Appointments have an end date, generally in May (if a C-Basis appointment) or in June (if an A-Basis appointment). </a:t>
          </a:r>
          <a:endParaRPr lang="en-US" dirty="0"/>
        </a:p>
      </dgm:t>
    </dgm:pt>
    <dgm:pt modelId="{4F587163-F946-43C4-9F46-499E35C91503}" type="parTrans" cxnId="{33A6E63C-1723-4732-8D39-C63A93A86155}">
      <dgm:prSet/>
      <dgm:spPr/>
      <dgm:t>
        <a:bodyPr/>
        <a:lstStyle/>
        <a:p>
          <a:endParaRPr lang="en-US"/>
        </a:p>
      </dgm:t>
    </dgm:pt>
    <dgm:pt modelId="{1134840E-8AED-416C-AEF9-FE125E2DFF7C}" type="sibTrans" cxnId="{33A6E63C-1723-4732-8D39-C63A93A86155}">
      <dgm:prSet/>
      <dgm:spPr/>
      <dgm:t>
        <a:bodyPr/>
        <a:lstStyle/>
        <a:p>
          <a:endParaRPr lang="en-US"/>
        </a:p>
      </dgm:t>
    </dgm:pt>
    <dgm:pt modelId="{EF725794-DA60-4272-91E9-5ADC297B7AED}">
      <dgm:prSet/>
      <dgm:spPr>
        <a:solidFill>
          <a:schemeClr val="bg1">
            <a:lumMod val="85000"/>
            <a:alpha val="90000"/>
          </a:schemeClr>
        </a:solidFill>
        <a:ln>
          <a:solidFill>
            <a:schemeClr val="tx1">
              <a:alpha val="90000"/>
            </a:schemeClr>
          </a:solidFill>
        </a:ln>
      </dgm:spPr>
      <dgm:t>
        <a:bodyPr/>
        <a:lstStyle/>
        <a:p>
          <a:r>
            <a:rPr lang="en-US" b="0" i="0" dirty="0"/>
            <a:t> The customary practice is to notify the employee of this decision at least 90 days prior to the contract end date. </a:t>
          </a:r>
          <a:endParaRPr lang="en-US" dirty="0"/>
        </a:p>
      </dgm:t>
    </dgm:pt>
    <dgm:pt modelId="{DD5DA36D-8139-411D-B03D-88AEA9746639}" type="parTrans" cxnId="{AABB7D55-F148-4517-B19C-DC7ACA101694}">
      <dgm:prSet/>
      <dgm:spPr/>
      <dgm:t>
        <a:bodyPr/>
        <a:lstStyle/>
        <a:p>
          <a:endParaRPr lang="en-US"/>
        </a:p>
      </dgm:t>
    </dgm:pt>
    <dgm:pt modelId="{3436C070-1AFB-405E-82CD-02EB94E2A11F}" type="sibTrans" cxnId="{AABB7D55-F148-4517-B19C-DC7ACA101694}">
      <dgm:prSet/>
      <dgm:spPr/>
      <dgm:t>
        <a:bodyPr/>
        <a:lstStyle/>
        <a:p>
          <a:endParaRPr lang="en-US"/>
        </a:p>
      </dgm:t>
    </dgm:pt>
    <dgm:pt modelId="{E5C923F5-96FA-4681-9DE4-59DB2CC7222B}">
      <dgm:prSe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a:ln>
          <a:solidFill>
            <a:schemeClr val="tx1"/>
          </a:solidFill>
        </a:ln>
      </dgm:spPr>
      <dgm:t>
        <a:bodyPr/>
        <a:lstStyle/>
        <a:p>
          <a:r>
            <a:rPr lang="en-US" b="1" u="sng" dirty="0">
              <a:solidFill>
                <a:schemeClr val="tx1"/>
              </a:solidFill>
            </a:rPr>
            <a:t>Limited</a:t>
          </a:r>
        </a:p>
      </dgm:t>
    </dgm:pt>
    <dgm:pt modelId="{C46D95A7-7FCC-4F72-8C34-7F012B1E1D18}" type="parTrans" cxnId="{57AAA97F-B71F-467C-AA3D-5D67723E052B}">
      <dgm:prSet/>
      <dgm:spPr/>
      <dgm:t>
        <a:bodyPr/>
        <a:lstStyle/>
        <a:p>
          <a:endParaRPr lang="en-US"/>
        </a:p>
      </dgm:t>
    </dgm:pt>
    <dgm:pt modelId="{FD86D219-6DB7-4D73-A0FF-1A0BE3C887E9}" type="sibTrans" cxnId="{57AAA97F-B71F-467C-AA3D-5D67723E052B}">
      <dgm:prSet/>
      <dgm:spPr/>
      <dgm:t>
        <a:bodyPr/>
        <a:lstStyle/>
        <a:p>
          <a:endParaRPr lang="en-US"/>
        </a:p>
      </dgm:t>
    </dgm:pt>
    <dgm:pt modelId="{81A84F7F-D9D4-4972-B07B-F235BE4849F9}">
      <dgm:prSet/>
      <dgm:spPr>
        <a:solidFill>
          <a:schemeClr val="bg1">
            <a:lumMod val="85000"/>
            <a:alpha val="90000"/>
          </a:schemeClr>
        </a:solidFill>
        <a:ln>
          <a:solidFill>
            <a:schemeClr val="tx1">
              <a:alpha val="90000"/>
            </a:schemeClr>
          </a:solidFill>
        </a:ln>
      </dgm:spPr>
      <dgm:t>
        <a:bodyPr/>
        <a:lstStyle/>
        <a:p>
          <a:r>
            <a:rPr lang="en-US" b="0" i="0" dirty="0">
              <a:solidFill>
                <a:srgbClr val="333333"/>
              </a:solidFill>
              <a:effectLst/>
              <a:latin typeface="+mn-lt"/>
            </a:rPr>
            <a:t>An appointment to a designated administrative position, the holder of which serves at the pleasure of the authorized official who made the appointment.  Certain positions must be designated as limited appointments under </a:t>
          </a:r>
          <a:r>
            <a:rPr lang="en-US" b="0" i="0" u="sng" dirty="0">
              <a:solidFill>
                <a:srgbClr val="990033"/>
              </a:solidFill>
              <a:effectLst/>
              <a:latin typeface="+mn-lt"/>
              <a:hlinkClick xmlns:r="http://schemas.openxmlformats.org/officeDocument/2006/relationships" r:id="rId1"/>
            </a:rPr>
            <a:t>Wis. Stat. § 36.17(2</a:t>
          </a:r>
          <a:r>
            <a:rPr lang="en-US" b="0" i="0" dirty="0">
              <a:solidFill>
                <a:srgbClr val="333333"/>
              </a:solidFill>
              <a:effectLst/>
              <a:latin typeface="+mn-lt"/>
            </a:rPr>
            <a:t>), while others may be designated by the employer as limited appointments at the time of the appointment.</a:t>
          </a:r>
          <a:endParaRPr lang="en-US" dirty="0">
            <a:latin typeface="+mn-lt"/>
          </a:endParaRPr>
        </a:p>
      </dgm:t>
    </dgm:pt>
    <dgm:pt modelId="{7600A50D-0B16-45BC-82EA-03340A6197D4}" type="parTrans" cxnId="{E16AE40B-EC05-40E3-A3E1-2EC00D1BB21D}">
      <dgm:prSet/>
      <dgm:spPr/>
      <dgm:t>
        <a:bodyPr/>
        <a:lstStyle/>
        <a:p>
          <a:endParaRPr lang="en-US"/>
        </a:p>
      </dgm:t>
    </dgm:pt>
    <dgm:pt modelId="{0AA4C8B8-72E6-459D-85BE-BD09D7CF1321}" type="sibTrans" cxnId="{E16AE40B-EC05-40E3-A3E1-2EC00D1BB21D}">
      <dgm:prSet/>
      <dgm:spPr/>
      <dgm:t>
        <a:bodyPr/>
        <a:lstStyle/>
        <a:p>
          <a:endParaRPr lang="en-US"/>
        </a:p>
      </dgm:t>
    </dgm:pt>
    <dgm:pt modelId="{21081117-6FA8-4FB0-A028-B3139B685A17}">
      <dgm:prSe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a:ln>
          <a:solidFill>
            <a:schemeClr val="tx1"/>
          </a:solidFill>
        </a:ln>
      </dgm:spPr>
      <dgm:t>
        <a:bodyPr/>
        <a:lstStyle/>
        <a:p>
          <a:r>
            <a:rPr lang="en-US" b="1" u="sng" dirty="0">
              <a:solidFill>
                <a:schemeClr val="tx1"/>
              </a:solidFill>
            </a:rPr>
            <a:t>On-Going</a:t>
          </a:r>
        </a:p>
      </dgm:t>
    </dgm:pt>
    <dgm:pt modelId="{128650FC-352D-4B53-A9A4-71FAFD00508E}" type="parTrans" cxnId="{44DD198C-FFDC-4E19-BA13-DB2017B38422}">
      <dgm:prSet/>
      <dgm:spPr/>
      <dgm:t>
        <a:bodyPr/>
        <a:lstStyle/>
        <a:p>
          <a:endParaRPr lang="en-US"/>
        </a:p>
      </dgm:t>
    </dgm:pt>
    <dgm:pt modelId="{59467946-5655-4D66-8DF0-88B70BBA54B7}" type="sibTrans" cxnId="{44DD198C-FFDC-4E19-BA13-DB2017B38422}">
      <dgm:prSet/>
      <dgm:spPr/>
      <dgm:t>
        <a:bodyPr/>
        <a:lstStyle/>
        <a:p>
          <a:endParaRPr lang="en-US"/>
        </a:p>
      </dgm:t>
    </dgm:pt>
    <dgm:pt modelId="{409A0A73-C559-42B2-9C28-4D23FC217FD5}">
      <dgm:prSet/>
      <dgm:spPr>
        <a:solidFill>
          <a:schemeClr val="bg1">
            <a:lumMod val="85000"/>
            <a:alpha val="90000"/>
          </a:schemeClr>
        </a:solidFill>
        <a:ln>
          <a:solidFill>
            <a:schemeClr val="tx1">
              <a:alpha val="90000"/>
            </a:schemeClr>
          </a:solidFill>
        </a:ln>
      </dgm:spPr>
      <dgm:t>
        <a:bodyPr/>
        <a:lstStyle/>
        <a:p>
          <a:r>
            <a:rPr lang="en-US" dirty="0"/>
            <a:t>Employed until employee decides to separate </a:t>
          </a:r>
          <a:r>
            <a:rPr lang="en-US" b="1" dirty="0"/>
            <a:t>OR</a:t>
          </a:r>
          <a:r>
            <a:rPr lang="en-US" dirty="0"/>
            <a:t> when the employer determines there has been an egregious action(s) necessitating termination for cause.</a:t>
          </a:r>
        </a:p>
      </dgm:t>
    </dgm:pt>
    <dgm:pt modelId="{B0AB8CE5-039B-4956-82FE-158F4EADA757}" type="parTrans" cxnId="{5044B680-077B-496C-8DA7-2DE4D974F052}">
      <dgm:prSet/>
      <dgm:spPr/>
      <dgm:t>
        <a:bodyPr/>
        <a:lstStyle/>
        <a:p>
          <a:endParaRPr lang="en-US"/>
        </a:p>
      </dgm:t>
    </dgm:pt>
    <dgm:pt modelId="{487084CD-BE69-4991-978D-BE5327825148}" type="sibTrans" cxnId="{5044B680-077B-496C-8DA7-2DE4D974F052}">
      <dgm:prSet/>
      <dgm:spPr/>
      <dgm:t>
        <a:bodyPr/>
        <a:lstStyle/>
        <a:p>
          <a:endParaRPr lang="en-US"/>
        </a:p>
      </dgm:t>
    </dgm:pt>
    <dgm:pt modelId="{8BBCC41E-CF94-479A-B17F-E7526CF3A55C}">
      <dgm:prSet/>
      <dgm:spPr>
        <a:solidFill>
          <a:schemeClr val="bg1">
            <a:lumMod val="85000"/>
            <a:alpha val="90000"/>
          </a:schemeClr>
        </a:solidFill>
        <a:ln>
          <a:solidFill>
            <a:schemeClr val="tx1">
              <a:alpha val="90000"/>
            </a:schemeClr>
          </a:solidFill>
        </a:ln>
      </dgm:spPr>
      <dgm:t>
        <a:bodyPr/>
        <a:lstStyle/>
        <a:p>
          <a:pPr>
            <a:buFont typeface="Arial" panose="020B0604020202020204" pitchFamily="34" charset="0"/>
            <a:buChar char="•"/>
          </a:pPr>
          <a:r>
            <a:rPr lang="en-US" b="0" i="0" dirty="0"/>
            <a:t>These appointments require </a:t>
          </a:r>
          <a:r>
            <a:rPr lang="en-US" b="1" i="0" dirty="0"/>
            <a:t>no</a:t>
          </a:r>
          <a:r>
            <a:rPr lang="en-US" b="0" i="0" dirty="0"/>
            <a:t> notice to </a:t>
          </a:r>
          <a:r>
            <a:rPr lang="en-US" b="0" i="1" dirty="0"/>
            <a:t>not</a:t>
          </a:r>
          <a:r>
            <a:rPr lang="en-US" b="0" i="0" dirty="0"/>
            <a:t> renew the appointment. </a:t>
          </a:r>
          <a:endParaRPr lang="en-US" dirty="0"/>
        </a:p>
      </dgm:t>
    </dgm:pt>
    <dgm:pt modelId="{58A597C3-6EB1-495B-9DDB-7DC3FD8509DD}" type="parTrans" cxnId="{EAE33C7D-A6B3-465C-BF2D-04B9D843EF06}">
      <dgm:prSet/>
      <dgm:spPr/>
      <dgm:t>
        <a:bodyPr/>
        <a:lstStyle/>
        <a:p>
          <a:endParaRPr lang="en-US"/>
        </a:p>
      </dgm:t>
    </dgm:pt>
    <dgm:pt modelId="{DE19E732-0DCB-463F-8543-5782FECBE737}" type="sibTrans" cxnId="{EAE33C7D-A6B3-465C-BF2D-04B9D843EF06}">
      <dgm:prSet/>
      <dgm:spPr/>
      <dgm:t>
        <a:bodyPr/>
        <a:lstStyle/>
        <a:p>
          <a:endParaRPr lang="en-US"/>
        </a:p>
      </dgm:t>
    </dgm:pt>
    <dgm:pt modelId="{D99B1891-951D-492F-9812-79810E91E7D9}" type="pres">
      <dgm:prSet presAssocID="{38B0C2E2-4EA1-4BFB-8B98-EAD890CB19B7}" presName="Name0" presStyleCnt="0">
        <dgm:presLayoutVars>
          <dgm:dir/>
          <dgm:animLvl val="lvl"/>
          <dgm:resizeHandles val="exact"/>
        </dgm:presLayoutVars>
      </dgm:prSet>
      <dgm:spPr/>
    </dgm:pt>
    <dgm:pt modelId="{105788AB-FD96-42D8-A296-8E29D64810D3}" type="pres">
      <dgm:prSet presAssocID="{643B1102-C6B2-4591-BA89-CC6E22D2C482}" presName="composite" presStyleCnt="0"/>
      <dgm:spPr/>
    </dgm:pt>
    <dgm:pt modelId="{8EB9DFB3-7BC2-481A-93E9-C4C0A34F7AAF}" type="pres">
      <dgm:prSet presAssocID="{643B1102-C6B2-4591-BA89-CC6E22D2C482}" presName="parTx" presStyleLbl="alignNode1" presStyleIdx="0" presStyleCnt="4">
        <dgm:presLayoutVars>
          <dgm:chMax val="0"/>
          <dgm:chPref val="0"/>
          <dgm:bulletEnabled val="1"/>
        </dgm:presLayoutVars>
      </dgm:prSet>
      <dgm:spPr/>
    </dgm:pt>
    <dgm:pt modelId="{2B68384F-2982-4FD8-95FE-0401DD985E4D}" type="pres">
      <dgm:prSet presAssocID="{643B1102-C6B2-4591-BA89-CC6E22D2C482}" presName="desTx" presStyleLbl="alignAccFollowNode1" presStyleIdx="0" presStyleCnt="4">
        <dgm:presLayoutVars>
          <dgm:bulletEnabled val="1"/>
        </dgm:presLayoutVars>
      </dgm:prSet>
      <dgm:spPr/>
    </dgm:pt>
    <dgm:pt modelId="{93AA59EB-E717-44DD-B725-897554EEF36A}" type="pres">
      <dgm:prSet presAssocID="{71E30E3F-72E4-43B1-A673-B41166A78629}" presName="space" presStyleCnt="0"/>
      <dgm:spPr/>
    </dgm:pt>
    <dgm:pt modelId="{F04F3E10-127B-4607-898D-CD3969827708}" type="pres">
      <dgm:prSet presAssocID="{237B1B0E-36A1-41BB-B617-C5BA0C7CA1F6}" presName="composite" presStyleCnt="0"/>
      <dgm:spPr/>
    </dgm:pt>
    <dgm:pt modelId="{75C2AD3F-E71E-4642-A24B-A1E379B5F8AF}" type="pres">
      <dgm:prSet presAssocID="{237B1B0E-36A1-41BB-B617-C5BA0C7CA1F6}" presName="parTx" presStyleLbl="alignNode1" presStyleIdx="1" presStyleCnt="4">
        <dgm:presLayoutVars>
          <dgm:chMax val="0"/>
          <dgm:chPref val="0"/>
          <dgm:bulletEnabled val="1"/>
        </dgm:presLayoutVars>
      </dgm:prSet>
      <dgm:spPr/>
    </dgm:pt>
    <dgm:pt modelId="{1D30AE53-8FD2-404B-8857-9EBF440C960E}" type="pres">
      <dgm:prSet presAssocID="{237B1B0E-36A1-41BB-B617-C5BA0C7CA1F6}" presName="desTx" presStyleLbl="alignAccFollowNode1" presStyleIdx="1" presStyleCnt="4">
        <dgm:presLayoutVars>
          <dgm:bulletEnabled val="1"/>
        </dgm:presLayoutVars>
      </dgm:prSet>
      <dgm:spPr/>
    </dgm:pt>
    <dgm:pt modelId="{07F4A0D6-F500-425B-AAA2-1FB78E7E277F}" type="pres">
      <dgm:prSet presAssocID="{B8BEDF86-A95D-4304-ABBC-AB9892F10F9C}" presName="space" presStyleCnt="0"/>
      <dgm:spPr/>
    </dgm:pt>
    <dgm:pt modelId="{DD4ABC28-3C37-4581-BEB6-5263B507D571}" type="pres">
      <dgm:prSet presAssocID="{E5C923F5-96FA-4681-9DE4-59DB2CC7222B}" presName="composite" presStyleCnt="0"/>
      <dgm:spPr/>
    </dgm:pt>
    <dgm:pt modelId="{4340D480-8041-4628-87FA-83B2E7A28BA4}" type="pres">
      <dgm:prSet presAssocID="{E5C923F5-96FA-4681-9DE4-59DB2CC7222B}" presName="parTx" presStyleLbl="alignNode1" presStyleIdx="2" presStyleCnt="4">
        <dgm:presLayoutVars>
          <dgm:chMax val="0"/>
          <dgm:chPref val="0"/>
          <dgm:bulletEnabled val="1"/>
        </dgm:presLayoutVars>
      </dgm:prSet>
      <dgm:spPr/>
    </dgm:pt>
    <dgm:pt modelId="{C2E51ECA-C8C9-4FB4-9738-42D684384761}" type="pres">
      <dgm:prSet presAssocID="{E5C923F5-96FA-4681-9DE4-59DB2CC7222B}" presName="desTx" presStyleLbl="alignAccFollowNode1" presStyleIdx="2" presStyleCnt="4">
        <dgm:presLayoutVars>
          <dgm:bulletEnabled val="1"/>
        </dgm:presLayoutVars>
      </dgm:prSet>
      <dgm:spPr/>
    </dgm:pt>
    <dgm:pt modelId="{3C009091-3814-46B9-8936-98573A9EB668}" type="pres">
      <dgm:prSet presAssocID="{FD86D219-6DB7-4D73-A0FF-1A0BE3C887E9}" presName="space" presStyleCnt="0"/>
      <dgm:spPr/>
    </dgm:pt>
    <dgm:pt modelId="{12C18606-F63A-491A-81E4-25519E3143B3}" type="pres">
      <dgm:prSet presAssocID="{21081117-6FA8-4FB0-A028-B3139B685A17}" presName="composite" presStyleCnt="0"/>
      <dgm:spPr/>
    </dgm:pt>
    <dgm:pt modelId="{6A169E81-2180-45D5-9A66-A6675026DF24}" type="pres">
      <dgm:prSet presAssocID="{21081117-6FA8-4FB0-A028-B3139B685A17}" presName="parTx" presStyleLbl="alignNode1" presStyleIdx="3" presStyleCnt="4">
        <dgm:presLayoutVars>
          <dgm:chMax val="0"/>
          <dgm:chPref val="0"/>
          <dgm:bulletEnabled val="1"/>
        </dgm:presLayoutVars>
      </dgm:prSet>
      <dgm:spPr/>
    </dgm:pt>
    <dgm:pt modelId="{498E9F44-8693-4567-9A99-5E541D326110}" type="pres">
      <dgm:prSet presAssocID="{21081117-6FA8-4FB0-A028-B3139B685A17}" presName="desTx" presStyleLbl="alignAccFollowNode1" presStyleIdx="3" presStyleCnt="4">
        <dgm:presLayoutVars>
          <dgm:bulletEnabled val="1"/>
        </dgm:presLayoutVars>
      </dgm:prSet>
      <dgm:spPr/>
    </dgm:pt>
  </dgm:ptLst>
  <dgm:cxnLst>
    <dgm:cxn modelId="{E16AE40B-EC05-40E3-A3E1-2EC00D1BB21D}" srcId="{E5C923F5-96FA-4681-9DE4-59DB2CC7222B}" destId="{81A84F7F-D9D4-4972-B07B-F235BE4849F9}" srcOrd="0" destOrd="0" parTransId="{7600A50D-0B16-45BC-82EA-03340A6197D4}" sibTransId="{0AA4C8B8-72E6-459D-85BE-BD09D7CF1321}"/>
    <dgm:cxn modelId="{0688A720-4546-4E9D-8449-F83EA4A5A126}" type="presOf" srcId="{21081117-6FA8-4FB0-A028-B3139B685A17}" destId="{6A169E81-2180-45D5-9A66-A6675026DF24}" srcOrd="0" destOrd="0" presId="urn:microsoft.com/office/officeart/2005/8/layout/hList1"/>
    <dgm:cxn modelId="{D1665227-671D-4BC3-8E53-E6E93557A1CB}" type="presOf" srcId="{E5C923F5-96FA-4681-9DE4-59DB2CC7222B}" destId="{4340D480-8041-4628-87FA-83B2E7A28BA4}" srcOrd="0" destOrd="0" presId="urn:microsoft.com/office/officeart/2005/8/layout/hList1"/>
    <dgm:cxn modelId="{33A6E63C-1723-4732-8D39-C63A93A86155}" srcId="{643B1102-C6B2-4591-BA89-CC6E22D2C482}" destId="{087AEAD9-0D68-4706-BF0C-B98C08F122B9}" srcOrd="0" destOrd="0" parTransId="{4F587163-F946-43C4-9F46-499E35C91503}" sibTransId="{1134840E-8AED-416C-AEF9-FE125E2DFF7C}"/>
    <dgm:cxn modelId="{1FAF6043-4B78-4BED-88DB-F7EEBED998D3}" type="presOf" srcId="{643B1102-C6B2-4591-BA89-CC6E22D2C482}" destId="{8EB9DFB3-7BC2-481A-93E9-C4C0A34F7AAF}" srcOrd="0" destOrd="0" presId="urn:microsoft.com/office/officeart/2005/8/layout/hList1"/>
    <dgm:cxn modelId="{80715944-855C-4C37-AEFF-CD07450B4021}" srcId="{237B1B0E-36A1-41BB-B617-C5BA0C7CA1F6}" destId="{CDDAC517-A084-44E6-BB4F-05F17C518AE3}" srcOrd="0" destOrd="0" parTransId="{0E781798-CD4D-4A5D-A2EB-476C5D45B501}" sibTransId="{9094C493-3C25-4B43-8D72-6733C50F0A6A}"/>
    <dgm:cxn modelId="{C30CE46F-12BE-4589-898C-EEADBA683D1D}" type="presOf" srcId="{BA3DB856-D7C6-49FD-8420-81E00D2D65EB}" destId="{1D30AE53-8FD2-404B-8857-9EBF440C960E}" srcOrd="0" destOrd="1" presId="urn:microsoft.com/office/officeart/2005/8/layout/hList1"/>
    <dgm:cxn modelId="{AABB7D55-F148-4517-B19C-DC7ACA101694}" srcId="{643B1102-C6B2-4591-BA89-CC6E22D2C482}" destId="{EF725794-DA60-4272-91E9-5ADC297B7AED}" srcOrd="2" destOrd="0" parTransId="{DD5DA36D-8139-411D-B03D-88AEA9746639}" sibTransId="{3436C070-1AFB-405E-82CD-02EB94E2A11F}"/>
    <dgm:cxn modelId="{F7B04F56-5E28-45C1-A9B0-85C4BB413C37}" type="presOf" srcId="{087AEAD9-0D68-4706-BF0C-B98C08F122B9}" destId="{2B68384F-2982-4FD8-95FE-0401DD985E4D}" srcOrd="0" destOrd="0" presId="urn:microsoft.com/office/officeart/2005/8/layout/hList1"/>
    <dgm:cxn modelId="{EAE33C7D-A6B3-465C-BF2D-04B9D843EF06}" srcId="{643B1102-C6B2-4591-BA89-CC6E22D2C482}" destId="{8BBCC41E-CF94-479A-B17F-E7526CF3A55C}" srcOrd="1" destOrd="0" parTransId="{58A597C3-6EB1-495B-9DDB-7DC3FD8509DD}" sibTransId="{DE19E732-0DCB-463F-8543-5782FECBE737}"/>
    <dgm:cxn modelId="{BB891A7E-D9D8-457E-BBF3-01269348604B}" type="presOf" srcId="{EF725794-DA60-4272-91E9-5ADC297B7AED}" destId="{2B68384F-2982-4FD8-95FE-0401DD985E4D}" srcOrd="0" destOrd="2" presId="urn:microsoft.com/office/officeart/2005/8/layout/hList1"/>
    <dgm:cxn modelId="{57AAA97F-B71F-467C-AA3D-5D67723E052B}" srcId="{38B0C2E2-4EA1-4BFB-8B98-EAD890CB19B7}" destId="{E5C923F5-96FA-4681-9DE4-59DB2CC7222B}" srcOrd="2" destOrd="0" parTransId="{C46D95A7-7FCC-4F72-8C34-7F012B1E1D18}" sibTransId="{FD86D219-6DB7-4D73-A0FF-1A0BE3C887E9}"/>
    <dgm:cxn modelId="{5044B680-077B-496C-8DA7-2DE4D974F052}" srcId="{21081117-6FA8-4FB0-A028-B3139B685A17}" destId="{409A0A73-C559-42B2-9C28-4D23FC217FD5}" srcOrd="0" destOrd="0" parTransId="{B0AB8CE5-039B-4956-82FE-158F4EADA757}" sibTransId="{487084CD-BE69-4991-978D-BE5327825148}"/>
    <dgm:cxn modelId="{44DD198C-FFDC-4E19-BA13-DB2017B38422}" srcId="{38B0C2E2-4EA1-4BFB-8B98-EAD890CB19B7}" destId="{21081117-6FA8-4FB0-A028-B3139B685A17}" srcOrd="3" destOrd="0" parTransId="{128650FC-352D-4B53-A9A4-71FAFD00508E}" sibTransId="{59467946-5655-4D66-8DF0-88B70BBA54B7}"/>
    <dgm:cxn modelId="{C34AD390-DDCF-43BE-87AA-CF35788FFF59}" srcId="{38B0C2E2-4EA1-4BFB-8B98-EAD890CB19B7}" destId="{237B1B0E-36A1-41BB-B617-C5BA0C7CA1F6}" srcOrd="1" destOrd="0" parTransId="{1E7744E5-457B-49A3-8FF8-B711339B1040}" sibTransId="{B8BEDF86-A95D-4304-ABBC-AB9892F10F9C}"/>
    <dgm:cxn modelId="{3AB490AA-543A-4048-998D-64A6690B0C73}" type="presOf" srcId="{CDDAC517-A084-44E6-BB4F-05F17C518AE3}" destId="{1D30AE53-8FD2-404B-8857-9EBF440C960E}" srcOrd="0" destOrd="0" presId="urn:microsoft.com/office/officeart/2005/8/layout/hList1"/>
    <dgm:cxn modelId="{96AB35B4-1073-490C-8724-8F20FDEED8E1}" type="presOf" srcId="{237B1B0E-36A1-41BB-B617-C5BA0C7CA1F6}" destId="{75C2AD3F-E71E-4642-A24B-A1E379B5F8AF}" srcOrd="0" destOrd="0" presId="urn:microsoft.com/office/officeart/2005/8/layout/hList1"/>
    <dgm:cxn modelId="{3FA9E4B4-3056-4DA2-B096-E3F6197B3A2C}" srcId="{237B1B0E-36A1-41BB-B617-C5BA0C7CA1F6}" destId="{BA3DB856-D7C6-49FD-8420-81E00D2D65EB}" srcOrd="1" destOrd="0" parTransId="{20D6AB2E-FA48-4F07-A024-F4B8144566D9}" sibTransId="{11C3BF64-ED2A-4BEF-807B-B4A4E55B560A}"/>
    <dgm:cxn modelId="{DEEBD5CD-1251-46B8-AE1C-D6FB0C88D09D}" type="presOf" srcId="{81A84F7F-D9D4-4972-B07B-F235BE4849F9}" destId="{C2E51ECA-C8C9-4FB4-9738-42D684384761}" srcOrd="0" destOrd="0" presId="urn:microsoft.com/office/officeart/2005/8/layout/hList1"/>
    <dgm:cxn modelId="{62D9AED0-C351-4267-94A5-84FD8D642C33}" srcId="{38B0C2E2-4EA1-4BFB-8B98-EAD890CB19B7}" destId="{643B1102-C6B2-4591-BA89-CC6E22D2C482}" srcOrd="0" destOrd="0" parTransId="{09DB4DC1-7D7D-4482-9B9F-33A88C963A8E}" sibTransId="{71E30E3F-72E4-43B1-A673-B41166A78629}"/>
    <dgm:cxn modelId="{970BBDE3-66EE-4023-9B7A-73FFC942FB84}" type="presOf" srcId="{409A0A73-C559-42B2-9C28-4D23FC217FD5}" destId="{498E9F44-8693-4567-9A99-5E541D326110}" srcOrd="0" destOrd="0" presId="urn:microsoft.com/office/officeart/2005/8/layout/hList1"/>
    <dgm:cxn modelId="{E7A5A5EE-C405-4F59-880B-74A6FFAA608F}" type="presOf" srcId="{8BBCC41E-CF94-479A-B17F-E7526CF3A55C}" destId="{2B68384F-2982-4FD8-95FE-0401DD985E4D}" srcOrd="0" destOrd="1" presId="urn:microsoft.com/office/officeart/2005/8/layout/hList1"/>
    <dgm:cxn modelId="{CA73E2F7-2DF9-4DA7-A235-F7C7AF13F26A}" type="presOf" srcId="{38B0C2E2-4EA1-4BFB-8B98-EAD890CB19B7}" destId="{D99B1891-951D-492F-9812-79810E91E7D9}" srcOrd="0" destOrd="0" presId="urn:microsoft.com/office/officeart/2005/8/layout/hList1"/>
    <dgm:cxn modelId="{83168317-4915-4DBD-9139-7CC75215B0DE}" type="presParOf" srcId="{D99B1891-951D-492F-9812-79810E91E7D9}" destId="{105788AB-FD96-42D8-A296-8E29D64810D3}" srcOrd="0" destOrd="0" presId="urn:microsoft.com/office/officeart/2005/8/layout/hList1"/>
    <dgm:cxn modelId="{746C3C29-B506-4A7C-AF36-8D9B9884C7F5}" type="presParOf" srcId="{105788AB-FD96-42D8-A296-8E29D64810D3}" destId="{8EB9DFB3-7BC2-481A-93E9-C4C0A34F7AAF}" srcOrd="0" destOrd="0" presId="urn:microsoft.com/office/officeart/2005/8/layout/hList1"/>
    <dgm:cxn modelId="{80186B1C-0ACA-4FC8-93CC-B60397FCA3A2}" type="presParOf" srcId="{105788AB-FD96-42D8-A296-8E29D64810D3}" destId="{2B68384F-2982-4FD8-95FE-0401DD985E4D}" srcOrd="1" destOrd="0" presId="urn:microsoft.com/office/officeart/2005/8/layout/hList1"/>
    <dgm:cxn modelId="{3AE065FE-B2F2-4A7E-92F7-5C8466F9A754}" type="presParOf" srcId="{D99B1891-951D-492F-9812-79810E91E7D9}" destId="{93AA59EB-E717-44DD-B725-897554EEF36A}" srcOrd="1" destOrd="0" presId="urn:microsoft.com/office/officeart/2005/8/layout/hList1"/>
    <dgm:cxn modelId="{18E7644E-85AF-433C-B4B5-912104E162E3}" type="presParOf" srcId="{D99B1891-951D-492F-9812-79810E91E7D9}" destId="{F04F3E10-127B-4607-898D-CD3969827708}" srcOrd="2" destOrd="0" presId="urn:microsoft.com/office/officeart/2005/8/layout/hList1"/>
    <dgm:cxn modelId="{098377A8-3538-41FB-8F13-B4DE7CF7FCA3}" type="presParOf" srcId="{F04F3E10-127B-4607-898D-CD3969827708}" destId="{75C2AD3F-E71E-4642-A24B-A1E379B5F8AF}" srcOrd="0" destOrd="0" presId="urn:microsoft.com/office/officeart/2005/8/layout/hList1"/>
    <dgm:cxn modelId="{3D4D8665-1EBC-47E0-B05E-D9F3063DC2FD}" type="presParOf" srcId="{F04F3E10-127B-4607-898D-CD3969827708}" destId="{1D30AE53-8FD2-404B-8857-9EBF440C960E}" srcOrd="1" destOrd="0" presId="urn:microsoft.com/office/officeart/2005/8/layout/hList1"/>
    <dgm:cxn modelId="{AFB6E95D-7F5F-4F90-8416-53F2706CBFC3}" type="presParOf" srcId="{D99B1891-951D-492F-9812-79810E91E7D9}" destId="{07F4A0D6-F500-425B-AAA2-1FB78E7E277F}" srcOrd="3" destOrd="0" presId="urn:microsoft.com/office/officeart/2005/8/layout/hList1"/>
    <dgm:cxn modelId="{E205F7F8-A050-4AF3-8D74-AB415092B660}" type="presParOf" srcId="{D99B1891-951D-492F-9812-79810E91E7D9}" destId="{DD4ABC28-3C37-4581-BEB6-5263B507D571}" srcOrd="4" destOrd="0" presId="urn:microsoft.com/office/officeart/2005/8/layout/hList1"/>
    <dgm:cxn modelId="{AD0BEB1C-C9CE-45CA-A85A-29BF8729DEBE}" type="presParOf" srcId="{DD4ABC28-3C37-4581-BEB6-5263B507D571}" destId="{4340D480-8041-4628-87FA-83B2E7A28BA4}" srcOrd="0" destOrd="0" presId="urn:microsoft.com/office/officeart/2005/8/layout/hList1"/>
    <dgm:cxn modelId="{49EEC43F-E445-4BF8-B3E4-2A354B973992}" type="presParOf" srcId="{DD4ABC28-3C37-4581-BEB6-5263B507D571}" destId="{C2E51ECA-C8C9-4FB4-9738-42D684384761}" srcOrd="1" destOrd="0" presId="urn:microsoft.com/office/officeart/2005/8/layout/hList1"/>
    <dgm:cxn modelId="{634CE5D3-2F6B-4660-B81F-27B7D3FDFBA5}" type="presParOf" srcId="{D99B1891-951D-492F-9812-79810E91E7D9}" destId="{3C009091-3814-46B9-8936-98573A9EB668}" srcOrd="5" destOrd="0" presId="urn:microsoft.com/office/officeart/2005/8/layout/hList1"/>
    <dgm:cxn modelId="{2BEDA3FA-72BF-40BD-8004-4E07DE67E434}" type="presParOf" srcId="{D99B1891-951D-492F-9812-79810E91E7D9}" destId="{12C18606-F63A-491A-81E4-25519E3143B3}" srcOrd="6" destOrd="0" presId="urn:microsoft.com/office/officeart/2005/8/layout/hList1"/>
    <dgm:cxn modelId="{062CAE84-9219-4292-BF51-ECB554AE7F68}" type="presParOf" srcId="{12C18606-F63A-491A-81E4-25519E3143B3}" destId="{6A169E81-2180-45D5-9A66-A6675026DF24}" srcOrd="0" destOrd="0" presId="urn:microsoft.com/office/officeart/2005/8/layout/hList1"/>
    <dgm:cxn modelId="{B437C7EC-670B-41D5-86E8-14BB16BBCF36}" type="presParOf" srcId="{12C18606-F63A-491A-81E4-25519E3143B3}" destId="{498E9F44-8693-4567-9A99-5E541D32611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9EEC03-615B-4741-A8E4-BBED2E05524B}"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n-US"/>
        </a:p>
      </dgm:t>
    </dgm:pt>
    <dgm:pt modelId="{C19135EB-597D-4D7B-97F0-04B8F66D2EF9}">
      <dgm:prSet phldrT="[Text]"/>
      <dgm:spPr/>
      <dgm:t>
        <a:bodyPr/>
        <a:lstStyle/>
        <a:p>
          <a:r>
            <a:rPr lang="en-US" dirty="0"/>
            <a:t>Employee Class</a:t>
          </a:r>
        </a:p>
      </dgm:t>
    </dgm:pt>
    <dgm:pt modelId="{1CDA9D1F-294F-4B88-977D-98CC6267BB55}" type="parTrans" cxnId="{BB4DC1C2-7DAB-4B03-BEB5-DA704EA6A705}">
      <dgm:prSet/>
      <dgm:spPr/>
      <dgm:t>
        <a:bodyPr/>
        <a:lstStyle/>
        <a:p>
          <a:endParaRPr lang="en-US"/>
        </a:p>
      </dgm:t>
    </dgm:pt>
    <dgm:pt modelId="{651FBE08-3D23-4244-BEBA-6B079D8921EF}" type="sibTrans" cxnId="{BB4DC1C2-7DAB-4B03-BEB5-DA704EA6A705}">
      <dgm:prSet/>
      <dgm:spPr/>
      <dgm:t>
        <a:bodyPr/>
        <a:lstStyle/>
        <a:p>
          <a:endParaRPr lang="en-US"/>
        </a:p>
      </dgm:t>
    </dgm:pt>
    <dgm:pt modelId="{7E6DAAFA-124E-4A24-A0DF-B367D7C99039}">
      <dgm:prSet phldrT="[Text]"/>
      <dgm:spPr/>
      <dgm:t>
        <a:bodyPr/>
        <a:lstStyle/>
        <a:p>
          <a:r>
            <a:rPr lang="en-US" dirty="0"/>
            <a:t>FTE</a:t>
          </a:r>
        </a:p>
      </dgm:t>
    </dgm:pt>
    <dgm:pt modelId="{D6B6AF16-6CB3-4497-87E6-D6E33FB1AF03}" type="parTrans" cxnId="{EF908704-FC3B-45BF-BC04-6DB3E3E56EBE}">
      <dgm:prSet/>
      <dgm:spPr/>
      <dgm:t>
        <a:bodyPr/>
        <a:lstStyle/>
        <a:p>
          <a:endParaRPr lang="en-US"/>
        </a:p>
      </dgm:t>
    </dgm:pt>
    <dgm:pt modelId="{5802AD09-BEC4-40F2-9B57-528BC11CDDDB}" type="sibTrans" cxnId="{EF908704-FC3B-45BF-BC04-6DB3E3E56EBE}">
      <dgm:prSet/>
      <dgm:spPr/>
      <dgm:t>
        <a:bodyPr/>
        <a:lstStyle/>
        <a:p>
          <a:endParaRPr lang="en-US"/>
        </a:p>
      </dgm:t>
    </dgm:pt>
    <dgm:pt modelId="{503473D8-CB6D-46C7-BE35-03271358D152}">
      <dgm:prSet phldrT="[Text]"/>
      <dgm:spPr/>
      <dgm:t>
        <a:bodyPr/>
        <a:lstStyle/>
        <a:p>
          <a:r>
            <a:rPr lang="en-US" dirty="0"/>
            <a:t>Continuity Code</a:t>
          </a:r>
        </a:p>
      </dgm:t>
    </dgm:pt>
    <dgm:pt modelId="{2A3479F9-E0A5-4E0D-93A8-F96D212A0523}" type="parTrans" cxnId="{C473ADE7-4CEA-4684-B222-5E7A8DE5FE82}">
      <dgm:prSet/>
      <dgm:spPr/>
      <dgm:t>
        <a:bodyPr/>
        <a:lstStyle/>
        <a:p>
          <a:endParaRPr lang="en-US"/>
        </a:p>
      </dgm:t>
    </dgm:pt>
    <dgm:pt modelId="{00EC1199-D2CA-4605-9E6D-96FC96967D24}" type="sibTrans" cxnId="{C473ADE7-4CEA-4684-B222-5E7A8DE5FE82}">
      <dgm:prSet/>
      <dgm:spPr/>
      <dgm:t>
        <a:bodyPr/>
        <a:lstStyle/>
        <a:p>
          <a:endParaRPr lang="en-US"/>
        </a:p>
      </dgm:t>
    </dgm:pt>
    <dgm:pt modelId="{E299DB94-F8B0-4E82-A777-CBE8DC2899B3}">
      <dgm:prSet phldrT="[Text]"/>
      <dgm:spPr/>
      <dgm:t>
        <a:bodyPr/>
        <a:lstStyle/>
        <a:p>
          <a:r>
            <a:rPr lang="en-US" dirty="0"/>
            <a:t>Previous WRS Service, if applicable</a:t>
          </a:r>
        </a:p>
      </dgm:t>
    </dgm:pt>
    <dgm:pt modelId="{BB796B9A-27B6-44E2-B4A9-463584F5EC8B}" type="parTrans" cxnId="{932EA023-2938-4A50-B15B-1CF1243AC522}">
      <dgm:prSet/>
      <dgm:spPr/>
      <dgm:t>
        <a:bodyPr/>
        <a:lstStyle/>
        <a:p>
          <a:endParaRPr lang="en-US"/>
        </a:p>
      </dgm:t>
    </dgm:pt>
    <dgm:pt modelId="{A98F6442-7F37-4A32-B712-EB3CA22CEC57}" type="sibTrans" cxnId="{932EA023-2938-4A50-B15B-1CF1243AC522}">
      <dgm:prSet/>
      <dgm:spPr/>
      <dgm:t>
        <a:bodyPr/>
        <a:lstStyle/>
        <a:p>
          <a:endParaRPr lang="en-US"/>
        </a:p>
      </dgm:t>
    </dgm:pt>
    <dgm:pt modelId="{FDD835D0-3796-413B-9ECC-D853F1420A9D}">
      <dgm:prSet phldrT="[Text]"/>
      <dgm:spPr/>
      <dgm:t>
        <a:bodyPr/>
        <a:lstStyle/>
        <a:p>
          <a:r>
            <a:rPr lang="en-US" dirty="0"/>
            <a:t>Assigns Benefit Program</a:t>
          </a:r>
        </a:p>
      </dgm:t>
    </dgm:pt>
    <dgm:pt modelId="{5944329A-BB43-4C04-BEA8-A747B2913D63}" type="parTrans" cxnId="{69183C21-4F82-4821-B2A4-2B3F2833A2F5}">
      <dgm:prSet/>
      <dgm:spPr/>
      <dgm:t>
        <a:bodyPr/>
        <a:lstStyle/>
        <a:p>
          <a:endParaRPr lang="en-US"/>
        </a:p>
      </dgm:t>
    </dgm:pt>
    <dgm:pt modelId="{CADC722D-5FEE-4753-98D9-DE934149D2C1}" type="sibTrans" cxnId="{69183C21-4F82-4821-B2A4-2B3F2833A2F5}">
      <dgm:prSet/>
      <dgm:spPr/>
      <dgm:t>
        <a:bodyPr/>
        <a:lstStyle/>
        <a:p>
          <a:endParaRPr lang="en-US"/>
        </a:p>
      </dgm:t>
    </dgm:pt>
    <dgm:pt modelId="{41B1100F-94DC-4FF9-A825-5BB2B27E4658}" type="pres">
      <dgm:prSet presAssocID="{829EEC03-615B-4741-A8E4-BBED2E05524B}" presName="Name0" presStyleCnt="0">
        <dgm:presLayoutVars>
          <dgm:dir/>
          <dgm:resizeHandles val="exact"/>
        </dgm:presLayoutVars>
      </dgm:prSet>
      <dgm:spPr/>
    </dgm:pt>
    <dgm:pt modelId="{3A960EEC-7D40-4C4B-B0D8-8FD12CBB3BF7}" type="pres">
      <dgm:prSet presAssocID="{829EEC03-615B-4741-A8E4-BBED2E05524B}" presName="vNodes" presStyleCnt="0"/>
      <dgm:spPr/>
    </dgm:pt>
    <dgm:pt modelId="{7EDACD87-3ACA-4E67-8E24-3CD1051F70D5}" type="pres">
      <dgm:prSet presAssocID="{C19135EB-597D-4D7B-97F0-04B8F66D2EF9}" presName="node" presStyleLbl="node1" presStyleIdx="0" presStyleCnt="5">
        <dgm:presLayoutVars>
          <dgm:bulletEnabled val="1"/>
        </dgm:presLayoutVars>
      </dgm:prSet>
      <dgm:spPr/>
    </dgm:pt>
    <dgm:pt modelId="{1943E2A7-B598-4963-97DA-3FD9DB2471F7}" type="pres">
      <dgm:prSet presAssocID="{651FBE08-3D23-4244-BEBA-6B079D8921EF}" presName="spacerT" presStyleCnt="0"/>
      <dgm:spPr/>
    </dgm:pt>
    <dgm:pt modelId="{2D779261-1778-4348-A08A-70865C5F8E45}" type="pres">
      <dgm:prSet presAssocID="{651FBE08-3D23-4244-BEBA-6B079D8921EF}" presName="sibTrans" presStyleLbl="sibTrans2D1" presStyleIdx="0" presStyleCnt="4"/>
      <dgm:spPr/>
    </dgm:pt>
    <dgm:pt modelId="{6F35DF4E-31A9-4C9A-A011-FCDB1D5AE174}" type="pres">
      <dgm:prSet presAssocID="{651FBE08-3D23-4244-BEBA-6B079D8921EF}" presName="spacerB" presStyleCnt="0"/>
      <dgm:spPr/>
    </dgm:pt>
    <dgm:pt modelId="{8DAA9D25-A4D2-48ED-ACC2-B7736037AED8}" type="pres">
      <dgm:prSet presAssocID="{7E6DAAFA-124E-4A24-A0DF-B367D7C99039}" presName="node" presStyleLbl="node1" presStyleIdx="1" presStyleCnt="5">
        <dgm:presLayoutVars>
          <dgm:bulletEnabled val="1"/>
        </dgm:presLayoutVars>
      </dgm:prSet>
      <dgm:spPr/>
    </dgm:pt>
    <dgm:pt modelId="{F90AE857-5122-4863-9DEF-293F66B25737}" type="pres">
      <dgm:prSet presAssocID="{5802AD09-BEC4-40F2-9B57-528BC11CDDDB}" presName="spacerT" presStyleCnt="0"/>
      <dgm:spPr/>
    </dgm:pt>
    <dgm:pt modelId="{0D9FF09C-1808-48E7-9E5B-45E9F02532A5}" type="pres">
      <dgm:prSet presAssocID="{5802AD09-BEC4-40F2-9B57-528BC11CDDDB}" presName="sibTrans" presStyleLbl="sibTrans2D1" presStyleIdx="1" presStyleCnt="4"/>
      <dgm:spPr/>
    </dgm:pt>
    <dgm:pt modelId="{6A35E0A7-F51F-4470-A362-4B566264EB70}" type="pres">
      <dgm:prSet presAssocID="{5802AD09-BEC4-40F2-9B57-528BC11CDDDB}" presName="spacerB" presStyleCnt="0"/>
      <dgm:spPr/>
    </dgm:pt>
    <dgm:pt modelId="{4B98CED3-1A41-4167-BAB0-1BF0160EAE4C}" type="pres">
      <dgm:prSet presAssocID="{503473D8-CB6D-46C7-BE35-03271358D152}" presName="node" presStyleLbl="node1" presStyleIdx="2" presStyleCnt="5">
        <dgm:presLayoutVars>
          <dgm:bulletEnabled val="1"/>
        </dgm:presLayoutVars>
      </dgm:prSet>
      <dgm:spPr/>
    </dgm:pt>
    <dgm:pt modelId="{42F793F3-5000-4409-8AE8-DBA28D00DE32}" type="pres">
      <dgm:prSet presAssocID="{00EC1199-D2CA-4605-9E6D-96FC96967D24}" presName="spacerT" presStyleCnt="0"/>
      <dgm:spPr/>
    </dgm:pt>
    <dgm:pt modelId="{75AFA8CA-56EB-446A-82B0-6106CCBF3CF6}" type="pres">
      <dgm:prSet presAssocID="{00EC1199-D2CA-4605-9E6D-96FC96967D24}" presName="sibTrans" presStyleLbl="sibTrans2D1" presStyleIdx="2" presStyleCnt="4"/>
      <dgm:spPr/>
    </dgm:pt>
    <dgm:pt modelId="{0B3BF30D-6BC6-4AA5-9D36-22165744C40F}" type="pres">
      <dgm:prSet presAssocID="{00EC1199-D2CA-4605-9E6D-96FC96967D24}" presName="spacerB" presStyleCnt="0"/>
      <dgm:spPr/>
    </dgm:pt>
    <dgm:pt modelId="{425039E5-BEDD-418C-BEBF-7EA75942AFE9}" type="pres">
      <dgm:prSet presAssocID="{E299DB94-F8B0-4E82-A777-CBE8DC2899B3}" presName="node" presStyleLbl="node1" presStyleIdx="3" presStyleCnt="5">
        <dgm:presLayoutVars>
          <dgm:bulletEnabled val="1"/>
        </dgm:presLayoutVars>
      </dgm:prSet>
      <dgm:spPr/>
    </dgm:pt>
    <dgm:pt modelId="{1E710B23-9373-42D6-8BBF-D6CFBBF63387}" type="pres">
      <dgm:prSet presAssocID="{829EEC03-615B-4741-A8E4-BBED2E05524B}" presName="sibTransLast" presStyleLbl="sibTrans2D1" presStyleIdx="3" presStyleCnt="4"/>
      <dgm:spPr/>
    </dgm:pt>
    <dgm:pt modelId="{02C22543-371D-4F1C-8B0A-1602DA7515AE}" type="pres">
      <dgm:prSet presAssocID="{829EEC03-615B-4741-A8E4-BBED2E05524B}" presName="connectorText" presStyleLbl="sibTrans2D1" presStyleIdx="3" presStyleCnt="4"/>
      <dgm:spPr/>
    </dgm:pt>
    <dgm:pt modelId="{A748FDE5-BC0D-42C5-84FE-A1F3CDC0E670}" type="pres">
      <dgm:prSet presAssocID="{829EEC03-615B-4741-A8E4-BBED2E05524B}" presName="lastNode" presStyleLbl="node1" presStyleIdx="4" presStyleCnt="5">
        <dgm:presLayoutVars>
          <dgm:bulletEnabled val="1"/>
        </dgm:presLayoutVars>
      </dgm:prSet>
      <dgm:spPr/>
    </dgm:pt>
  </dgm:ptLst>
  <dgm:cxnLst>
    <dgm:cxn modelId="{B5B9DE00-FEBA-45B5-B806-D7D3BD438D6F}" type="presOf" srcId="{651FBE08-3D23-4244-BEBA-6B079D8921EF}" destId="{2D779261-1778-4348-A08A-70865C5F8E45}" srcOrd="0" destOrd="0" presId="urn:microsoft.com/office/officeart/2005/8/layout/equation2"/>
    <dgm:cxn modelId="{EF908704-FC3B-45BF-BC04-6DB3E3E56EBE}" srcId="{829EEC03-615B-4741-A8E4-BBED2E05524B}" destId="{7E6DAAFA-124E-4A24-A0DF-B367D7C99039}" srcOrd="1" destOrd="0" parTransId="{D6B6AF16-6CB3-4497-87E6-D6E33FB1AF03}" sibTransId="{5802AD09-BEC4-40F2-9B57-528BC11CDDDB}"/>
    <dgm:cxn modelId="{69183C21-4F82-4821-B2A4-2B3F2833A2F5}" srcId="{829EEC03-615B-4741-A8E4-BBED2E05524B}" destId="{FDD835D0-3796-413B-9ECC-D853F1420A9D}" srcOrd="4" destOrd="0" parTransId="{5944329A-BB43-4C04-BEA8-A747B2913D63}" sibTransId="{CADC722D-5FEE-4753-98D9-DE934149D2C1}"/>
    <dgm:cxn modelId="{9B449722-32ED-43F8-ADA9-E7DFFB664B80}" type="presOf" srcId="{00EC1199-D2CA-4605-9E6D-96FC96967D24}" destId="{75AFA8CA-56EB-446A-82B0-6106CCBF3CF6}" srcOrd="0" destOrd="0" presId="urn:microsoft.com/office/officeart/2005/8/layout/equation2"/>
    <dgm:cxn modelId="{932EA023-2938-4A50-B15B-1CF1243AC522}" srcId="{829EEC03-615B-4741-A8E4-BBED2E05524B}" destId="{E299DB94-F8B0-4E82-A777-CBE8DC2899B3}" srcOrd="3" destOrd="0" parTransId="{BB796B9A-27B6-44E2-B4A9-463584F5EC8B}" sibTransId="{A98F6442-7F37-4A32-B712-EB3CA22CEC57}"/>
    <dgm:cxn modelId="{6C168834-039F-49FA-A597-C136C24D0CE2}" type="presOf" srcId="{503473D8-CB6D-46C7-BE35-03271358D152}" destId="{4B98CED3-1A41-4167-BAB0-1BF0160EAE4C}" srcOrd="0" destOrd="0" presId="urn:microsoft.com/office/officeart/2005/8/layout/equation2"/>
    <dgm:cxn modelId="{9CB7A23C-1826-4314-B4C2-D646FE1AC8CC}" type="presOf" srcId="{5802AD09-BEC4-40F2-9B57-528BC11CDDDB}" destId="{0D9FF09C-1808-48E7-9E5B-45E9F02532A5}" srcOrd="0" destOrd="0" presId="urn:microsoft.com/office/officeart/2005/8/layout/equation2"/>
    <dgm:cxn modelId="{2D199F47-93B8-497D-89CE-5C961550D323}" type="presOf" srcId="{A98F6442-7F37-4A32-B712-EB3CA22CEC57}" destId="{02C22543-371D-4F1C-8B0A-1602DA7515AE}" srcOrd="1" destOrd="0" presId="urn:microsoft.com/office/officeart/2005/8/layout/equation2"/>
    <dgm:cxn modelId="{F3D3FF68-B9DC-4AEA-9F66-527F53EB4D5F}" type="presOf" srcId="{A98F6442-7F37-4A32-B712-EB3CA22CEC57}" destId="{1E710B23-9373-42D6-8BBF-D6CFBBF63387}" srcOrd="0" destOrd="0" presId="urn:microsoft.com/office/officeart/2005/8/layout/equation2"/>
    <dgm:cxn modelId="{0943DB8E-14CD-47D3-9DE0-9EA4772BAEFA}" type="presOf" srcId="{829EEC03-615B-4741-A8E4-BBED2E05524B}" destId="{41B1100F-94DC-4FF9-A825-5BB2B27E4658}" srcOrd="0" destOrd="0" presId="urn:microsoft.com/office/officeart/2005/8/layout/equation2"/>
    <dgm:cxn modelId="{8EAF88A8-5FD2-491C-AEA8-0E0ACFDB731D}" type="presOf" srcId="{E299DB94-F8B0-4E82-A777-CBE8DC2899B3}" destId="{425039E5-BEDD-418C-BEBF-7EA75942AFE9}" srcOrd="0" destOrd="0" presId="urn:microsoft.com/office/officeart/2005/8/layout/equation2"/>
    <dgm:cxn modelId="{BB4DC1C2-7DAB-4B03-BEB5-DA704EA6A705}" srcId="{829EEC03-615B-4741-A8E4-BBED2E05524B}" destId="{C19135EB-597D-4D7B-97F0-04B8F66D2EF9}" srcOrd="0" destOrd="0" parTransId="{1CDA9D1F-294F-4B88-977D-98CC6267BB55}" sibTransId="{651FBE08-3D23-4244-BEBA-6B079D8921EF}"/>
    <dgm:cxn modelId="{9BF4F7C2-C8AB-4A19-940A-079CA3C8D437}" type="presOf" srcId="{C19135EB-597D-4D7B-97F0-04B8F66D2EF9}" destId="{7EDACD87-3ACA-4E67-8E24-3CD1051F70D5}" srcOrd="0" destOrd="0" presId="urn:microsoft.com/office/officeart/2005/8/layout/equation2"/>
    <dgm:cxn modelId="{9A1A92DB-4495-4EC7-8CD0-06F318E53FAA}" type="presOf" srcId="{FDD835D0-3796-413B-9ECC-D853F1420A9D}" destId="{A748FDE5-BC0D-42C5-84FE-A1F3CDC0E670}" srcOrd="0" destOrd="0" presId="urn:microsoft.com/office/officeart/2005/8/layout/equation2"/>
    <dgm:cxn modelId="{B0D10EE5-404B-41BB-91AB-83E9F346BA7B}" type="presOf" srcId="{7E6DAAFA-124E-4A24-A0DF-B367D7C99039}" destId="{8DAA9D25-A4D2-48ED-ACC2-B7736037AED8}" srcOrd="0" destOrd="0" presId="urn:microsoft.com/office/officeart/2005/8/layout/equation2"/>
    <dgm:cxn modelId="{C473ADE7-4CEA-4684-B222-5E7A8DE5FE82}" srcId="{829EEC03-615B-4741-A8E4-BBED2E05524B}" destId="{503473D8-CB6D-46C7-BE35-03271358D152}" srcOrd="2" destOrd="0" parTransId="{2A3479F9-E0A5-4E0D-93A8-F96D212A0523}" sibTransId="{00EC1199-D2CA-4605-9E6D-96FC96967D24}"/>
    <dgm:cxn modelId="{62637080-608B-41FF-9689-F200487E6712}" type="presParOf" srcId="{41B1100F-94DC-4FF9-A825-5BB2B27E4658}" destId="{3A960EEC-7D40-4C4B-B0D8-8FD12CBB3BF7}" srcOrd="0" destOrd="0" presId="urn:microsoft.com/office/officeart/2005/8/layout/equation2"/>
    <dgm:cxn modelId="{6859E4DE-4F00-4E51-A3DD-DDCA5F146376}" type="presParOf" srcId="{3A960EEC-7D40-4C4B-B0D8-8FD12CBB3BF7}" destId="{7EDACD87-3ACA-4E67-8E24-3CD1051F70D5}" srcOrd="0" destOrd="0" presId="urn:microsoft.com/office/officeart/2005/8/layout/equation2"/>
    <dgm:cxn modelId="{0985BCC6-80AB-4418-A531-1D7B5F8FE561}" type="presParOf" srcId="{3A960EEC-7D40-4C4B-B0D8-8FD12CBB3BF7}" destId="{1943E2A7-B598-4963-97DA-3FD9DB2471F7}" srcOrd="1" destOrd="0" presId="urn:microsoft.com/office/officeart/2005/8/layout/equation2"/>
    <dgm:cxn modelId="{9B200849-3966-4B4B-838D-F5893B6180D2}" type="presParOf" srcId="{3A960EEC-7D40-4C4B-B0D8-8FD12CBB3BF7}" destId="{2D779261-1778-4348-A08A-70865C5F8E45}" srcOrd="2" destOrd="0" presId="urn:microsoft.com/office/officeart/2005/8/layout/equation2"/>
    <dgm:cxn modelId="{C88B007A-19E5-4883-95C2-AC51251B5735}" type="presParOf" srcId="{3A960EEC-7D40-4C4B-B0D8-8FD12CBB3BF7}" destId="{6F35DF4E-31A9-4C9A-A011-FCDB1D5AE174}" srcOrd="3" destOrd="0" presId="urn:microsoft.com/office/officeart/2005/8/layout/equation2"/>
    <dgm:cxn modelId="{6D216650-781B-4E88-99BE-48F1A5D555DE}" type="presParOf" srcId="{3A960EEC-7D40-4C4B-B0D8-8FD12CBB3BF7}" destId="{8DAA9D25-A4D2-48ED-ACC2-B7736037AED8}" srcOrd="4" destOrd="0" presId="urn:microsoft.com/office/officeart/2005/8/layout/equation2"/>
    <dgm:cxn modelId="{38995161-790E-4E7A-82F2-9FB3C2AB744B}" type="presParOf" srcId="{3A960EEC-7D40-4C4B-B0D8-8FD12CBB3BF7}" destId="{F90AE857-5122-4863-9DEF-293F66B25737}" srcOrd="5" destOrd="0" presId="urn:microsoft.com/office/officeart/2005/8/layout/equation2"/>
    <dgm:cxn modelId="{6688BC9F-73F8-4684-88EB-C836C143DFC3}" type="presParOf" srcId="{3A960EEC-7D40-4C4B-B0D8-8FD12CBB3BF7}" destId="{0D9FF09C-1808-48E7-9E5B-45E9F02532A5}" srcOrd="6" destOrd="0" presId="urn:microsoft.com/office/officeart/2005/8/layout/equation2"/>
    <dgm:cxn modelId="{8DDC6C4D-B579-43ED-BB2D-CE059C279E56}" type="presParOf" srcId="{3A960EEC-7D40-4C4B-B0D8-8FD12CBB3BF7}" destId="{6A35E0A7-F51F-4470-A362-4B566264EB70}" srcOrd="7" destOrd="0" presId="urn:microsoft.com/office/officeart/2005/8/layout/equation2"/>
    <dgm:cxn modelId="{D2B165A3-6BB1-4756-8B01-04D14D29AABA}" type="presParOf" srcId="{3A960EEC-7D40-4C4B-B0D8-8FD12CBB3BF7}" destId="{4B98CED3-1A41-4167-BAB0-1BF0160EAE4C}" srcOrd="8" destOrd="0" presId="urn:microsoft.com/office/officeart/2005/8/layout/equation2"/>
    <dgm:cxn modelId="{0BDC779B-3C7A-4815-A4FE-F8CA3DA2C44B}" type="presParOf" srcId="{3A960EEC-7D40-4C4B-B0D8-8FD12CBB3BF7}" destId="{42F793F3-5000-4409-8AE8-DBA28D00DE32}" srcOrd="9" destOrd="0" presId="urn:microsoft.com/office/officeart/2005/8/layout/equation2"/>
    <dgm:cxn modelId="{0553B51D-00A7-49C9-8F58-2E19C16C024E}" type="presParOf" srcId="{3A960EEC-7D40-4C4B-B0D8-8FD12CBB3BF7}" destId="{75AFA8CA-56EB-446A-82B0-6106CCBF3CF6}" srcOrd="10" destOrd="0" presId="urn:microsoft.com/office/officeart/2005/8/layout/equation2"/>
    <dgm:cxn modelId="{0CC6736E-ECF1-4AB9-8724-ED064C9907C9}" type="presParOf" srcId="{3A960EEC-7D40-4C4B-B0D8-8FD12CBB3BF7}" destId="{0B3BF30D-6BC6-4AA5-9D36-22165744C40F}" srcOrd="11" destOrd="0" presId="urn:microsoft.com/office/officeart/2005/8/layout/equation2"/>
    <dgm:cxn modelId="{B3215776-00BD-4FAB-823A-3FA866B463B8}" type="presParOf" srcId="{3A960EEC-7D40-4C4B-B0D8-8FD12CBB3BF7}" destId="{425039E5-BEDD-418C-BEBF-7EA75942AFE9}" srcOrd="12" destOrd="0" presId="urn:microsoft.com/office/officeart/2005/8/layout/equation2"/>
    <dgm:cxn modelId="{A9524BDC-50F9-4D45-A505-9CB5FE1D2B7C}" type="presParOf" srcId="{41B1100F-94DC-4FF9-A825-5BB2B27E4658}" destId="{1E710B23-9373-42D6-8BBF-D6CFBBF63387}" srcOrd="1" destOrd="0" presId="urn:microsoft.com/office/officeart/2005/8/layout/equation2"/>
    <dgm:cxn modelId="{CBBD97A1-D225-48D9-9E0C-901F1C6FE3A3}" type="presParOf" srcId="{1E710B23-9373-42D6-8BBF-D6CFBBF63387}" destId="{02C22543-371D-4F1C-8B0A-1602DA7515AE}" srcOrd="0" destOrd="0" presId="urn:microsoft.com/office/officeart/2005/8/layout/equation2"/>
    <dgm:cxn modelId="{1D30F1BF-C55C-4016-8DF2-492AA1DB1F17}" type="presParOf" srcId="{41B1100F-94DC-4FF9-A825-5BB2B27E4658}" destId="{A748FDE5-BC0D-42C5-84FE-A1F3CDC0E670}"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FBE889-CC21-4E93-AAF5-1BDB8565190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24C26A3-0135-43B0-9424-480AC0D4EC5F}">
      <dgm:prSet/>
      <dgm:spPr>
        <a:gradFill flip="none" rotWithShape="0">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dirty="0">
              <a:latin typeface="Selawik" panose="020B0502040204020203" pitchFamily="34" charset="0"/>
            </a:rPr>
            <a:t>WRS Benefit Package</a:t>
          </a:r>
        </a:p>
      </dgm:t>
    </dgm:pt>
    <dgm:pt modelId="{3908CFCC-BE66-4305-B5FB-B5ACFA0ACAC1}" type="parTrans" cxnId="{F8D6D3A0-51DB-478F-BED3-BD1EC1D2CF13}">
      <dgm:prSet/>
      <dgm:spPr/>
      <dgm:t>
        <a:bodyPr/>
        <a:lstStyle/>
        <a:p>
          <a:endParaRPr lang="en-US"/>
        </a:p>
      </dgm:t>
    </dgm:pt>
    <dgm:pt modelId="{6E800278-BD00-4544-A757-73FB2DA0C476}" type="sibTrans" cxnId="{F8D6D3A0-51DB-478F-BED3-BD1EC1D2CF13}">
      <dgm:prSet/>
      <dgm:spPr/>
      <dgm:t>
        <a:bodyPr/>
        <a:lstStyle/>
        <a:p>
          <a:endParaRPr lang="en-US"/>
        </a:p>
      </dgm:t>
    </dgm:pt>
    <dgm:pt modelId="{54C9F8B7-084F-4906-8EC7-B35738AB3CB8}">
      <dgm:prSet/>
      <dgm:spPr>
        <a:solidFill>
          <a:schemeClr val="bg1">
            <a:lumMod val="50000"/>
          </a:schemeClr>
        </a:solidFill>
        <a:ln>
          <a:solidFill>
            <a:schemeClr val="tx1"/>
          </a:solidFill>
        </a:ln>
        <a:scene3d>
          <a:camera prst="orthographicFront"/>
          <a:lightRig rig="threePt" dir="t"/>
        </a:scene3d>
        <a:sp3d>
          <a:bevelT/>
        </a:sp3d>
      </dgm:spPr>
      <dgm:t>
        <a:bodyPr/>
        <a:lstStyle/>
        <a:p>
          <a:r>
            <a:rPr lang="en-US" dirty="0">
              <a:solidFill>
                <a:schemeClr val="tx1"/>
              </a:solidFill>
              <a:latin typeface="Selawik" panose="020B0502040204020203" pitchFamily="34" charset="0"/>
            </a:rPr>
            <a:t>Richer benefit package as it allows for participation in the Wisconsin Retirement System.</a:t>
          </a:r>
        </a:p>
      </dgm:t>
    </dgm:pt>
    <dgm:pt modelId="{8DE60C5C-6679-4142-BEC5-530918B3FBE7}" type="parTrans" cxnId="{F68AE9D2-C4C4-4C7A-BA28-4702FC0EEB16}">
      <dgm:prSet/>
      <dgm:spPr/>
      <dgm:t>
        <a:bodyPr/>
        <a:lstStyle/>
        <a:p>
          <a:endParaRPr lang="en-US"/>
        </a:p>
      </dgm:t>
    </dgm:pt>
    <dgm:pt modelId="{B2BC90CD-C1FF-4CD8-BEFC-21D4E4C1D17F}" type="sibTrans" cxnId="{F68AE9D2-C4C4-4C7A-BA28-4702FC0EEB16}">
      <dgm:prSet/>
      <dgm:spPr/>
      <dgm:t>
        <a:bodyPr/>
        <a:lstStyle/>
        <a:p>
          <a:endParaRPr lang="en-US"/>
        </a:p>
      </dgm:t>
    </dgm:pt>
    <dgm:pt modelId="{5AF05448-063B-44D1-80D4-A3D26267B933}">
      <dgm:prSet/>
      <dgm:spPr>
        <a:gradFill flip="none" rotWithShape="0">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dirty="0">
              <a:latin typeface="Selawik" panose="020B0502040204020203" pitchFamily="34" charset="0"/>
            </a:rPr>
            <a:t>Grad/Short Term Academic Staff Benefit Package</a:t>
          </a:r>
        </a:p>
      </dgm:t>
    </dgm:pt>
    <dgm:pt modelId="{A545AEEC-93DB-43F3-9D7D-069E6FD94E87}" type="parTrans" cxnId="{ADB67BBE-DE64-4A6E-9214-C8BB7021B1BB}">
      <dgm:prSet/>
      <dgm:spPr/>
      <dgm:t>
        <a:bodyPr/>
        <a:lstStyle/>
        <a:p>
          <a:endParaRPr lang="en-US"/>
        </a:p>
      </dgm:t>
    </dgm:pt>
    <dgm:pt modelId="{B2B71A7A-00E7-47DB-AB42-6177D6FF4BC4}" type="sibTrans" cxnId="{ADB67BBE-DE64-4A6E-9214-C8BB7021B1BB}">
      <dgm:prSet/>
      <dgm:spPr/>
      <dgm:t>
        <a:bodyPr/>
        <a:lstStyle/>
        <a:p>
          <a:endParaRPr lang="en-US"/>
        </a:p>
      </dgm:t>
    </dgm:pt>
    <dgm:pt modelId="{4AFFE6A2-A4C7-43B5-80B9-345C61506842}">
      <dgm:prSet/>
      <dgm:spPr>
        <a:solidFill>
          <a:schemeClr val="bg1">
            <a:lumMod val="50000"/>
          </a:schemeClr>
        </a:solidFill>
        <a:ln>
          <a:solidFill>
            <a:schemeClr val="tx1"/>
          </a:solidFill>
        </a:ln>
        <a:scene3d>
          <a:camera prst="orthographicFront"/>
          <a:lightRig rig="threePt" dir="t"/>
        </a:scene3d>
        <a:sp3d>
          <a:bevelT/>
        </a:sp3d>
      </dgm:spPr>
      <dgm:t>
        <a:bodyPr/>
        <a:lstStyle/>
        <a:p>
          <a:r>
            <a:rPr lang="en-US" dirty="0">
              <a:solidFill>
                <a:schemeClr val="tx1"/>
              </a:solidFill>
              <a:latin typeface="Selawik" panose="020B0502040204020203" pitchFamily="34" charset="0"/>
            </a:rPr>
            <a:t>Does </a:t>
          </a:r>
          <a:r>
            <a:rPr lang="en-US" b="1" u="sng" dirty="0">
              <a:solidFill>
                <a:schemeClr val="tx1"/>
              </a:solidFill>
              <a:latin typeface="Selawik" panose="020B0502040204020203" pitchFamily="34" charset="0"/>
            </a:rPr>
            <a:t>not</a:t>
          </a:r>
          <a:r>
            <a:rPr lang="en-US" dirty="0">
              <a:solidFill>
                <a:schemeClr val="tx1"/>
              </a:solidFill>
              <a:latin typeface="Selawik" panose="020B0502040204020203" pitchFamily="34" charset="0"/>
            </a:rPr>
            <a:t> allow for participation in the Wisconsin Retirement System.</a:t>
          </a:r>
        </a:p>
      </dgm:t>
    </dgm:pt>
    <dgm:pt modelId="{C231F062-C8F4-477F-BE25-B6A3DA0C108E}" type="parTrans" cxnId="{12376CE7-40E3-4778-808F-44E1AAF5E487}">
      <dgm:prSet/>
      <dgm:spPr/>
      <dgm:t>
        <a:bodyPr/>
        <a:lstStyle/>
        <a:p>
          <a:endParaRPr lang="en-US"/>
        </a:p>
      </dgm:t>
    </dgm:pt>
    <dgm:pt modelId="{2C67D2C2-699E-44FB-B44A-6CBED024F226}" type="sibTrans" cxnId="{12376CE7-40E3-4778-808F-44E1AAF5E487}">
      <dgm:prSet/>
      <dgm:spPr/>
      <dgm:t>
        <a:bodyPr/>
        <a:lstStyle/>
        <a:p>
          <a:endParaRPr lang="en-US"/>
        </a:p>
      </dgm:t>
    </dgm:pt>
    <dgm:pt modelId="{EB9EA7A9-08B2-430E-9056-BD1DC327544D}">
      <dgm:prSet/>
      <dgm:spPr>
        <a:solidFill>
          <a:schemeClr val="bg1">
            <a:lumMod val="50000"/>
          </a:schemeClr>
        </a:solidFill>
        <a:ln>
          <a:solidFill>
            <a:schemeClr val="tx1"/>
          </a:solidFill>
        </a:ln>
        <a:scene3d>
          <a:camera prst="orthographicFront"/>
          <a:lightRig rig="threePt" dir="t"/>
        </a:scene3d>
        <a:sp3d>
          <a:bevelT/>
        </a:sp3d>
      </dgm:spPr>
      <dgm:t>
        <a:bodyPr/>
        <a:lstStyle/>
        <a:p>
          <a:r>
            <a:rPr lang="en-US" dirty="0">
              <a:solidFill>
                <a:schemeClr val="tx1"/>
              </a:solidFill>
              <a:latin typeface="Selawik" panose="020B0502040204020203" pitchFamily="34" charset="0"/>
            </a:rPr>
            <a:t>Does not allow for participation in the High Deductible Plan Design for health insurance.</a:t>
          </a:r>
        </a:p>
      </dgm:t>
    </dgm:pt>
    <dgm:pt modelId="{B21AA5B3-297C-42CA-A8BD-B97B496125BB}" type="parTrans" cxnId="{75DFEB14-261E-46AE-88E6-FAED43EAA790}">
      <dgm:prSet/>
      <dgm:spPr/>
      <dgm:t>
        <a:bodyPr/>
        <a:lstStyle/>
        <a:p>
          <a:endParaRPr lang="en-US"/>
        </a:p>
      </dgm:t>
    </dgm:pt>
    <dgm:pt modelId="{151F6241-F647-44E6-A380-F6FA55E29EB4}" type="sibTrans" cxnId="{75DFEB14-261E-46AE-88E6-FAED43EAA790}">
      <dgm:prSet/>
      <dgm:spPr/>
      <dgm:t>
        <a:bodyPr/>
        <a:lstStyle/>
        <a:p>
          <a:endParaRPr lang="en-US"/>
        </a:p>
      </dgm:t>
    </dgm:pt>
    <dgm:pt modelId="{7988C90E-A955-4F4B-B920-54E37C33447E}" type="pres">
      <dgm:prSet presAssocID="{E0FBE889-CC21-4E93-AAF5-1BDB8565190C}" presName="theList" presStyleCnt="0">
        <dgm:presLayoutVars>
          <dgm:dir/>
          <dgm:animLvl val="lvl"/>
          <dgm:resizeHandles val="exact"/>
        </dgm:presLayoutVars>
      </dgm:prSet>
      <dgm:spPr/>
    </dgm:pt>
    <dgm:pt modelId="{08A9C066-AD7B-4910-8AC5-B8AF83F8A12A}" type="pres">
      <dgm:prSet presAssocID="{B24C26A3-0135-43B0-9424-480AC0D4EC5F}" presName="compNode" presStyleCnt="0"/>
      <dgm:spPr/>
    </dgm:pt>
    <dgm:pt modelId="{8C448DBA-4AC0-49E2-9DC3-7542F4946771}" type="pres">
      <dgm:prSet presAssocID="{B24C26A3-0135-43B0-9424-480AC0D4EC5F}" presName="aNode" presStyleLbl="bgShp" presStyleIdx="0" presStyleCnt="2"/>
      <dgm:spPr/>
    </dgm:pt>
    <dgm:pt modelId="{41F34371-2131-429F-87BA-64A78ED55C8E}" type="pres">
      <dgm:prSet presAssocID="{B24C26A3-0135-43B0-9424-480AC0D4EC5F}" presName="textNode" presStyleLbl="bgShp" presStyleIdx="0" presStyleCnt="2"/>
      <dgm:spPr/>
    </dgm:pt>
    <dgm:pt modelId="{CF1B9F87-E272-4827-9307-0854767B4AAE}" type="pres">
      <dgm:prSet presAssocID="{B24C26A3-0135-43B0-9424-480AC0D4EC5F}" presName="compChildNode" presStyleCnt="0"/>
      <dgm:spPr/>
    </dgm:pt>
    <dgm:pt modelId="{FCB0EF5B-E3A8-44B6-81C3-7ED0525D76AE}" type="pres">
      <dgm:prSet presAssocID="{B24C26A3-0135-43B0-9424-480AC0D4EC5F}" presName="theInnerList" presStyleCnt="0"/>
      <dgm:spPr/>
    </dgm:pt>
    <dgm:pt modelId="{34049AB2-CA58-426B-8E2B-F71D3E0D64B9}" type="pres">
      <dgm:prSet presAssocID="{54C9F8B7-084F-4906-8EC7-B35738AB3CB8}" presName="childNode" presStyleLbl="node1" presStyleIdx="0" presStyleCnt="3">
        <dgm:presLayoutVars>
          <dgm:bulletEnabled val="1"/>
        </dgm:presLayoutVars>
      </dgm:prSet>
      <dgm:spPr/>
    </dgm:pt>
    <dgm:pt modelId="{14A6EBAC-DB09-4598-BA13-B75A4EDD319B}" type="pres">
      <dgm:prSet presAssocID="{B24C26A3-0135-43B0-9424-480AC0D4EC5F}" presName="aSpace" presStyleCnt="0"/>
      <dgm:spPr/>
    </dgm:pt>
    <dgm:pt modelId="{BE567C70-3224-457E-A25B-DC110337DAD3}" type="pres">
      <dgm:prSet presAssocID="{5AF05448-063B-44D1-80D4-A3D26267B933}" presName="compNode" presStyleCnt="0"/>
      <dgm:spPr/>
    </dgm:pt>
    <dgm:pt modelId="{EF68B978-270A-41F3-A490-896C331E6730}" type="pres">
      <dgm:prSet presAssocID="{5AF05448-063B-44D1-80D4-A3D26267B933}" presName="aNode" presStyleLbl="bgShp" presStyleIdx="1" presStyleCnt="2"/>
      <dgm:spPr/>
    </dgm:pt>
    <dgm:pt modelId="{723A5CAD-1E9E-4A7D-A344-2341976D0FAD}" type="pres">
      <dgm:prSet presAssocID="{5AF05448-063B-44D1-80D4-A3D26267B933}" presName="textNode" presStyleLbl="bgShp" presStyleIdx="1" presStyleCnt="2"/>
      <dgm:spPr/>
    </dgm:pt>
    <dgm:pt modelId="{E5C7D750-810D-4169-B472-9A71EBA390A3}" type="pres">
      <dgm:prSet presAssocID="{5AF05448-063B-44D1-80D4-A3D26267B933}" presName="compChildNode" presStyleCnt="0"/>
      <dgm:spPr/>
    </dgm:pt>
    <dgm:pt modelId="{EEE80BF7-58E3-4C08-9398-4252E570CBBA}" type="pres">
      <dgm:prSet presAssocID="{5AF05448-063B-44D1-80D4-A3D26267B933}" presName="theInnerList" presStyleCnt="0"/>
      <dgm:spPr/>
    </dgm:pt>
    <dgm:pt modelId="{D8F98047-269E-41EE-97C8-329AE8C68FC8}" type="pres">
      <dgm:prSet presAssocID="{4AFFE6A2-A4C7-43B5-80B9-345C61506842}" presName="childNode" presStyleLbl="node1" presStyleIdx="1" presStyleCnt="3">
        <dgm:presLayoutVars>
          <dgm:bulletEnabled val="1"/>
        </dgm:presLayoutVars>
      </dgm:prSet>
      <dgm:spPr/>
    </dgm:pt>
    <dgm:pt modelId="{F4485367-E286-41EF-938A-17E5D1830A1A}" type="pres">
      <dgm:prSet presAssocID="{4AFFE6A2-A4C7-43B5-80B9-345C61506842}" presName="aSpace2" presStyleCnt="0"/>
      <dgm:spPr/>
    </dgm:pt>
    <dgm:pt modelId="{F25AEE1C-A5A4-4FF1-92B6-CEFD8F3A36D3}" type="pres">
      <dgm:prSet presAssocID="{EB9EA7A9-08B2-430E-9056-BD1DC327544D}" presName="childNode" presStyleLbl="node1" presStyleIdx="2" presStyleCnt="3">
        <dgm:presLayoutVars>
          <dgm:bulletEnabled val="1"/>
        </dgm:presLayoutVars>
      </dgm:prSet>
      <dgm:spPr/>
    </dgm:pt>
  </dgm:ptLst>
  <dgm:cxnLst>
    <dgm:cxn modelId="{66F88C07-71B6-47D6-9511-16FFA15FC442}" type="presOf" srcId="{5AF05448-063B-44D1-80D4-A3D26267B933}" destId="{EF68B978-270A-41F3-A490-896C331E6730}" srcOrd="0" destOrd="0" presId="urn:microsoft.com/office/officeart/2005/8/layout/lProcess2"/>
    <dgm:cxn modelId="{75DFEB14-261E-46AE-88E6-FAED43EAA790}" srcId="{5AF05448-063B-44D1-80D4-A3D26267B933}" destId="{EB9EA7A9-08B2-430E-9056-BD1DC327544D}" srcOrd="1" destOrd="0" parTransId="{B21AA5B3-297C-42CA-A8BD-B97B496125BB}" sibTransId="{151F6241-F647-44E6-A380-F6FA55E29EB4}"/>
    <dgm:cxn modelId="{4174D36A-950D-4420-9266-68CDD3BE950A}" type="presOf" srcId="{B24C26A3-0135-43B0-9424-480AC0D4EC5F}" destId="{8C448DBA-4AC0-49E2-9DC3-7542F4946771}" srcOrd="0" destOrd="0" presId="urn:microsoft.com/office/officeart/2005/8/layout/lProcess2"/>
    <dgm:cxn modelId="{13D97158-76BF-4C97-9100-389F70BF1984}" type="presOf" srcId="{54C9F8B7-084F-4906-8EC7-B35738AB3CB8}" destId="{34049AB2-CA58-426B-8E2B-F71D3E0D64B9}" srcOrd="0" destOrd="0" presId="urn:microsoft.com/office/officeart/2005/8/layout/lProcess2"/>
    <dgm:cxn modelId="{EEB15189-3449-4E73-A4C3-A9E20DED063F}" type="presOf" srcId="{4AFFE6A2-A4C7-43B5-80B9-345C61506842}" destId="{D8F98047-269E-41EE-97C8-329AE8C68FC8}" srcOrd="0" destOrd="0" presId="urn:microsoft.com/office/officeart/2005/8/layout/lProcess2"/>
    <dgm:cxn modelId="{1A0D5489-1371-4267-BEF2-010DAE531A5E}" type="presOf" srcId="{E0FBE889-CC21-4E93-AAF5-1BDB8565190C}" destId="{7988C90E-A955-4F4B-B920-54E37C33447E}" srcOrd="0" destOrd="0" presId="urn:microsoft.com/office/officeart/2005/8/layout/lProcess2"/>
    <dgm:cxn modelId="{0BB5CB8B-9D14-45AD-971D-5C880157BF0B}" type="presOf" srcId="{EB9EA7A9-08B2-430E-9056-BD1DC327544D}" destId="{F25AEE1C-A5A4-4FF1-92B6-CEFD8F3A36D3}" srcOrd="0" destOrd="0" presId="urn:microsoft.com/office/officeart/2005/8/layout/lProcess2"/>
    <dgm:cxn modelId="{F8D6D3A0-51DB-478F-BED3-BD1EC1D2CF13}" srcId="{E0FBE889-CC21-4E93-AAF5-1BDB8565190C}" destId="{B24C26A3-0135-43B0-9424-480AC0D4EC5F}" srcOrd="0" destOrd="0" parTransId="{3908CFCC-BE66-4305-B5FB-B5ACFA0ACAC1}" sibTransId="{6E800278-BD00-4544-A757-73FB2DA0C476}"/>
    <dgm:cxn modelId="{E4A235AF-404E-4017-BDB8-2F518C7E5F6A}" type="presOf" srcId="{B24C26A3-0135-43B0-9424-480AC0D4EC5F}" destId="{41F34371-2131-429F-87BA-64A78ED55C8E}" srcOrd="1" destOrd="0" presId="urn:microsoft.com/office/officeart/2005/8/layout/lProcess2"/>
    <dgm:cxn modelId="{ADB67BBE-DE64-4A6E-9214-C8BB7021B1BB}" srcId="{E0FBE889-CC21-4E93-AAF5-1BDB8565190C}" destId="{5AF05448-063B-44D1-80D4-A3D26267B933}" srcOrd="1" destOrd="0" parTransId="{A545AEEC-93DB-43F3-9D7D-069E6FD94E87}" sibTransId="{B2B71A7A-00E7-47DB-AB42-6177D6FF4BC4}"/>
    <dgm:cxn modelId="{3A6245CC-16A8-428D-91C1-984FBC1D9031}" type="presOf" srcId="{5AF05448-063B-44D1-80D4-A3D26267B933}" destId="{723A5CAD-1E9E-4A7D-A344-2341976D0FAD}" srcOrd="1" destOrd="0" presId="urn:microsoft.com/office/officeart/2005/8/layout/lProcess2"/>
    <dgm:cxn modelId="{F68AE9D2-C4C4-4C7A-BA28-4702FC0EEB16}" srcId="{B24C26A3-0135-43B0-9424-480AC0D4EC5F}" destId="{54C9F8B7-084F-4906-8EC7-B35738AB3CB8}" srcOrd="0" destOrd="0" parTransId="{8DE60C5C-6679-4142-BEC5-530918B3FBE7}" sibTransId="{B2BC90CD-C1FF-4CD8-BEFC-21D4E4C1D17F}"/>
    <dgm:cxn modelId="{12376CE7-40E3-4778-808F-44E1AAF5E487}" srcId="{5AF05448-063B-44D1-80D4-A3D26267B933}" destId="{4AFFE6A2-A4C7-43B5-80B9-345C61506842}" srcOrd="0" destOrd="0" parTransId="{C231F062-C8F4-477F-BE25-B6A3DA0C108E}" sibTransId="{2C67D2C2-699E-44FB-B44A-6CBED024F226}"/>
    <dgm:cxn modelId="{C096F923-8BB5-44C1-A288-DD592D47D2D6}" type="presParOf" srcId="{7988C90E-A955-4F4B-B920-54E37C33447E}" destId="{08A9C066-AD7B-4910-8AC5-B8AF83F8A12A}" srcOrd="0" destOrd="0" presId="urn:microsoft.com/office/officeart/2005/8/layout/lProcess2"/>
    <dgm:cxn modelId="{379966FA-357A-4636-8CA6-8164E425A3B4}" type="presParOf" srcId="{08A9C066-AD7B-4910-8AC5-B8AF83F8A12A}" destId="{8C448DBA-4AC0-49E2-9DC3-7542F4946771}" srcOrd="0" destOrd="0" presId="urn:microsoft.com/office/officeart/2005/8/layout/lProcess2"/>
    <dgm:cxn modelId="{8F0B0901-F0E1-4F6C-99A1-651CCF8DF260}" type="presParOf" srcId="{08A9C066-AD7B-4910-8AC5-B8AF83F8A12A}" destId="{41F34371-2131-429F-87BA-64A78ED55C8E}" srcOrd="1" destOrd="0" presId="urn:microsoft.com/office/officeart/2005/8/layout/lProcess2"/>
    <dgm:cxn modelId="{9D9D248E-F515-4689-9E10-09010C3F68BA}" type="presParOf" srcId="{08A9C066-AD7B-4910-8AC5-B8AF83F8A12A}" destId="{CF1B9F87-E272-4827-9307-0854767B4AAE}" srcOrd="2" destOrd="0" presId="urn:microsoft.com/office/officeart/2005/8/layout/lProcess2"/>
    <dgm:cxn modelId="{BF3C7210-63D9-4809-949B-07C213EA053E}" type="presParOf" srcId="{CF1B9F87-E272-4827-9307-0854767B4AAE}" destId="{FCB0EF5B-E3A8-44B6-81C3-7ED0525D76AE}" srcOrd="0" destOrd="0" presId="urn:microsoft.com/office/officeart/2005/8/layout/lProcess2"/>
    <dgm:cxn modelId="{98414ADD-B9BA-4932-8067-3D9C8CBE4878}" type="presParOf" srcId="{FCB0EF5B-E3A8-44B6-81C3-7ED0525D76AE}" destId="{34049AB2-CA58-426B-8E2B-F71D3E0D64B9}" srcOrd="0" destOrd="0" presId="urn:microsoft.com/office/officeart/2005/8/layout/lProcess2"/>
    <dgm:cxn modelId="{BEE42B2A-C500-4737-92B5-C0F98790367F}" type="presParOf" srcId="{7988C90E-A955-4F4B-B920-54E37C33447E}" destId="{14A6EBAC-DB09-4598-BA13-B75A4EDD319B}" srcOrd="1" destOrd="0" presId="urn:microsoft.com/office/officeart/2005/8/layout/lProcess2"/>
    <dgm:cxn modelId="{90CC53E6-6D19-4A53-9475-2024A9C998C8}" type="presParOf" srcId="{7988C90E-A955-4F4B-B920-54E37C33447E}" destId="{BE567C70-3224-457E-A25B-DC110337DAD3}" srcOrd="2" destOrd="0" presId="urn:microsoft.com/office/officeart/2005/8/layout/lProcess2"/>
    <dgm:cxn modelId="{3185C212-8D30-4FD3-A5D8-5DF462064642}" type="presParOf" srcId="{BE567C70-3224-457E-A25B-DC110337DAD3}" destId="{EF68B978-270A-41F3-A490-896C331E6730}" srcOrd="0" destOrd="0" presId="urn:microsoft.com/office/officeart/2005/8/layout/lProcess2"/>
    <dgm:cxn modelId="{6FD00BF4-B1B8-4781-BDDE-105AD6E75ADD}" type="presParOf" srcId="{BE567C70-3224-457E-A25B-DC110337DAD3}" destId="{723A5CAD-1E9E-4A7D-A344-2341976D0FAD}" srcOrd="1" destOrd="0" presId="urn:microsoft.com/office/officeart/2005/8/layout/lProcess2"/>
    <dgm:cxn modelId="{11B1402E-EE6C-419B-84BA-BDA480BCB32A}" type="presParOf" srcId="{BE567C70-3224-457E-A25B-DC110337DAD3}" destId="{E5C7D750-810D-4169-B472-9A71EBA390A3}" srcOrd="2" destOrd="0" presId="urn:microsoft.com/office/officeart/2005/8/layout/lProcess2"/>
    <dgm:cxn modelId="{590FD5FF-F063-499A-A5F9-055CAFA1F33F}" type="presParOf" srcId="{E5C7D750-810D-4169-B472-9A71EBA390A3}" destId="{EEE80BF7-58E3-4C08-9398-4252E570CBBA}" srcOrd="0" destOrd="0" presId="urn:microsoft.com/office/officeart/2005/8/layout/lProcess2"/>
    <dgm:cxn modelId="{BDABE1E1-989B-49F0-8325-BE36A5CAC343}" type="presParOf" srcId="{EEE80BF7-58E3-4C08-9398-4252E570CBBA}" destId="{D8F98047-269E-41EE-97C8-329AE8C68FC8}" srcOrd="0" destOrd="0" presId="urn:microsoft.com/office/officeart/2005/8/layout/lProcess2"/>
    <dgm:cxn modelId="{253D12BF-B605-440A-86EB-CD4A6EB3CB91}" type="presParOf" srcId="{EEE80BF7-58E3-4C08-9398-4252E570CBBA}" destId="{F4485367-E286-41EF-938A-17E5D1830A1A}" srcOrd="1" destOrd="0" presId="urn:microsoft.com/office/officeart/2005/8/layout/lProcess2"/>
    <dgm:cxn modelId="{CA6C0F7D-3027-4173-84BA-411527210AB1}" type="presParOf" srcId="{EEE80BF7-58E3-4C08-9398-4252E570CBBA}" destId="{F25AEE1C-A5A4-4FF1-92B6-CEFD8F3A36D3}"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CBA847-0729-4401-8F57-68340DBEC7A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E699339-A066-42FE-9280-5EF95143F865}">
      <dgm:prSet custT="1"/>
      <dgm:spPr>
        <a:gradFill flip="none" rotWithShape="0">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ln>
          <a:noFill/>
        </a:ln>
        <a:effectLst>
          <a:outerShdw blurRad="149987" dist="250190" dir="8460000" algn="ctr">
            <a:srgbClr val="000000">
              <a:alpha val="28000"/>
            </a:srgbClr>
          </a:outerShdw>
        </a:effectLst>
      </dgm:spPr>
      <dgm:t>
        <a:bodyPr/>
        <a:lstStyle/>
        <a:p>
          <a:r>
            <a:rPr lang="en-US" sz="1800" b="1" dirty="0">
              <a:solidFill>
                <a:sysClr val="windowText" lastClr="000000"/>
              </a:solidFill>
              <a:latin typeface="Selawik" panose="020B0502040204020203" pitchFamily="34" charset="0"/>
            </a:rPr>
            <a:t>FAASLI (Faculty, Academic Staff &amp; Limited)</a:t>
          </a:r>
          <a:endParaRPr lang="en-US" sz="1800" dirty="0">
            <a:solidFill>
              <a:sysClr val="windowText" lastClr="000000"/>
            </a:solidFill>
            <a:latin typeface="Selawik" panose="020B0502040204020203" pitchFamily="34" charset="0"/>
          </a:endParaRPr>
        </a:p>
      </dgm:t>
    </dgm:pt>
    <dgm:pt modelId="{F4FD5156-A80E-4C82-BF46-F2DDBA99CF54}" type="parTrans" cxnId="{2FE477AA-084B-44F7-926B-EF0D64349EDA}">
      <dgm:prSet/>
      <dgm:spPr/>
      <dgm:t>
        <a:bodyPr/>
        <a:lstStyle/>
        <a:p>
          <a:endParaRPr lang="en-US">
            <a:latin typeface="Selawik" panose="020B0502040204020203" pitchFamily="34" charset="0"/>
          </a:endParaRPr>
        </a:p>
      </dgm:t>
    </dgm:pt>
    <dgm:pt modelId="{6656860A-67EE-44E5-A0AF-154FDB2D1AE2}" type="sibTrans" cxnId="{2FE477AA-084B-44F7-926B-EF0D64349EDA}">
      <dgm:prSet/>
      <dgm:spPr/>
      <dgm:t>
        <a:bodyPr/>
        <a:lstStyle/>
        <a:p>
          <a:endParaRPr lang="en-US">
            <a:latin typeface="Selawik" panose="020B0502040204020203" pitchFamily="34" charset="0"/>
          </a:endParaRPr>
        </a:p>
      </dgm:t>
    </dgm:pt>
    <dgm:pt modelId="{F57FB0A4-7795-489E-B7E7-500BB26CE6AE}">
      <dgm:prSet custT="1"/>
      <dgm:spPr/>
      <dgm:t>
        <a:bodyPr/>
        <a:lstStyle/>
        <a:p>
          <a:pPr>
            <a:buFont typeface="Arial" panose="020B0604020202020204" pitchFamily="34" charset="0"/>
            <a:buNone/>
          </a:pPr>
          <a:r>
            <a:rPr lang="en-US" sz="1600" b="0" i="0" dirty="0">
              <a:solidFill>
                <a:schemeClr val="tx1"/>
              </a:solidFill>
              <a:effectLst/>
              <a:latin typeface="Selawik" panose="020B0502040204020203" pitchFamily="34" charset="0"/>
            </a:rPr>
            <a:t>2/3 of full-time is equal to 880 hours for at least one year*</a:t>
          </a:r>
          <a:endParaRPr lang="en-US" sz="1600" dirty="0">
            <a:latin typeface="Selawik" panose="020B0502040204020203" pitchFamily="34" charset="0"/>
          </a:endParaRPr>
        </a:p>
      </dgm:t>
    </dgm:pt>
    <dgm:pt modelId="{D12EE194-4882-4954-A3C2-B34C7024E74E}" type="parTrans" cxnId="{062D2583-190B-44FF-9178-8DD7CF80F0DD}">
      <dgm:prSet/>
      <dgm:spPr/>
      <dgm:t>
        <a:bodyPr/>
        <a:lstStyle/>
        <a:p>
          <a:endParaRPr lang="en-US">
            <a:latin typeface="Selawik" panose="020B0502040204020203" pitchFamily="34" charset="0"/>
          </a:endParaRPr>
        </a:p>
      </dgm:t>
    </dgm:pt>
    <dgm:pt modelId="{6C563A9A-FEFA-4DD0-A0EA-FA7261F2068D}" type="sibTrans" cxnId="{062D2583-190B-44FF-9178-8DD7CF80F0DD}">
      <dgm:prSet/>
      <dgm:spPr/>
      <dgm:t>
        <a:bodyPr/>
        <a:lstStyle/>
        <a:p>
          <a:endParaRPr lang="en-US">
            <a:latin typeface="Selawik" panose="020B0502040204020203" pitchFamily="34" charset="0"/>
          </a:endParaRPr>
        </a:p>
      </dgm:t>
    </dgm:pt>
    <dgm:pt modelId="{B3318741-D3D8-4DCB-BA9C-38B648DB2A9B}">
      <dgm:prSet custT="1"/>
      <dgm:spPr>
        <a:gradFill flip="none" rotWithShape="0">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ln>
          <a:noFill/>
        </a:ln>
        <a:effectLst>
          <a:outerShdw blurRad="149987" dist="250190" dir="8460000" algn="ctr">
            <a:srgbClr val="000000">
              <a:alpha val="28000"/>
            </a:srgbClr>
          </a:outerShdw>
        </a:effectLst>
      </dgm:spPr>
      <dgm:t>
        <a:bodyPr/>
        <a:lstStyle/>
        <a:p>
          <a:r>
            <a:rPr lang="en-US" sz="1800" b="1" i="0" baseline="0" dirty="0">
              <a:solidFill>
                <a:sysClr val="windowText" lastClr="000000"/>
              </a:solidFill>
              <a:latin typeface="Selawik" panose="020B0502040204020203" pitchFamily="34" charset="0"/>
            </a:rPr>
            <a:t>UNIVERSITY STAFF</a:t>
          </a:r>
          <a:endParaRPr lang="en-US" sz="1800" dirty="0">
            <a:solidFill>
              <a:sysClr val="windowText" lastClr="000000"/>
            </a:solidFill>
            <a:latin typeface="Selawik" panose="020B0502040204020203" pitchFamily="34" charset="0"/>
          </a:endParaRPr>
        </a:p>
      </dgm:t>
    </dgm:pt>
    <dgm:pt modelId="{1EED6502-683D-420C-988D-96420F9D18A8}" type="parTrans" cxnId="{8DCDCFE9-EAE5-4EBE-B881-3F2B5E1529A0}">
      <dgm:prSet/>
      <dgm:spPr/>
      <dgm:t>
        <a:bodyPr/>
        <a:lstStyle/>
        <a:p>
          <a:endParaRPr lang="en-US">
            <a:latin typeface="Selawik" panose="020B0502040204020203" pitchFamily="34" charset="0"/>
          </a:endParaRPr>
        </a:p>
      </dgm:t>
    </dgm:pt>
    <dgm:pt modelId="{BE968AE7-CE1A-4A6C-AE1F-308F5C1803DE}" type="sibTrans" cxnId="{8DCDCFE9-EAE5-4EBE-B881-3F2B5E1529A0}">
      <dgm:prSet/>
      <dgm:spPr/>
      <dgm:t>
        <a:bodyPr/>
        <a:lstStyle/>
        <a:p>
          <a:endParaRPr lang="en-US">
            <a:latin typeface="Selawik" panose="020B0502040204020203" pitchFamily="34" charset="0"/>
          </a:endParaRPr>
        </a:p>
      </dgm:t>
    </dgm:pt>
    <dgm:pt modelId="{CCDA4587-B5EE-4AF0-BD15-F17CBB1866A6}">
      <dgm:prSet custT="1"/>
      <dgm:spPr/>
      <dgm:t>
        <a:bodyPr/>
        <a:lstStyle/>
        <a:p>
          <a:pPr>
            <a:buFont typeface="Arial" panose="020B0604020202020204" pitchFamily="34" charset="0"/>
            <a:buNone/>
          </a:pPr>
          <a:r>
            <a:rPr lang="en-US" sz="1600" b="0" i="0" dirty="0">
              <a:solidFill>
                <a:schemeClr val="tx1"/>
              </a:solidFill>
              <a:effectLst/>
              <a:latin typeface="Selawik" panose="020B0502040204020203" pitchFamily="34" charset="0"/>
            </a:rPr>
            <a:t>2/3 of full-time is equal to 1,200 hours for at least one year</a:t>
          </a:r>
          <a:endParaRPr lang="en-US" sz="1600" dirty="0">
            <a:latin typeface="Selawik" panose="020B0502040204020203" pitchFamily="34" charset="0"/>
          </a:endParaRPr>
        </a:p>
      </dgm:t>
    </dgm:pt>
    <dgm:pt modelId="{1E5124E2-F2E3-4726-897E-A141DDE96288}" type="parTrans" cxnId="{184D79AA-AE78-4FCA-AB57-8E783F00139B}">
      <dgm:prSet/>
      <dgm:spPr/>
      <dgm:t>
        <a:bodyPr/>
        <a:lstStyle/>
        <a:p>
          <a:endParaRPr lang="en-US">
            <a:latin typeface="Selawik" panose="020B0502040204020203" pitchFamily="34" charset="0"/>
          </a:endParaRPr>
        </a:p>
      </dgm:t>
    </dgm:pt>
    <dgm:pt modelId="{3936ECB6-5C9D-4C9E-911E-3D55FCDB4C42}" type="sibTrans" cxnId="{184D79AA-AE78-4FCA-AB57-8E783F00139B}">
      <dgm:prSet/>
      <dgm:spPr/>
      <dgm:t>
        <a:bodyPr/>
        <a:lstStyle/>
        <a:p>
          <a:endParaRPr lang="en-US">
            <a:latin typeface="Selawik" panose="020B0502040204020203" pitchFamily="34" charset="0"/>
          </a:endParaRPr>
        </a:p>
      </dgm:t>
    </dgm:pt>
    <dgm:pt modelId="{5B2A5384-5ADC-469A-8382-A9DFF993EF2D}">
      <dgm:prSet custT="1"/>
      <dgm:spPr/>
      <dgm:t>
        <a:bodyPr/>
        <a:lstStyle/>
        <a:p>
          <a:pPr>
            <a:buFont typeface="Arial" panose="020B0604020202020204" pitchFamily="34" charset="0"/>
            <a:buChar char="•"/>
          </a:pPr>
          <a:r>
            <a:rPr lang="en-US" sz="1600" b="0" i="0" dirty="0">
              <a:solidFill>
                <a:schemeClr val="tx1"/>
              </a:solidFill>
              <a:effectLst/>
              <a:latin typeface="Selawik" panose="020B0502040204020203" pitchFamily="34" charset="0"/>
            </a:rPr>
            <a:t>42% FTE for 12-month employees</a:t>
          </a:r>
        </a:p>
      </dgm:t>
    </dgm:pt>
    <dgm:pt modelId="{E3CF33AF-47F5-464D-AAE4-FFC28754752C}" type="parTrans" cxnId="{E3F628D5-802C-4EEB-88EF-9B2048AF6BA5}">
      <dgm:prSet/>
      <dgm:spPr/>
      <dgm:t>
        <a:bodyPr/>
        <a:lstStyle/>
        <a:p>
          <a:endParaRPr lang="en-US"/>
        </a:p>
      </dgm:t>
    </dgm:pt>
    <dgm:pt modelId="{7CE0A97A-0F45-46D3-AB61-8441ECF6172E}" type="sibTrans" cxnId="{E3F628D5-802C-4EEB-88EF-9B2048AF6BA5}">
      <dgm:prSet/>
      <dgm:spPr/>
      <dgm:t>
        <a:bodyPr/>
        <a:lstStyle/>
        <a:p>
          <a:endParaRPr lang="en-US"/>
        </a:p>
      </dgm:t>
    </dgm:pt>
    <dgm:pt modelId="{DB677769-89D2-41B4-B945-B6871AFFA33D}">
      <dgm:prSet custT="1"/>
      <dgm:spPr/>
      <dgm:t>
        <a:bodyPr/>
        <a:lstStyle/>
        <a:p>
          <a:pPr>
            <a:buFont typeface="Arial" panose="020B0604020202020204" pitchFamily="34" charset="0"/>
            <a:buChar char="•"/>
          </a:pPr>
          <a:r>
            <a:rPr lang="en-US" sz="1600" b="0" i="0" dirty="0">
              <a:solidFill>
                <a:schemeClr val="tx1"/>
              </a:solidFill>
              <a:effectLst/>
              <a:latin typeface="Selawik" panose="020B0502040204020203" pitchFamily="34" charset="0"/>
            </a:rPr>
            <a:t>56% FTE for 9-month employees</a:t>
          </a:r>
        </a:p>
      </dgm:t>
    </dgm:pt>
    <dgm:pt modelId="{88B12D0E-3DFB-4139-9B7F-4F34EE4FB53A}" type="parTrans" cxnId="{52219D35-097A-49C6-B3F5-FC2609517542}">
      <dgm:prSet/>
      <dgm:spPr/>
      <dgm:t>
        <a:bodyPr/>
        <a:lstStyle/>
        <a:p>
          <a:endParaRPr lang="en-US"/>
        </a:p>
      </dgm:t>
    </dgm:pt>
    <dgm:pt modelId="{DC8D21CA-7884-448B-BF0F-9164936930CF}" type="sibTrans" cxnId="{52219D35-097A-49C6-B3F5-FC2609517542}">
      <dgm:prSet/>
      <dgm:spPr/>
      <dgm:t>
        <a:bodyPr/>
        <a:lstStyle/>
        <a:p>
          <a:endParaRPr lang="en-US"/>
        </a:p>
      </dgm:t>
    </dgm:pt>
    <dgm:pt modelId="{51823C83-7E7C-4384-AA94-85B73F5C2005}">
      <dgm:prSet custT="1"/>
      <dgm:spPr/>
      <dgm:t>
        <a:bodyPr/>
        <a:lstStyle/>
        <a:p>
          <a:pPr>
            <a:buFont typeface="Arial" panose="020B0604020202020204" pitchFamily="34" charset="0"/>
            <a:buChar char="•"/>
          </a:pPr>
          <a:r>
            <a:rPr lang="en-US" sz="1600" b="0" i="0" dirty="0">
              <a:solidFill>
                <a:schemeClr val="tx1"/>
              </a:solidFill>
              <a:effectLst/>
              <a:latin typeface="Selawik" panose="020B0502040204020203" pitchFamily="34" charset="0"/>
            </a:rPr>
            <a:t>58% FTE</a:t>
          </a:r>
          <a:endParaRPr lang="en-US" sz="1600" dirty="0">
            <a:solidFill>
              <a:schemeClr val="tx1"/>
            </a:solidFill>
            <a:latin typeface="Selawik" panose="020B0502040204020203" pitchFamily="34" charset="0"/>
          </a:endParaRPr>
        </a:p>
      </dgm:t>
    </dgm:pt>
    <dgm:pt modelId="{79800BEB-D676-40FD-911F-86C211ECE216}" type="parTrans" cxnId="{3B4C5995-AE02-4EFA-9613-3E227A14FC69}">
      <dgm:prSet/>
      <dgm:spPr/>
      <dgm:t>
        <a:bodyPr/>
        <a:lstStyle/>
        <a:p>
          <a:endParaRPr lang="en-US"/>
        </a:p>
      </dgm:t>
    </dgm:pt>
    <dgm:pt modelId="{538EE60F-7286-4223-8ED7-4EE2484D744B}" type="sibTrans" cxnId="{3B4C5995-AE02-4EFA-9613-3E227A14FC69}">
      <dgm:prSet/>
      <dgm:spPr/>
      <dgm:t>
        <a:bodyPr/>
        <a:lstStyle/>
        <a:p>
          <a:endParaRPr lang="en-US"/>
        </a:p>
      </dgm:t>
    </dgm:pt>
    <dgm:pt modelId="{A1D8FBD7-14DA-4076-A61C-562C98DA3D00}">
      <dgm:prSet custT="1"/>
      <dgm:spPr/>
      <dgm:t>
        <a:bodyPr/>
        <a:lstStyle/>
        <a:p>
          <a:pPr>
            <a:buFont typeface="Arial" panose="020B0604020202020204" pitchFamily="34" charset="0"/>
            <a:buNone/>
          </a:pPr>
          <a:endParaRPr lang="en-US" sz="1600" dirty="0">
            <a:latin typeface="Selawik" panose="020B0502040204020203" pitchFamily="34" charset="0"/>
          </a:endParaRPr>
        </a:p>
      </dgm:t>
    </dgm:pt>
    <dgm:pt modelId="{1F598C6B-CEC9-4D9A-88DF-99340D4F7D31}" type="parTrans" cxnId="{3AC9FD47-4EAC-4526-ADCB-D847B37C4785}">
      <dgm:prSet/>
      <dgm:spPr/>
      <dgm:t>
        <a:bodyPr/>
        <a:lstStyle/>
        <a:p>
          <a:endParaRPr lang="en-US"/>
        </a:p>
      </dgm:t>
    </dgm:pt>
    <dgm:pt modelId="{01892FA3-DD4F-4521-A2C0-228F6C1AF5EC}" type="sibTrans" cxnId="{3AC9FD47-4EAC-4526-ADCB-D847B37C4785}">
      <dgm:prSet/>
      <dgm:spPr/>
      <dgm:t>
        <a:bodyPr/>
        <a:lstStyle/>
        <a:p>
          <a:endParaRPr lang="en-US"/>
        </a:p>
      </dgm:t>
    </dgm:pt>
    <dgm:pt modelId="{91D5F490-FE28-4E7E-B3F8-AEACF9122AFD}">
      <dgm:prSet custT="1"/>
      <dgm:spPr/>
      <dgm:t>
        <a:bodyPr/>
        <a:lstStyle/>
        <a:p>
          <a:pPr>
            <a:buFont typeface="Arial" panose="020B0604020202020204" pitchFamily="34" charset="0"/>
            <a:buNone/>
          </a:pPr>
          <a:endParaRPr lang="en-US" sz="1600" dirty="0">
            <a:latin typeface="Selawik" panose="020B0502040204020203" pitchFamily="34" charset="0"/>
          </a:endParaRPr>
        </a:p>
      </dgm:t>
    </dgm:pt>
    <dgm:pt modelId="{F306E68C-D4BE-4491-8033-7161BC94F5A2}" type="parTrans" cxnId="{43564711-396A-42E1-A440-6535A67C24A1}">
      <dgm:prSet/>
      <dgm:spPr/>
      <dgm:t>
        <a:bodyPr/>
        <a:lstStyle/>
        <a:p>
          <a:endParaRPr lang="en-US"/>
        </a:p>
      </dgm:t>
    </dgm:pt>
    <dgm:pt modelId="{04188208-25A1-495F-AE1C-44255AEBDB4A}" type="sibTrans" cxnId="{43564711-396A-42E1-A440-6535A67C24A1}">
      <dgm:prSet/>
      <dgm:spPr/>
      <dgm:t>
        <a:bodyPr/>
        <a:lstStyle/>
        <a:p>
          <a:endParaRPr lang="en-US"/>
        </a:p>
      </dgm:t>
    </dgm:pt>
    <dgm:pt modelId="{9CA27079-C1F4-4D70-B067-5A8655A09C1E}">
      <dgm:prSet custT="1"/>
      <dgm:spPr/>
      <dgm:t>
        <a:bodyPr/>
        <a:lstStyle/>
        <a:p>
          <a:pPr>
            <a:buFont typeface="Arial" panose="020B0604020202020204" pitchFamily="34" charset="0"/>
            <a:buNone/>
          </a:pPr>
          <a:endParaRPr lang="en-US" sz="1600" b="0" i="0" dirty="0">
            <a:solidFill>
              <a:schemeClr val="tx1"/>
            </a:solidFill>
            <a:effectLst/>
            <a:latin typeface="Selawik" panose="020B0502040204020203" pitchFamily="34" charset="0"/>
          </a:endParaRPr>
        </a:p>
      </dgm:t>
    </dgm:pt>
    <dgm:pt modelId="{E9CCE45E-5D4F-4FF9-AD50-9D18F243D159}" type="parTrans" cxnId="{B4B6DAAD-DF22-49B3-8AED-AAD45987B079}">
      <dgm:prSet/>
      <dgm:spPr/>
      <dgm:t>
        <a:bodyPr/>
        <a:lstStyle/>
        <a:p>
          <a:endParaRPr lang="en-US"/>
        </a:p>
      </dgm:t>
    </dgm:pt>
    <dgm:pt modelId="{2F3B45EB-76A4-4DF2-9AAC-B457D5C98439}" type="sibTrans" cxnId="{B4B6DAAD-DF22-49B3-8AED-AAD45987B079}">
      <dgm:prSet/>
      <dgm:spPr/>
      <dgm:t>
        <a:bodyPr/>
        <a:lstStyle/>
        <a:p>
          <a:endParaRPr lang="en-US"/>
        </a:p>
      </dgm:t>
    </dgm:pt>
    <dgm:pt modelId="{4C444B71-E4C3-489E-B3C0-4E4895CD3ABC}" type="pres">
      <dgm:prSet presAssocID="{7ACBA847-0729-4401-8F57-68340DBEC7AF}" presName="linear" presStyleCnt="0">
        <dgm:presLayoutVars>
          <dgm:animLvl val="lvl"/>
          <dgm:resizeHandles val="exact"/>
        </dgm:presLayoutVars>
      </dgm:prSet>
      <dgm:spPr/>
    </dgm:pt>
    <dgm:pt modelId="{574483B5-CE0E-4E36-B007-F3AE380F9A39}" type="pres">
      <dgm:prSet presAssocID="{4E699339-A066-42FE-9280-5EF95143F865}" presName="parentText" presStyleLbl="node1" presStyleIdx="0" presStyleCnt="2">
        <dgm:presLayoutVars>
          <dgm:chMax val="0"/>
          <dgm:bulletEnabled val="1"/>
        </dgm:presLayoutVars>
      </dgm:prSet>
      <dgm:spPr/>
    </dgm:pt>
    <dgm:pt modelId="{A9DC70C4-1C49-499F-A83B-06691DF52B89}" type="pres">
      <dgm:prSet presAssocID="{4E699339-A066-42FE-9280-5EF95143F865}" presName="childText" presStyleLbl="revTx" presStyleIdx="0" presStyleCnt="2">
        <dgm:presLayoutVars>
          <dgm:bulletEnabled val="1"/>
        </dgm:presLayoutVars>
      </dgm:prSet>
      <dgm:spPr/>
    </dgm:pt>
    <dgm:pt modelId="{D347E82A-F6EA-4B0B-B5B7-BABFD10CEBFF}" type="pres">
      <dgm:prSet presAssocID="{B3318741-D3D8-4DCB-BA9C-38B648DB2A9B}" presName="parentText" presStyleLbl="node1" presStyleIdx="1" presStyleCnt="2">
        <dgm:presLayoutVars>
          <dgm:chMax val="0"/>
          <dgm:bulletEnabled val="1"/>
        </dgm:presLayoutVars>
      </dgm:prSet>
      <dgm:spPr/>
    </dgm:pt>
    <dgm:pt modelId="{EF109FC7-547F-4138-8B25-F379591B32B2}" type="pres">
      <dgm:prSet presAssocID="{B3318741-D3D8-4DCB-BA9C-38B648DB2A9B}" presName="childText" presStyleLbl="revTx" presStyleIdx="1" presStyleCnt="2">
        <dgm:presLayoutVars>
          <dgm:bulletEnabled val="1"/>
        </dgm:presLayoutVars>
      </dgm:prSet>
      <dgm:spPr/>
    </dgm:pt>
  </dgm:ptLst>
  <dgm:cxnLst>
    <dgm:cxn modelId="{A391160F-CED2-4470-8254-219734514E02}" type="presOf" srcId="{DB677769-89D2-41B4-B945-B6871AFFA33D}" destId="{A9DC70C4-1C49-499F-A83B-06691DF52B89}" srcOrd="0" destOrd="3" presId="urn:microsoft.com/office/officeart/2005/8/layout/vList2"/>
    <dgm:cxn modelId="{43564711-396A-42E1-A440-6535A67C24A1}" srcId="{B3318741-D3D8-4DCB-BA9C-38B648DB2A9B}" destId="{91D5F490-FE28-4E7E-B3F8-AEACF9122AFD}" srcOrd="0" destOrd="0" parTransId="{F306E68C-D4BE-4491-8033-7161BC94F5A2}" sibTransId="{04188208-25A1-495F-AE1C-44255AEBDB4A}"/>
    <dgm:cxn modelId="{9130F91C-1D1E-4836-A62B-925F671D8491}" type="presOf" srcId="{A1D8FBD7-14DA-4076-A61C-562C98DA3D00}" destId="{A9DC70C4-1C49-499F-A83B-06691DF52B89}" srcOrd="0" destOrd="0" presId="urn:microsoft.com/office/officeart/2005/8/layout/vList2"/>
    <dgm:cxn modelId="{DA40F828-F2C5-4A54-8BDF-DEE63A514D31}" type="presOf" srcId="{4E699339-A066-42FE-9280-5EF95143F865}" destId="{574483B5-CE0E-4E36-B007-F3AE380F9A39}" srcOrd="0" destOrd="0" presId="urn:microsoft.com/office/officeart/2005/8/layout/vList2"/>
    <dgm:cxn modelId="{52219D35-097A-49C6-B3F5-FC2609517542}" srcId="{F57FB0A4-7795-489E-B7E7-500BB26CE6AE}" destId="{DB677769-89D2-41B4-B945-B6871AFFA33D}" srcOrd="1" destOrd="0" parTransId="{88B12D0E-3DFB-4139-9B7F-4F34EE4FB53A}" sibTransId="{DC8D21CA-7884-448B-BF0F-9164936930CF}"/>
    <dgm:cxn modelId="{5CA5D636-FCD0-4671-948A-80101DF04CD4}" type="presOf" srcId="{F57FB0A4-7795-489E-B7E7-500BB26CE6AE}" destId="{A9DC70C4-1C49-499F-A83B-06691DF52B89}" srcOrd="0" destOrd="1" presId="urn:microsoft.com/office/officeart/2005/8/layout/vList2"/>
    <dgm:cxn modelId="{0A02B245-95DC-4348-8209-681B664711DC}" type="presOf" srcId="{9CA27079-C1F4-4D70-B067-5A8655A09C1E}" destId="{A9DC70C4-1C49-499F-A83B-06691DF52B89}" srcOrd="0" destOrd="4" presId="urn:microsoft.com/office/officeart/2005/8/layout/vList2"/>
    <dgm:cxn modelId="{3AC9FD47-4EAC-4526-ADCB-D847B37C4785}" srcId="{4E699339-A066-42FE-9280-5EF95143F865}" destId="{A1D8FBD7-14DA-4076-A61C-562C98DA3D00}" srcOrd="0" destOrd="0" parTransId="{1F598C6B-CEC9-4D9A-88DF-99340D4F7D31}" sibTransId="{01892FA3-DD4F-4521-A2C0-228F6C1AF5EC}"/>
    <dgm:cxn modelId="{E619DE6B-9812-4CCE-A2B9-1606985A8701}" type="presOf" srcId="{B3318741-D3D8-4DCB-BA9C-38B648DB2A9B}" destId="{D347E82A-F6EA-4B0B-B5B7-BABFD10CEBFF}" srcOrd="0" destOrd="0" presId="urn:microsoft.com/office/officeart/2005/8/layout/vList2"/>
    <dgm:cxn modelId="{1C306352-DB54-4097-8561-7AD1308D2C8B}" type="presOf" srcId="{5B2A5384-5ADC-469A-8382-A9DFF993EF2D}" destId="{A9DC70C4-1C49-499F-A83B-06691DF52B89}" srcOrd="0" destOrd="2" presId="urn:microsoft.com/office/officeart/2005/8/layout/vList2"/>
    <dgm:cxn modelId="{CE5C5852-2885-4726-92A5-692D4F6C3095}" type="presOf" srcId="{51823C83-7E7C-4384-AA94-85B73F5C2005}" destId="{EF109FC7-547F-4138-8B25-F379591B32B2}" srcOrd="0" destOrd="2" presId="urn:microsoft.com/office/officeart/2005/8/layout/vList2"/>
    <dgm:cxn modelId="{DB610D7E-3EA5-41BF-9E0A-8D6D325AFE92}" type="presOf" srcId="{7ACBA847-0729-4401-8F57-68340DBEC7AF}" destId="{4C444B71-E4C3-489E-B3C0-4E4895CD3ABC}" srcOrd="0" destOrd="0" presId="urn:microsoft.com/office/officeart/2005/8/layout/vList2"/>
    <dgm:cxn modelId="{062D2583-190B-44FF-9178-8DD7CF80F0DD}" srcId="{4E699339-A066-42FE-9280-5EF95143F865}" destId="{F57FB0A4-7795-489E-B7E7-500BB26CE6AE}" srcOrd="1" destOrd="0" parTransId="{D12EE194-4882-4954-A3C2-B34C7024E74E}" sibTransId="{6C563A9A-FEFA-4DD0-A0EA-FA7261F2068D}"/>
    <dgm:cxn modelId="{32F82F89-1295-452E-9CD8-B5CC36A51E56}" type="presOf" srcId="{CCDA4587-B5EE-4AF0-BD15-F17CBB1866A6}" destId="{EF109FC7-547F-4138-8B25-F379591B32B2}" srcOrd="0" destOrd="1" presId="urn:microsoft.com/office/officeart/2005/8/layout/vList2"/>
    <dgm:cxn modelId="{D22C2A91-B71A-4771-BBDB-61DCA82BEA47}" type="presOf" srcId="{91D5F490-FE28-4E7E-B3F8-AEACF9122AFD}" destId="{EF109FC7-547F-4138-8B25-F379591B32B2}" srcOrd="0" destOrd="0" presId="urn:microsoft.com/office/officeart/2005/8/layout/vList2"/>
    <dgm:cxn modelId="{3B4C5995-AE02-4EFA-9613-3E227A14FC69}" srcId="{CCDA4587-B5EE-4AF0-BD15-F17CBB1866A6}" destId="{51823C83-7E7C-4384-AA94-85B73F5C2005}" srcOrd="0" destOrd="0" parTransId="{79800BEB-D676-40FD-911F-86C211ECE216}" sibTransId="{538EE60F-7286-4223-8ED7-4EE2484D744B}"/>
    <dgm:cxn modelId="{2FE477AA-084B-44F7-926B-EF0D64349EDA}" srcId="{7ACBA847-0729-4401-8F57-68340DBEC7AF}" destId="{4E699339-A066-42FE-9280-5EF95143F865}" srcOrd="0" destOrd="0" parTransId="{F4FD5156-A80E-4C82-BF46-F2DDBA99CF54}" sibTransId="{6656860A-67EE-44E5-A0AF-154FDB2D1AE2}"/>
    <dgm:cxn modelId="{184D79AA-AE78-4FCA-AB57-8E783F00139B}" srcId="{B3318741-D3D8-4DCB-BA9C-38B648DB2A9B}" destId="{CCDA4587-B5EE-4AF0-BD15-F17CBB1866A6}" srcOrd="1" destOrd="0" parTransId="{1E5124E2-F2E3-4726-897E-A141DDE96288}" sibTransId="{3936ECB6-5C9D-4C9E-911E-3D55FCDB4C42}"/>
    <dgm:cxn modelId="{B4B6DAAD-DF22-49B3-8AED-AAD45987B079}" srcId="{4E699339-A066-42FE-9280-5EF95143F865}" destId="{9CA27079-C1F4-4D70-B067-5A8655A09C1E}" srcOrd="2" destOrd="0" parTransId="{E9CCE45E-5D4F-4FF9-AD50-9D18F243D159}" sibTransId="{2F3B45EB-76A4-4DF2-9AAC-B457D5C98439}"/>
    <dgm:cxn modelId="{E3F628D5-802C-4EEB-88EF-9B2048AF6BA5}" srcId="{F57FB0A4-7795-489E-B7E7-500BB26CE6AE}" destId="{5B2A5384-5ADC-469A-8382-A9DFF993EF2D}" srcOrd="0" destOrd="0" parTransId="{E3CF33AF-47F5-464D-AAE4-FFC28754752C}" sibTransId="{7CE0A97A-0F45-46D3-AB61-8441ECF6172E}"/>
    <dgm:cxn modelId="{8DCDCFE9-EAE5-4EBE-B881-3F2B5E1529A0}" srcId="{7ACBA847-0729-4401-8F57-68340DBEC7AF}" destId="{B3318741-D3D8-4DCB-BA9C-38B648DB2A9B}" srcOrd="1" destOrd="0" parTransId="{1EED6502-683D-420C-988D-96420F9D18A8}" sibTransId="{BE968AE7-CE1A-4A6C-AE1F-308F5C1803DE}"/>
    <dgm:cxn modelId="{4AAD3A34-28EA-42AB-A2A3-BAF708A6F249}" type="presParOf" srcId="{4C444B71-E4C3-489E-B3C0-4E4895CD3ABC}" destId="{574483B5-CE0E-4E36-B007-F3AE380F9A39}" srcOrd="0" destOrd="0" presId="urn:microsoft.com/office/officeart/2005/8/layout/vList2"/>
    <dgm:cxn modelId="{D89F200B-EC0F-47A0-BF9E-6845FCB803C7}" type="presParOf" srcId="{4C444B71-E4C3-489E-B3C0-4E4895CD3ABC}" destId="{A9DC70C4-1C49-499F-A83B-06691DF52B89}" srcOrd="1" destOrd="0" presId="urn:microsoft.com/office/officeart/2005/8/layout/vList2"/>
    <dgm:cxn modelId="{7D0E7BF5-B1FF-4089-BFB6-B91EB83CAFB7}" type="presParOf" srcId="{4C444B71-E4C3-489E-B3C0-4E4895CD3ABC}" destId="{D347E82A-F6EA-4B0B-B5B7-BABFD10CEBFF}" srcOrd="2" destOrd="0" presId="urn:microsoft.com/office/officeart/2005/8/layout/vList2"/>
    <dgm:cxn modelId="{466F978C-B19A-4929-B363-1379C603778D}" type="presParOf" srcId="{4C444B71-E4C3-489E-B3C0-4E4895CD3ABC}" destId="{EF109FC7-547F-4138-8B25-F379591B32B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CBA847-0729-4401-8F57-68340DBEC7A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E699339-A066-42FE-9280-5EF95143F865}">
      <dgm:prSet/>
      <dgm:spPr>
        <a:gradFill flip="none" rotWithShape="0">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ln>
          <a:noFill/>
        </a:ln>
      </dgm:spPr>
      <dgm:t>
        <a:bodyPr/>
        <a:lstStyle/>
        <a:p>
          <a:r>
            <a:rPr lang="en-US" b="1" dirty="0">
              <a:solidFill>
                <a:sysClr val="windowText" lastClr="000000"/>
              </a:solidFill>
              <a:latin typeface="Selawik" panose="020B0502040204020203" pitchFamily="34" charset="0"/>
            </a:rPr>
            <a:t>STUDENT ASSISTANTS</a:t>
          </a:r>
          <a:endParaRPr lang="en-US" dirty="0">
            <a:solidFill>
              <a:sysClr val="windowText" lastClr="000000"/>
            </a:solidFill>
            <a:latin typeface="Selawik" panose="020B0502040204020203" pitchFamily="34" charset="0"/>
          </a:endParaRPr>
        </a:p>
      </dgm:t>
    </dgm:pt>
    <dgm:pt modelId="{F4FD5156-A80E-4C82-BF46-F2DDBA99CF54}" type="parTrans" cxnId="{2FE477AA-084B-44F7-926B-EF0D64349EDA}">
      <dgm:prSet/>
      <dgm:spPr/>
      <dgm:t>
        <a:bodyPr/>
        <a:lstStyle/>
        <a:p>
          <a:endParaRPr lang="en-US">
            <a:latin typeface="Selawik" panose="020B0502040204020203" pitchFamily="34" charset="0"/>
          </a:endParaRPr>
        </a:p>
      </dgm:t>
    </dgm:pt>
    <dgm:pt modelId="{6656860A-67EE-44E5-A0AF-154FDB2D1AE2}" type="sibTrans" cxnId="{2FE477AA-084B-44F7-926B-EF0D64349EDA}">
      <dgm:prSet/>
      <dgm:spPr/>
      <dgm:t>
        <a:bodyPr/>
        <a:lstStyle/>
        <a:p>
          <a:endParaRPr lang="en-US">
            <a:latin typeface="Selawik" panose="020B0502040204020203" pitchFamily="34" charset="0"/>
          </a:endParaRPr>
        </a:p>
      </dgm:t>
    </dgm:pt>
    <dgm:pt modelId="{F57FB0A4-7795-489E-B7E7-500BB26CE6AE}">
      <dgm:prSet/>
      <dgm:spPr/>
      <dgm:t>
        <a:bodyPr/>
        <a:lstStyle/>
        <a:p>
          <a:r>
            <a:rPr lang="en-US" dirty="0">
              <a:latin typeface="Selawik" panose="020B0502040204020203" pitchFamily="34" charset="0"/>
            </a:rPr>
            <a:t>Must be in one of the following titles: </a:t>
          </a:r>
          <a:r>
            <a:rPr lang="en-US" i="1" dirty="0">
              <a:latin typeface="Selawik" panose="020B0502040204020203" pitchFamily="34" charset="0"/>
            </a:rPr>
            <a:t>Research Assistant, Fellow, Advanced Opportunity Fellow, Scholar, Trainee, Teaching Assistant, Project Assistant or Program Assistant, </a:t>
          </a:r>
          <a:r>
            <a:rPr lang="en-US" b="1" u="sng" dirty="0">
              <a:latin typeface="Selawik" panose="020B0502040204020203" pitchFamily="34" charset="0"/>
            </a:rPr>
            <a:t>and</a:t>
          </a:r>
          <a:r>
            <a:rPr lang="en-US" dirty="0">
              <a:latin typeface="Selawik" panose="020B0502040204020203" pitchFamily="34" charset="0"/>
            </a:rPr>
            <a:t> be expected to work at least </a:t>
          </a:r>
          <a:r>
            <a:rPr lang="en-US" b="1" u="sng" dirty="0">
              <a:latin typeface="Selawik" panose="020B0502040204020203" pitchFamily="34" charset="0"/>
            </a:rPr>
            <a:t>33% FTE</a:t>
          </a:r>
          <a:r>
            <a:rPr lang="en-US" dirty="0">
              <a:latin typeface="Selawik" panose="020B0502040204020203" pitchFamily="34" charset="0"/>
            </a:rPr>
            <a:t>:</a:t>
          </a:r>
        </a:p>
      </dgm:t>
    </dgm:pt>
    <dgm:pt modelId="{D12EE194-4882-4954-A3C2-B34C7024E74E}" type="parTrans" cxnId="{062D2583-190B-44FF-9178-8DD7CF80F0DD}">
      <dgm:prSet/>
      <dgm:spPr/>
      <dgm:t>
        <a:bodyPr/>
        <a:lstStyle/>
        <a:p>
          <a:endParaRPr lang="en-US">
            <a:latin typeface="Selawik" panose="020B0502040204020203" pitchFamily="34" charset="0"/>
          </a:endParaRPr>
        </a:p>
      </dgm:t>
    </dgm:pt>
    <dgm:pt modelId="{6C563A9A-FEFA-4DD0-A0EA-FA7261F2068D}" type="sibTrans" cxnId="{062D2583-190B-44FF-9178-8DD7CF80F0DD}">
      <dgm:prSet/>
      <dgm:spPr/>
      <dgm:t>
        <a:bodyPr/>
        <a:lstStyle/>
        <a:p>
          <a:endParaRPr lang="en-US">
            <a:latin typeface="Selawik" panose="020B0502040204020203" pitchFamily="34" charset="0"/>
          </a:endParaRPr>
        </a:p>
      </dgm:t>
    </dgm:pt>
    <dgm:pt modelId="{21EE5EF8-3B84-4325-BDF1-922FAFF38285}">
      <dgm:prSet/>
      <dgm:spPr/>
      <dgm:t>
        <a:bodyPr/>
        <a:lstStyle/>
        <a:p>
          <a:r>
            <a:rPr lang="en-US" dirty="0">
              <a:latin typeface="Selawik" panose="020B0502040204020203" pitchFamily="34" charset="0"/>
            </a:rPr>
            <a:t>For at least six months if you are a 12-month employee; or</a:t>
          </a:r>
        </a:p>
      </dgm:t>
    </dgm:pt>
    <dgm:pt modelId="{B85FC111-ACC7-4812-91FA-B56A49AF4E7D}" type="parTrans" cxnId="{508C5AE2-70C5-4C62-87AD-E2E64FC991C2}">
      <dgm:prSet/>
      <dgm:spPr/>
      <dgm:t>
        <a:bodyPr/>
        <a:lstStyle/>
        <a:p>
          <a:endParaRPr lang="en-US">
            <a:latin typeface="Selawik" panose="020B0502040204020203" pitchFamily="34" charset="0"/>
          </a:endParaRPr>
        </a:p>
      </dgm:t>
    </dgm:pt>
    <dgm:pt modelId="{8EB8EB45-EB7B-4420-96D5-5D654D8EE50C}" type="sibTrans" cxnId="{508C5AE2-70C5-4C62-87AD-E2E64FC991C2}">
      <dgm:prSet/>
      <dgm:spPr/>
      <dgm:t>
        <a:bodyPr/>
        <a:lstStyle/>
        <a:p>
          <a:endParaRPr lang="en-US">
            <a:latin typeface="Selawik" panose="020B0502040204020203" pitchFamily="34" charset="0"/>
          </a:endParaRPr>
        </a:p>
      </dgm:t>
    </dgm:pt>
    <dgm:pt modelId="{08E5430D-4EFA-4ACB-A9C4-7AEED99D2EBB}">
      <dgm:prSet/>
      <dgm:spPr/>
      <dgm:t>
        <a:bodyPr/>
        <a:lstStyle/>
        <a:p>
          <a:r>
            <a:rPr lang="en-US" dirty="0">
              <a:latin typeface="Selawik" panose="020B0502040204020203" pitchFamily="34" charset="0"/>
            </a:rPr>
            <a:t>For at least one semester if you are a 9-month employee</a:t>
          </a:r>
        </a:p>
      </dgm:t>
    </dgm:pt>
    <dgm:pt modelId="{9EC753BE-3AB1-4D1C-8266-B1E17E9A02AD}" type="parTrans" cxnId="{BD9152D6-B28D-403D-833A-962EB8305CCF}">
      <dgm:prSet/>
      <dgm:spPr/>
      <dgm:t>
        <a:bodyPr/>
        <a:lstStyle/>
        <a:p>
          <a:endParaRPr lang="en-US">
            <a:latin typeface="Selawik" panose="020B0502040204020203" pitchFamily="34" charset="0"/>
          </a:endParaRPr>
        </a:p>
      </dgm:t>
    </dgm:pt>
    <dgm:pt modelId="{21F701AC-CEF2-4144-AFC0-26858588DA36}" type="sibTrans" cxnId="{BD9152D6-B28D-403D-833A-962EB8305CCF}">
      <dgm:prSet/>
      <dgm:spPr/>
      <dgm:t>
        <a:bodyPr/>
        <a:lstStyle/>
        <a:p>
          <a:endParaRPr lang="en-US">
            <a:latin typeface="Selawik" panose="020B0502040204020203" pitchFamily="34" charset="0"/>
          </a:endParaRPr>
        </a:p>
      </dgm:t>
    </dgm:pt>
    <dgm:pt modelId="{B3318741-D3D8-4DCB-BA9C-38B648DB2A9B}">
      <dgm:prSet/>
      <dgm:spPr>
        <a:gradFill flip="none" rotWithShape="0">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dgm:spPr>
      <dgm:t>
        <a:bodyPr/>
        <a:lstStyle/>
        <a:p>
          <a:r>
            <a:rPr lang="en-US" b="1" i="0" baseline="0" dirty="0">
              <a:ln>
                <a:noFill/>
              </a:ln>
              <a:solidFill>
                <a:sysClr val="windowText" lastClr="000000"/>
              </a:solidFill>
              <a:latin typeface="Selawik" panose="020B0502040204020203" pitchFamily="34" charset="0"/>
            </a:rPr>
            <a:t>SHORT-TERM ACADEMIC STAFF</a:t>
          </a:r>
          <a:endParaRPr lang="en-US" dirty="0">
            <a:ln>
              <a:noFill/>
            </a:ln>
            <a:solidFill>
              <a:sysClr val="windowText" lastClr="000000"/>
            </a:solidFill>
            <a:latin typeface="Selawik" panose="020B0502040204020203" pitchFamily="34" charset="0"/>
          </a:endParaRPr>
        </a:p>
      </dgm:t>
    </dgm:pt>
    <dgm:pt modelId="{1EED6502-683D-420C-988D-96420F9D18A8}" type="parTrans" cxnId="{8DCDCFE9-EAE5-4EBE-B881-3F2B5E1529A0}">
      <dgm:prSet/>
      <dgm:spPr/>
      <dgm:t>
        <a:bodyPr/>
        <a:lstStyle/>
        <a:p>
          <a:endParaRPr lang="en-US">
            <a:latin typeface="Selawik" panose="020B0502040204020203" pitchFamily="34" charset="0"/>
          </a:endParaRPr>
        </a:p>
      </dgm:t>
    </dgm:pt>
    <dgm:pt modelId="{BE968AE7-CE1A-4A6C-AE1F-308F5C1803DE}" type="sibTrans" cxnId="{8DCDCFE9-EAE5-4EBE-B881-3F2B5E1529A0}">
      <dgm:prSet/>
      <dgm:spPr/>
      <dgm:t>
        <a:bodyPr/>
        <a:lstStyle/>
        <a:p>
          <a:endParaRPr lang="en-US">
            <a:latin typeface="Selawik" panose="020B0502040204020203" pitchFamily="34" charset="0"/>
          </a:endParaRPr>
        </a:p>
      </dgm:t>
    </dgm:pt>
    <dgm:pt modelId="{CCDA4587-B5EE-4AF0-BD15-F17CBB1866A6}">
      <dgm:prSet/>
      <dgm:spPr/>
      <dgm:t>
        <a:bodyPr/>
        <a:lstStyle/>
        <a:p>
          <a:r>
            <a:rPr lang="en-US" b="0" i="0" baseline="0" dirty="0">
              <a:latin typeface="Selawik" panose="020B0502040204020203" pitchFamily="34" charset="0"/>
            </a:rPr>
            <a:t>If not covered under the WRS, you are eligible for insurance benefits if you are expected to work:</a:t>
          </a:r>
          <a:endParaRPr lang="en-US" dirty="0">
            <a:latin typeface="Selawik" panose="020B0502040204020203" pitchFamily="34" charset="0"/>
          </a:endParaRPr>
        </a:p>
      </dgm:t>
    </dgm:pt>
    <dgm:pt modelId="{1E5124E2-F2E3-4726-897E-A141DDE96288}" type="parTrans" cxnId="{184D79AA-AE78-4FCA-AB57-8E783F00139B}">
      <dgm:prSet/>
      <dgm:spPr/>
      <dgm:t>
        <a:bodyPr/>
        <a:lstStyle/>
        <a:p>
          <a:endParaRPr lang="en-US">
            <a:latin typeface="Selawik" panose="020B0502040204020203" pitchFamily="34" charset="0"/>
          </a:endParaRPr>
        </a:p>
      </dgm:t>
    </dgm:pt>
    <dgm:pt modelId="{3936ECB6-5C9D-4C9E-911E-3D55FCDB4C42}" type="sibTrans" cxnId="{184D79AA-AE78-4FCA-AB57-8E783F00139B}">
      <dgm:prSet/>
      <dgm:spPr/>
      <dgm:t>
        <a:bodyPr/>
        <a:lstStyle/>
        <a:p>
          <a:endParaRPr lang="en-US">
            <a:latin typeface="Selawik" panose="020B0502040204020203" pitchFamily="34" charset="0"/>
          </a:endParaRPr>
        </a:p>
      </dgm:t>
    </dgm:pt>
    <dgm:pt modelId="{270E0E30-27CB-4E95-9285-4629A980AEF7}">
      <dgm:prSet/>
      <dgm:spPr/>
      <dgm:t>
        <a:bodyPr/>
        <a:lstStyle/>
        <a:p>
          <a:r>
            <a:rPr lang="en-US" b="0" i="0" baseline="0" dirty="0">
              <a:latin typeface="Selawik" panose="020B0502040204020203" pitchFamily="34" charset="0"/>
            </a:rPr>
            <a:t>At least 21% FTE for at least six months if you are a 12-month employee; or</a:t>
          </a:r>
          <a:endParaRPr lang="en-US" dirty="0">
            <a:latin typeface="Selawik" panose="020B0502040204020203" pitchFamily="34" charset="0"/>
          </a:endParaRPr>
        </a:p>
      </dgm:t>
    </dgm:pt>
    <dgm:pt modelId="{85060F31-907A-4F72-8252-63BC30152E04}" type="parTrans" cxnId="{D68D2CA4-036D-46A7-8D68-442597DA6D1F}">
      <dgm:prSet/>
      <dgm:spPr/>
      <dgm:t>
        <a:bodyPr/>
        <a:lstStyle/>
        <a:p>
          <a:endParaRPr lang="en-US">
            <a:latin typeface="Selawik" panose="020B0502040204020203" pitchFamily="34" charset="0"/>
          </a:endParaRPr>
        </a:p>
      </dgm:t>
    </dgm:pt>
    <dgm:pt modelId="{10DCC270-1113-428C-B4CB-F51AD1AA0B6A}" type="sibTrans" cxnId="{D68D2CA4-036D-46A7-8D68-442597DA6D1F}">
      <dgm:prSet/>
      <dgm:spPr/>
      <dgm:t>
        <a:bodyPr/>
        <a:lstStyle/>
        <a:p>
          <a:endParaRPr lang="en-US">
            <a:latin typeface="Selawik" panose="020B0502040204020203" pitchFamily="34" charset="0"/>
          </a:endParaRPr>
        </a:p>
      </dgm:t>
    </dgm:pt>
    <dgm:pt modelId="{ADBDEEB6-AC17-4A1B-8EDE-FE63F3C35464}">
      <dgm:prSet/>
      <dgm:spPr/>
      <dgm:t>
        <a:bodyPr/>
        <a:lstStyle/>
        <a:p>
          <a:r>
            <a:rPr lang="en-US" b="0" i="0" baseline="0" dirty="0">
              <a:latin typeface="Selawik" panose="020B0502040204020203" pitchFamily="34" charset="0"/>
            </a:rPr>
            <a:t>At least 28% FTE for at least one semester if you are a 9-month employee</a:t>
          </a:r>
          <a:endParaRPr lang="en-US" dirty="0">
            <a:latin typeface="Selawik" panose="020B0502040204020203" pitchFamily="34" charset="0"/>
          </a:endParaRPr>
        </a:p>
      </dgm:t>
    </dgm:pt>
    <dgm:pt modelId="{1EB340E2-5C9B-4012-9716-4F98956DF700}" type="parTrans" cxnId="{02DDE98C-FEC0-42D4-8F3B-7D7633E69C2D}">
      <dgm:prSet/>
      <dgm:spPr/>
      <dgm:t>
        <a:bodyPr/>
        <a:lstStyle/>
        <a:p>
          <a:endParaRPr lang="en-US">
            <a:latin typeface="Selawik" panose="020B0502040204020203" pitchFamily="34" charset="0"/>
          </a:endParaRPr>
        </a:p>
      </dgm:t>
    </dgm:pt>
    <dgm:pt modelId="{C6023932-7670-4C41-8578-6519374533D1}" type="sibTrans" cxnId="{02DDE98C-FEC0-42D4-8F3B-7D7633E69C2D}">
      <dgm:prSet/>
      <dgm:spPr/>
      <dgm:t>
        <a:bodyPr/>
        <a:lstStyle/>
        <a:p>
          <a:endParaRPr lang="en-US">
            <a:latin typeface="Selawik" panose="020B0502040204020203" pitchFamily="34" charset="0"/>
          </a:endParaRPr>
        </a:p>
      </dgm:t>
    </dgm:pt>
    <dgm:pt modelId="{9B4888F6-9C5C-40D3-9A0B-68010EBA3BB2}">
      <dgm:prSet/>
      <dgm:spPr>
        <a:gradFill flip="none" rotWithShape="0">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dgm:spPr>
      <dgm:t>
        <a:bodyPr/>
        <a:lstStyle/>
        <a:p>
          <a:r>
            <a:rPr lang="en-US" b="1" i="0">
              <a:solidFill>
                <a:sysClr val="windowText" lastClr="000000"/>
              </a:solidFill>
              <a:latin typeface="Selawik" panose="020B0502040204020203" pitchFamily="34" charset="0"/>
            </a:rPr>
            <a:t>EMPLOYEES-IN-TRAINING</a:t>
          </a:r>
          <a:endParaRPr lang="en-US">
            <a:solidFill>
              <a:sysClr val="windowText" lastClr="000000"/>
            </a:solidFill>
            <a:latin typeface="Selawik" panose="020B0502040204020203" pitchFamily="34" charset="0"/>
          </a:endParaRPr>
        </a:p>
      </dgm:t>
    </dgm:pt>
    <dgm:pt modelId="{5069FA0B-F027-47C3-8958-5553BEA2A590}" type="parTrans" cxnId="{B0A018A5-DAEE-436A-8070-FBEC6B6F39C3}">
      <dgm:prSet/>
      <dgm:spPr/>
      <dgm:t>
        <a:bodyPr/>
        <a:lstStyle/>
        <a:p>
          <a:endParaRPr lang="en-US">
            <a:latin typeface="Selawik" panose="020B0502040204020203" pitchFamily="34" charset="0"/>
          </a:endParaRPr>
        </a:p>
      </dgm:t>
    </dgm:pt>
    <dgm:pt modelId="{4205B970-9C56-42B4-98A9-D70B39D3D800}" type="sibTrans" cxnId="{B0A018A5-DAEE-436A-8070-FBEC6B6F39C3}">
      <dgm:prSet/>
      <dgm:spPr/>
      <dgm:t>
        <a:bodyPr/>
        <a:lstStyle/>
        <a:p>
          <a:endParaRPr lang="en-US">
            <a:latin typeface="Selawik" panose="020B0502040204020203" pitchFamily="34" charset="0"/>
          </a:endParaRPr>
        </a:p>
      </dgm:t>
    </dgm:pt>
    <dgm:pt modelId="{387002AC-1ABE-413B-A69A-13BA119D7A69}">
      <dgm:prSet/>
      <dgm:spPr/>
      <dgm:t>
        <a:bodyPr/>
        <a:lstStyle/>
        <a:p>
          <a:r>
            <a:rPr lang="en-US" b="0" i="0" dirty="0">
              <a:latin typeface="Selawik" panose="020B0502040204020203" pitchFamily="34" charset="0"/>
            </a:rPr>
            <a:t>Must be in one of the following titles: </a:t>
          </a:r>
          <a:r>
            <a:rPr lang="en-US" b="0" i="1" dirty="0">
              <a:latin typeface="Selawik" panose="020B0502040204020203" pitchFamily="34" charset="0"/>
            </a:rPr>
            <a:t>Grad Intern/Trainee, Postdoc Fellow, Postdoc Trainee, Postgrad Trainee (1-7), Intern (non-physician), Research Intern or Research Associate</a:t>
          </a:r>
          <a:r>
            <a:rPr lang="en-US" b="0" i="0" dirty="0">
              <a:latin typeface="Selawik" panose="020B0502040204020203" pitchFamily="34" charset="0"/>
            </a:rPr>
            <a:t>, </a:t>
          </a:r>
          <a:r>
            <a:rPr lang="en-US" b="1" i="0" u="sng" dirty="0">
              <a:latin typeface="Selawik" panose="020B0502040204020203" pitchFamily="34" charset="0"/>
            </a:rPr>
            <a:t>and</a:t>
          </a:r>
          <a:r>
            <a:rPr lang="en-US" b="0" i="0" dirty="0">
              <a:latin typeface="Selawik" panose="020B0502040204020203" pitchFamily="34" charset="0"/>
            </a:rPr>
            <a:t> be expected to work at least </a:t>
          </a:r>
          <a:r>
            <a:rPr lang="en-US" b="1" i="0" u="sng" dirty="0">
              <a:latin typeface="Selawik" panose="020B0502040204020203" pitchFamily="34" charset="0"/>
            </a:rPr>
            <a:t>33% FTE</a:t>
          </a:r>
          <a:r>
            <a:rPr lang="en-US" b="0" i="0" dirty="0">
              <a:latin typeface="Selawik" panose="020B0502040204020203" pitchFamily="34" charset="0"/>
            </a:rPr>
            <a:t>:</a:t>
          </a:r>
          <a:endParaRPr lang="en-US" dirty="0">
            <a:latin typeface="Selawik" panose="020B0502040204020203" pitchFamily="34" charset="0"/>
          </a:endParaRPr>
        </a:p>
      </dgm:t>
    </dgm:pt>
    <dgm:pt modelId="{17BAA86B-A047-4105-9C5E-CE9ADEF90DF1}" type="parTrans" cxnId="{93DC5209-8068-45D9-93D8-C3346731D7DB}">
      <dgm:prSet/>
      <dgm:spPr/>
      <dgm:t>
        <a:bodyPr/>
        <a:lstStyle/>
        <a:p>
          <a:endParaRPr lang="en-US">
            <a:latin typeface="Selawik" panose="020B0502040204020203" pitchFamily="34" charset="0"/>
          </a:endParaRPr>
        </a:p>
      </dgm:t>
    </dgm:pt>
    <dgm:pt modelId="{FB07C6BE-2710-4900-8327-1B37EC7FAFEB}" type="sibTrans" cxnId="{93DC5209-8068-45D9-93D8-C3346731D7DB}">
      <dgm:prSet/>
      <dgm:spPr/>
      <dgm:t>
        <a:bodyPr/>
        <a:lstStyle/>
        <a:p>
          <a:endParaRPr lang="en-US">
            <a:latin typeface="Selawik" panose="020B0502040204020203" pitchFamily="34" charset="0"/>
          </a:endParaRPr>
        </a:p>
      </dgm:t>
    </dgm:pt>
    <dgm:pt modelId="{114886B1-A5C2-48F0-B715-2EA86625B30D}">
      <dgm:prSet/>
      <dgm:spPr/>
      <dgm:t>
        <a:bodyPr/>
        <a:lstStyle/>
        <a:p>
          <a:r>
            <a:rPr lang="en-US" b="0" i="0" dirty="0">
              <a:latin typeface="Selawik" panose="020B0502040204020203" pitchFamily="34" charset="0"/>
            </a:rPr>
            <a:t>For at least six months if you are a 12-month employee; or</a:t>
          </a:r>
          <a:endParaRPr lang="en-US" dirty="0">
            <a:latin typeface="Selawik" panose="020B0502040204020203" pitchFamily="34" charset="0"/>
          </a:endParaRPr>
        </a:p>
      </dgm:t>
    </dgm:pt>
    <dgm:pt modelId="{38304A19-5CA7-436E-AF32-82B3BA0E2EBF}" type="parTrans" cxnId="{E8CF63F8-CEAE-48B7-8974-690D4E0DFA5C}">
      <dgm:prSet/>
      <dgm:spPr/>
      <dgm:t>
        <a:bodyPr/>
        <a:lstStyle/>
        <a:p>
          <a:endParaRPr lang="en-US">
            <a:latin typeface="Selawik" panose="020B0502040204020203" pitchFamily="34" charset="0"/>
          </a:endParaRPr>
        </a:p>
      </dgm:t>
    </dgm:pt>
    <dgm:pt modelId="{3615EAE4-DECC-4C80-B88B-522653D72228}" type="sibTrans" cxnId="{E8CF63F8-CEAE-48B7-8974-690D4E0DFA5C}">
      <dgm:prSet/>
      <dgm:spPr/>
      <dgm:t>
        <a:bodyPr/>
        <a:lstStyle/>
        <a:p>
          <a:endParaRPr lang="en-US">
            <a:latin typeface="Selawik" panose="020B0502040204020203" pitchFamily="34" charset="0"/>
          </a:endParaRPr>
        </a:p>
      </dgm:t>
    </dgm:pt>
    <dgm:pt modelId="{C78D6B25-12D6-4FEC-9FFF-91244EB83A0C}">
      <dgm:prSet/>
      <dgm:spPr/>
      <dgm:t>
        <a:bodyPr/>
        <a:lstStyle/>
        <a:p>
          <a:r>
            <a:rPr lang="en-US" b="0" i="0" dirty="0">
              <a:latin typeface="Selawik" panose="020B0502040204020203" pitchFamily="34" charset="0"/>
            </a:rPr>
            <a:t>For at least one semester if you are a 9-month employee</a:t>
          </a:r>
          <a:endParaRPr lang="en-US" dirty="0">
            <a:latin typeface="Selawik" panose="020B0502040204020203" pitchFamily="34" charset="0"/>
          </a:endParaRPr>
        </a:p>
      </dgm:t>
    </dgm:pt>
    <dgm:pt modelId="{6F310DB4-2181-479B-A207-C277A2DC4F4F}" type="parTrans" cxnId="{ECDCA1AF-537F-4909-A7CC-FA6B59CCDA5E}">
      <dgm:prSet/>
      <dgm:spPr/>
      <dgm:t>
        <a:bodyPr/>
        <a:lstStyle/>
        <a:p>
          <a:endParaRPr lang="en-US">
            <a:latin typeface="Selawik" panose="020B0502040204020203" pitchFamily="34" charset="0"/>
          </a:endParaRPr>
        </a:p>
      </dgm:t>
    </dgm:pt>
    <dgm:pt modelId="{FA366C90-08B9-4C51-B0DC-25AD06EA1498}" type="sibTrans" cxnId="{ECDCA1AF-537F-4909-A7CC-FA6B59CCDA5E}">
      <dgm:prSet/>
      <dgm:spPr/>
      <dgm:t>
        <a:bodyPr/>
        <a:lstStyle/>
        <a:p>
          <a:endParaRPr lang="en-US">
            <a:latin typeface="Selawik" panose="020B0502040204020203" pitchFamily="34" charset="0"/>
          </a:endParaRPr>
        </a:p>
      </dgm:t>
    </dgm:pt>
    <dgm:pt modelId="{4C444B71-E4C3-489E-B3C0-4E4895CD3ABC}" type="pres">
      <dgm:prSet presAssocID="{7ACBA847-0729-4401-8F57-68340DBEC7AF}" presName="linear" presStyleCnt="0">
        <dgm:presLayoutVars>
          <dgm:animLvl val="lvl"/>
          <dgm:resizeHandles val="exact"/>
        </dgm:presLayoutVars>
      </dgm:prSet>
      <dgm:spPr/>
    </dgm:pt>
    <dgm:pt modelId="{574483B5-CE0E-4E36-B007-F3AE380F9A39}" type="pres">
      <dgm:prSet presAssocID="{4E699339-A066-42FE-9280-5EF95143F865}" presName="parentText" presStyleLbl="node1" presStyleIdx="0" presStyleCnt="3">
        <dgm:presLayoutVars>
          <dgm:chMax val="0"/>
          <dgm:bulletEnabled val="1"/>
        </dgm:presLayoutVars>
      </dgm:prSet>
      <dgm:spPr/>
    </dgm:pt>
    <dgm:pt modelId="{A9DC70C4-1C49-499F-A83B-06691DF52B89}" type="pres">
      <dgm:prSet presAssocID="{4E699339-A066-42FE-9280-5EF95143F865}" presName="childText" presStyleLbl="revTx" presStyleIdx="0" presStyleCnt="3">
        <dgm:presLayoutVars>
          <dgm:bulletEnabled val="1"/>
        </dgm:presLayoutVars>
      </dgm:prSet>
      <dgm:spPr/>
    </dgm:pt>
    <dgm:pt modelId="{D347E82A-F6EA-4B0B-B5B7-BABFD10CEBFF}" type="pres">
      <dgm:prSet presAssocID="{B3318741-D3D8-4DCB-BA9C-38B648DB2A9B}" presName="parentText" presStyleLbl="node1" presStyleIdx="1" presStyleCnt="3">
        <dgm:presLayoutVars>
          <dgm:chMax val="0"/>
          <dgm:bulletEnabled val="1"/>
        </dgm:presLayoutVars>
      </dgm:prSet>
      <dgm:spPr/>
    </dgm:pt>
    <dgm:pt modelId="{EF109FC7-547F-4138-8B25-F379591B32B2}" type="pres">
      <dgm:prSet presAssocID="{B3318741-D3D8-4DCB-BA9C-38B648DB2A9B}" presName="childText" presStyleLbl="revTx" presStyleIdx="1" presStyleCnt="3">
        <dgm:presLayoutVars>
          <dgm:bulletEnabled val="1"/>
        </dgm:presLayoutVars>
      </dgm:prSet>
      <dgm:spPr/>
    </dgm:pt>
    <dgm:pt modelId="{13F6C365-5864-4C96-AFEC-B7A09E305D8F}" type="pres">
      <dgm:prSet presAssocID="{9B4888F6-9C5C-40D3-9A0B-68010EBA3BB2}" presName="parentText" presStyleLbl="node1" presStyleIdx="2" presStyleCnt="3" custLinFactNeighborX="-774">
        <dgm:presLayoutVars>
          <dgm:chMax val="0"/>
          <dgm:bulletEnabled val="1"/>
        </dgm:presLayoutVars>
      </dgm:prSet>
      <dgm:spPr/>
    </dgm:pt>
    <dgm:pt modelId="{DF57A57F-7634-4A31-8F27-7C9B27B67368}" type="pres">
      <dgm:prSet presAssocID="{9B4888F6-9C5C-40D3-9A0B-68010EBA3BB2}" presName="childText" presStyleLbl="revTx" presStyleIdx="2" presStyleCnt="3">
        <dgm:presLayoutVars>
          <dgm:bulletEnabled val="1"/>
        </dgm:presLayoutVars>
      </dgm:prSet>
      <dgm:spPr/>
    </dgm:pt>
  </dgm:ptLst>
  <dgm:cxnLst>
    <dgm:cxn modelId="{93DC5209-8068-45D9-93D8-C3346731D7DB}" srcId="{9B4888F6-9C5C-40D3-9A0B-68010EBA3BB2}" destId="{387002AC-1ABE-413B-A69A-13BA119D7A69}" srcOrd="0" destOrd="0" parTransId="{17BAA86B-A047-4105-9C5E-CE9ADEF90DF1}" sibTransId="{FB07C6BE-2710-4900-8327-1B37EC7FAFEB}"/>
    <dgm:cxn modelId="{183A3B1C-B500-4513-B977-2174EFDD7C3C}" type="presOf" srcId="{08E5430D-4EFA-4ACB-A9C4-7AEED99D2EBB}" destId="{A9DC70C4-1C49-499F-A83B-06691DF52B89}" srcOrd="0" destOrd="2" presId="urn:microsoft.com/office/officeart/2005/8/layout/vList2"/>
    <dgm:cxn modelId="{DA40F828-F2C5-4A54-8BDF-DEE63A514D31}" type="presOf" srcId="{4E699339-A066-42FE-9280-5EF95143F865}" destId="{574483B5-CE0E-4E36-B007-F3AE380F9A39}" srcOrd="0" destOrd="0" presId="urn:microsoft.com/office/officeart/2005/8/layout/vList2"/>
    <dgm:cxn modelId="{80E2D533-C4C4-47B1-BF07-12D49494EA36}" type="presOf" srcId="{270E0E30-27CB-4E95-9285-4629A980AEF7}" destId="{EF109FC7-547F-4138-8B25-F379591B32B2}" srcOrd="0" destOrd="1" presId="urn:microsoft.com/office/officeart/2005/8/layout/vList2"/>
    <dgm:cxn modelId="{5CA5D636-FCD0-4671-948A-80101DF04CD4}" type="presOf" srcId="{F57FB0A4-7795-489E-B7E7-500BB26CE6AE}" destId="{A9DC70C4-1C49-499F-A83B-06691DF52B89}" srcOrd="0" destOrd="0" presId="urn:microsoft.com/office/officeart/2005/8/layout/vList2"/>
    <dgm:cxn modelId="{E619DE6B-9812-4CCE-A2B9-1606985A8701}" type="presOf" srcId="{B3318741-D3D8-4DCB-BA9C-38B648DB2A9B}" destId="{D347E82A-F6EA-4B0B-B5B7-BABFD10CEBFF}" srcOrd="0" destOrd="0" presId="urn:microsoft.com/office/officeart/2005/8/layout/vList2"/>
    <dgm:cxn modelId="{DB610D7E-3EA5-41BF-9E0A-8D6D325AFE92}" type="presOf" srcId="{7ACBA847-0729-4401-8F57-68340DBEC7AF}" destId="{4C444B71-E4C3-489E-B3C0-4E4895CD3ABC}" srcOrd="0" destOrd="0" presId="urn:microsoft.com/office/officeart/2005/8/layout/vList2"/>
    <dgm:cxn modelId="{062D2583-190B-44FF-9178-8DD7CF80F0DD}" srcId="{4E699339-A066-42FE-9280-5EF95143F865}" destId="{F57FB0A4-7795-489E-B7E7-500BB26CE6AE}" srcOrd="0" destOrd="0" parTransId="{D12EE194-4882-4954-A3C2-B34C7024E74E}" sibTransId="{6C563A9A-FEFA-4DD0-A0EA-FA7261F2068D}"/>
    <dgm:cxn modelId="{32F82F89-1295-452E-9CD8-B5CC36A51E56}" type="presOf" srcId="{CCDA4587-B5EE-4AF0-BD15-F17CBB1866A6}" destId="{EF109FC7-547F-4138-8B25-F379591B32B2}" srcOrd="0" destOrd="0" presId="urn:microsoft.com/office/officeart/2005/8/layout/vList2"/>
    <dgm:cxn modelId="{02DDE98C-FEC0-42D4-8F3B-7D7633E69C2D}" srcId="{B3318741-D3D8-4DCB-BA9C-38B648DB2A9B}" destId="{ADBDEEB6-AC17-4A1B-8EDE-FE63F3C35464}" srcOrd="2" destOrd="0" parTransId="{1EB340E2-5C9B-4012-9716-4F98956DF700}" sibTransId="{C6023932-7670-4C41-8578-6519374533D1}"/>
    <dgm:cxn modelId="{DC83C092-E3B0-4CEF-8B19-BCDBB4CF337B}" type="presOf" srcId="{9B4888F6-9C5C-40D3-9A0B-68010EBA3BB2}" destId="{13F6C365-5864-4C96-AFEC-B7A09E305D8F}" srcOrd="0" destOrd="0" presId="urn:microsoft.com/office/officeart/2005/8/layout/vList2"/>
    <dgm:cxn modelId="{D68D2CA4-036D-46A7-8D68-442597DA6D1F}" srcId="{B3318741-D3D8-4DCB-BA9C-38B648DB2A9B}" destId="{270E0E30-27CB-4E95-9285-4629A980AEF7}" srcOrd="1" destOrd="0" parTransId="{85060F31-907A-4F72-8252-63BC30152E04}" sibTransId="{10DCC270-1113-428C-B4CB-F51AD1AA0B6A}"/>
    <dgm:cxn modelId="{B0A018A5-DAEE-436A-8070-FBEC6B6F39C3}" srcId="{7ACBA847-0729-4401-8F57-68340DBEC7AF}" destId="{9B4888F6-9C5C-40D3-9A0B-68010EBA3BB2}" srcOrd="2" destOrd="0" parTransId="{5069FA0B-F027-47C3-8958-5553BEA2A590}" sibTransId="{4205B970-9C56-42B4-98A9-D70B39D3D800}"/>
    <dgm:cxn modelId="{205081A8-F30D-47E2-A74A-E68B89DB57F0}" type="presOf" srcId="{387002AC-1ABE-413B-A69A-13BA119D7A69}" destId="{DF57A57F-7634-4A31-8F27-7C9B27B67368}" srcOrd="0" destOrd="0" presId="urn:microsoft.com/office/officeart/2005/8/layout/vList2"/>
    <dgm:cxn modelId="{2FE477AA-084B-44F7-926B-EF0D64349EDA}" srcId="{7ACBA847-0729-4401-8F57-68340DBEC7AF}" destId="{4E699339-A066-42FE-9280-5EF95143F865}" srcOrd="0" destOrd="0" parTransId="{F4FD5156-A80E-4C82-BF46-F2DDBA99CF54}" sibTransId="{6656860A-67EE-44E5-A0AF-154FDB2D1AE2}"/>
    <dgm:cxn modelId="{184D79AA-AE78-4FCA-AB57-8E783F00139B}" srcId="{B3318741-D3D8-4DCB-BA9C-38B648DB2A9B}" destId="{CCDA4587-B5EE-4AF0-BD15-F17CBB1866A6}" srcOrd="0" destOrd="0" parTransId="{1E5124E2-F2E3-4726-897E-A141DDE96288}" sibTransId="{3936ECB6-5C9D-4C9E-911E-3D55FCDB4C42}"/>
    <dgm:cxn modelId="{ECDCA1AF-537F-4909-A7CC-FA6B59CCDA5E}" srcId="{9B4888F6-9C5C-40D3-9A0B-68010EBA3BB2}" destId="{C78D6B25-12D6-4FEC-9FFF-91244EB83A0C}" srcOrd="2" destOrd="0" parTransId="{6F310DB4-2181-479B-A207-C277A2DC4F4F}" sibTransId="{FA366C90-08B9-4C51-B0DC-25AD06EA1498}"/>
    <dgm:cxn modelId="{BD9152D6-B28D-403D-833A-962EB8305CCF}" srcId="{4E699339-A066-42FE-9280-5EF95143F865}" destId="{08E5430D-4EFA-4ACB-A9C4-7AEED99D2EBB}" srcOrd="2" destOrd="0" parTransId="{9EC753BE-3AB1-4D1C-8266-B1E17E9A02AD}" sibTransId="{21F701AC-CEF2-4144-AFC0-26858588DA36}"/>
    <dgm:cxn modelId="{508C5AE2-70C5-4C62-87AD-E2E64FC991C2}" srcId="{4E699339-A066-42FE-9280-5EF95143F865}" destId="{21EE5EF8-3B84-4325-BDF1-922FAFF38285}" srcOrd="1" destOrd="0" parTransId="{B85FC111-ACC7-4812-91FA-B56A49AF4E7D}" sibTransId="{8EB8EB45-EB7B-4420-96D5-5D654D8EE50C}"/>
    <dgm:cxn modelId="{AF020BE5-6CCE-4402-9386-B7A1D7A1816A}" type="presOf" srcId="{21EE5EF8-3B84-4325-BDF1-922FAFF38285}" destId="{A9DC70C4-1C49-499F-A83B-06691DF52B89}" srcOrd="0" destOrd="1" presId="urn:microsoft.com/office/officeart/2005/8/layout/vList2"/>
    <dgm:cxn modelId="{4251C9E8-2F5F-4B6F-B75C-2EBF44BF79F9}" type="presOf" srcId="{C78D6B25-12D6-4FEC-9FFF-91244EB83A0C}" destId="{DF57A57F-7634-4A31-8F27-7C9B27B67368}" srcOrd="0" destOrd="2" presId="urn:microsoft.com/office/officeart/2005/8/layout/vList2"/>
    <dgm:cxn modelId="{8DCDCFE9-EAE5-4EBE-B881-3F2B5E1529A0}" srcId="{7ACBA847-0729-4401-8F57-68340DBEC7AF}" destId="{B3318741-D3D8-4DCB-BA9C-38B648DB2A9B}" srcOrd="1" destOrd="0" parTransId="{1EED6502-683D-420C-988D-96420F9D18A8}" sibTransId="{BE968AE7-CE1A-4A6C-AE1F-308F5C1803DE}"/>
    <dgm:cxn modelId="{F4BE3EED-4FD9-401D-A20A-DC24AEB129D3}" type="presOf" srcId="{ADBDEEB6-AC17-4A1B-8EDE-FE63F3C35464}" destId="{EF109FC7-547F-4138-8B25-F379591B32B2}" srcOrd="0" destOrd="2" presId="urn:microsoft.com/office/officeart/2005/8/layout/vList2"/>
    <dgm:cxn modelId="{D20380F5-5EDA-417D-8ABF-8F658A010349}" type="presOf" srcId="{114886B1-A5C2-48F0-B715-2EA86625B30D}" destId="{DF57A57F-7634-4A31-8F27-7C9B27B67368}" srcOrd="0" destOrd="1" presId="urn:microsoft.com/office/officeart/2005/8/layout/vList2"/>
    <dgm:cxn modelId="{E8CF63F8-CEAE-48B7-8974-690D4E0DFA5C}" srcId="{9B4888F6-9C5C-40D3-9A0B-68010EBA3BB2}" destId="{114886B1-A5C2-48F0-B715-2EA86625B30D}" srcOrd="1" destOrd="0" parTransId="{38304A19-5CA7-436E-AF32-82B3BA0E2EBF}" sibTransId="{3615EAE4-DECC-4C80-B88B-522653D72228}"/>
    <dgm:cxn modelId="{4AAD3A34-28EA-42AB-A2A3-BAF708A6F249}" type="presParOf" srcId="{4C444B71-E4C3-489E-B3C0-4E4895CD3ABC}" destId="{574483B5-CE0E-4E36-B007-F3AE380F9A39}" srcOrd="0" destOrd="0" presId="urn:microsoft.com/office/officeart/2005/8/layout/vList2"/>
    <dgm:cxn modelId="{D89F200B-EC0F-47A0-BF9E-6845FCB803C7}" type="presParOf" srcId="{4C444B71-E4C3-489E-B3C0-4E4895CD3ABC}" destId="{A9DC70C4-1C49-499F-A83B-06691DF52B89}" srcOrd="1" destOrd="0" presId="urn:microsoft.com/office/officeart/2005/8/layout/vList2"/>
    <dgm:cxn modelId="{7D0E7BF5-B1FF-4089-BFB6-B91EB83CAFB7}" type="presParOf" srcId="{4C444B71-E4C3-489E-B3C0-4E4895CD3ABC}" destId="{D347E82A-F6EA-4B0B-B5B7-BABFD10CEBFF}" srcOrd="2" destOrd="0" presId="urn:microsoft.com/office/officeart/2005/8/layout/vList2"/>
    <dgm:cxn modelId="{466F978C-B19A-4929-B363-1379C603778D}" type="presParOf" srcId="{4C444B71-E4C3-489E-B3C0-4E4895CD3ABC}" destId="{EF109FC7-547F-4138-8B25-F379591B32B2}" srcOrd="3" destOrd="0" presId="urn:microsoft.com/office/officeart/2005/8/layout/vList2"/>
    <dgm:cxn modelId="{291A1FD1-0F0D-4966-85B5-3F8E60CF1117}" type="presParOf" srcId="{4C444B71-E4C3-489E-B3C0-4E4895CD3ABC}" destId="{13F6C365-5864-4C96-AFEC-B7A09E305D8F}" srcOrd="4" destOrd="0" presId="urn:microsoft.com/office/officeart/2005/8/layout/vList2"/>
    <dgm:cxn modelId="{0CBDF53F-1EDF-4247-B270-420161974184}" type="presParOf" srcId="{4C444B71-E4C3-489E-B3C0-4E4895CD3ABC}" destId="{DF57A57F-7634-4A31-8F27-7C9B27B6736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8F71BA-C835-477B-BAB4-1D772BBDCBD0}"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3E205989-9F82-49A1-AD1D-E12A3EC880C2}">
      <dgm:prSe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ln>
          <a:solidFill>
            <a:schemeClr val="tx1"/>
          </a:solidFill>
        </a:ln>
      </dgm:spPr>
      <dgm:t>
        <a:bodyPr/>
        <a:lstStyle/>
        <a:p>
          <a:r>
            <a:rPr lang="en-US" b="1" dirty="0">
              <a:solidFill>
                <a:sysClr val="windowText" lastClr="000000"/>
              </a:solidFill>
              <a:latin typeface="Selawik" panose="020B0502040204020203" pitchFamily="34" charset="0"/>
            </a:rPr>
            <a:t>Do not assume that what is true for one employee will be true for another – there are far too many variables for that to be the case.</a:t>
          </a:r>
        </a:p>
      </dgm:t>
    </dgm:pt>
    <dgm:pt modelId="{7D9F5BE1-462F-4335-8D2F-C0B438A71009}" type="parTrans" cxnId="{A5C44AB4-1D19-4286-B3FB-9CAFFD40B7DC}">
      <dgm:prSet/>
      <dgm:spPr/>
      <dgm:t>
        <a:bodyPr/>
        <a:lstStyle/>
        <a:p>
          <a:endParaRPr lang="en-US"/>
        </a:p>
      </dgm:t>
    </dgm:pt>
    <dgm:pt modelId="{401FFF23-7E37-4376-9548-7040927C77B6}" type="sibTrans" cxnId="{A5C44AB4-1D19-4286-B3FB-9CAFFD40B7DC}">
      <dgm:prSet/>
      <dgm:spPr/>
      <dgm:t>
        <a:bodyPr/>
        <a:lstStyle/>
        <a:p>
          <a:endParaRPr lang="en-US"/>
        </a:p>
      </dgm:t>
    </dgm:pt>
    <dgm:pt modelId="{DE2C5F08-3691-4F3B-BAC2-A4757EDC7B5D}" type="pres">
      <dgm:prSet presAssocID="{708F71BA-C835-477B-BAB4-1D772BBDCBD0}" presName="Name0" presStyleCnt="0">
        <dgm:presLayoutVars>
          <dgm:dir/>
          <dgm:resizeHandles val="exact"/>
        </dgm:presLayoutVars>
      </dgm:prSet>
      <dgm:spPr/>
    </dgm:pt>
    <dgm:pt modelId="{A4E16D2C-57E6-409A-AE05-F99A4F1C03D4}" type="pres">
      <dgm:prSet presAssocID="{3E205989-9F82-49A1-AD1D-E12A3EC880C2}" presName="composite" presStyleCnt="0"/>
      <dgm:spPr/>
    </dgm:pt>
    <dgm:pt modelId="{26CD4507-A137-4F94-96D6-5510B7322822}" type="pres">
      <dgm:prSet presAssocID="{3E205989-9F82-49A1-AD1D-E12A3EC880C2}" presName="rect1"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3000" b="-13000"/>
          </a:stretch>
        </a:blipFill>
        <a:ln>
          <a:noFill/>
        </a:ln>
      </dgm:spPr>
      <dgm:extLst>
        <a:ext uri="{E40237B7-FDA0-4F09-8148-C483321AD2D9}">
          <dgm14:cNvPr xmlns:dgm14="http://schemas.microsoft.com/office/drawing/2010/diagram" id="0" name="" descr="Warning with solid fill"/>
        </a:ext>
      </dgm:extLst>
    </dgm:pt>
    <dgm:pt modelId="{04EB39A7-36E1-4ABF-A652-BF7E777444CD}" type="pres">
      <dgm:prSet presAssocID="{3E205989-9F82-49A1-AD1D-E12A3EC880C2}" presName="wedgeRectCallout1" presStyleLbl="node1" presStyleIdx="0" presStyleCnt="1">
        <dgm:presLayoutVars>
          <dgm:bulletEnabled val="1"/>
        </dgm:presLayoutVars>
      </dgm:prSet>
      <dgm:spPr/>
    </dgm:pt>
  </dgm:ptLst>
  <dgm:cxnLst>
    <dgm:cxn modelId="{C1E0A064-878D-419B-AC7B-2A1870804651}" type="presOf" srcId="{708F71BA-C835-477B-BAB4-1D772BBDCBD0}" destId="{DE2C5F08-3691-4F3B-BAC2-A4757EDC7B5D}" srcOrd="0" destOrd="0" presId="urn:microsoft.com/office/officeart/2008/layout/BendingPictureCaptionList"/>
    <dgm:cxn modelId="{DA19BA4D-67F9-458C-95AD-54693F468E67}" type="presOf" srcId="{3E205989-9F82-49A1-AD1D-E12A3EC880C2}" destId="{04EB39A7-36E1-4ABF-A652-BF7E777444CD}" srcOrd="0" destOrd="0" presId="urn:microsoft.com/office/officeart/2008/layout/BendingPictureCaptionList"/>
    <dgm:cxn modelId="{A5C44AB4-1D19-4286-B3FB-9CAFFD40B7DC}" srcId="{708F71BA-C835-477B-BAB4-1D772BBDCBD0}" destId="{3E205989-9F82-49A1-AD1D-E12A3EC880C2}" srcOrd="0" destOrd="0" parTransId="{7D9F5BE1-462F-4335-8D2F-C0B438A71009}" sibTransId="{401FFF23-7E37-4376-9548-7040927C77B6}"/>
    <dgm:cxn modelId="{7534A68C-6B84-47A5-AFE5-889EA4665716}" type="presParOf" srcId="{DE2C5F08-3691-4F3B-BAC2-A4757EDC7B5D}" destId="{A4E16D2C-57E6-409A-AE05-F99A4F1C03D4}" srcOrd="0" destOrd="0" presId="urn:microsoft.com/office/officeart/2008/layout/BendingPictureCaptionList"/>
    <dgm:cxn modelId="{3E868A54-1B5C-4B16-906F-3ABD4F8DBA83}" type="presParOf" srcId="{A4E16D2C-57E6-409A-AE05-F99A4F1C03D4}" destId="{26CD4507-A137-4F94-96D6-5510B7322822}" srcOrd="0" destOrd="0" presId="urn:microsoft.com/office/officeart/2008/layout/BendingPictureCaptionList"/>
    <dgm:cxn modelId="{A6CEE7AA-3A1D-44CA-BF73-8441230942C1}" type="presParOf" srcId="{A4E16D2C-57E6-409A-AE05-F99A4F1C03D4}" destId="{04EB39A7-36E1-4ABF-A652-BF7E777444CD}"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C154CA-C873-4AFA-8A5D-F00F342AC99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BAE11F9E-9A14-4A75-92BE-F22ED8087DED}">
      <dgm:prSet phldrT="[Text]"/>
      <dgm:spPr>
        <a:ln>
          <a:solidFill>
            <a:schemeClr val="tx1"/>
          </a:solidFill>
        </a:ln>
      </dgm:spPr>
      <dgm:t>
        <a:bodyPr/>
        <a:lstStyle/>
        <a:p>
          <a:r>
            <a:rPr lang="en-US" dirty="0"/>
            <a:t>WRS Eligible?</a:t>
          </a:r>
        </a:p>
      </dgm:t>
    </dgm:pt>
    <dgm:pt modelId="{C3BCE4AA-49F2-4F61-ADAF-CBD5EC4F4723}" type="parTrans" cxnId="{9D2DF0AC-B0A9-48CF-9306-7A3ECA9F031D}">
      <dgm:prSet/>
      <dgm:spPr/>
      <dgm:t>
        <a:bodyPr/>
        <a:lstStyle/>
        <a:p>
          <a:endParaRPr lang="en-US"/>
        </a:p>
      </dgm:t>
    </dgm:pt>
    <dgm:pt modelId="{2804F630-217D-4EE1-8946-861D41C5BB12}" type="sibTrans" cxnId="{9D2DF0AC-B0A9-48CF-9306-7A3ECA9F031D}">
      <dgm:prSet/>
      <dgm:spPr>
        <a:ln>
          <a:solidFill>
            <a:schemeClr val="tx1"/>
          </a:solidFill>
        </a:ln>
      </dgm:spPr>
      <dgm:t>
        <a:bodyPr/>
        <a:lstStyle/>
        <a:p>
          <a:r>
            <a:rPr lang="en-US" b="1" dirty="0">
              <a:solidFill>
                <a:schemeClr val="tx1"/>
              </a:solidFill>
            </a:rPr>
            <a:t>YES</a:t>
          </a:r>
        </a:p>
      </dgm:t>
    </dgm:pt>
    <dgm:pt modelId="{6E4594DB-4937-4568-8CDA-0F527646D135}">
      <dgm:prSet phldrT="[Text]"/>
      <dgm:spPr>
        <a:solidFill>
          <a:schemeClr val="accent3"/>
        </a:solidFill>
        <a:ln>
          <a:solidFill>
            <a:schemeClr val="tx1"/>
          </a:solidFill>
        </a:ln>
      </dgm:spPr>
      <dgm:t>
        <a:bodyPr/>
        <a:lstStyle/>
        <a:p>
          <a:r>
            <a:rPr lang="en-US" dirty="0"/>
            <a:t>Yes, Leave Eligible</a:t>
          </a:r>
        </a:p>
      </dgm:t>
    </dgm:pt>
    <dgm:pt modelId="{5C53D9EE-D3EC-44F2-B258-6A6309ECFAA1}" type="parTrans" cxnId="{2EF6FF9D-74C6-4EFC-85A6-1DBD01BA1DFD}">
      <dgm:prSet/>
      <dgm:spPr/>
      <dgm:t>
        <a:bodyPr/>
        <a:lstStyle/>
        <a:p>
          <a:endParaRPr lang="en-US"/>
        </a:p>
      </dgm:t>
    </dgm:pt>
    <dgm:pt modelId="{40072631-B07C-4C91-8679-253C754CD203}" type="sibTrans" cxnId="{2EF6FF9D-74C6-4EFC-85A6-1DBD01BA1DFD}">
      <dgm:prSet custScaleX="59797" custScaleY="46520"/>
      <dgm:spPr/>
      <dgm:t>
        <a:bodyPr/>
        <a:lstStyle/>
        <a:p>
          <a:endParaRPr lang="en-US"/>
        </a:p>
      </dgm:t>
    </dgm:pt>
    <dgm:pt modelId="{C5DE4483-8E5E-4BB4-B410-D8AEB0A79004}" type="pres">
      <dgm:prSet presAssocID="{29C154CA-C873-4AFA-8A5D-F00F342AC999}" presName="diagram" presStyleCnt="0">
        <dgm:presLayoutVars>
          <dgm:dir/>
          <dgm:resizeHandles val="exact"/>
        </dgm:presLayoutVars>
      </dgm:prSet>
      <dgm:spPr/>
    </dgm:pt>
    <dgm:pt modelId="{B6161BAE-BA23-4FAB-BE44-D9DEAF194D3F}" type="pres">
      <dgm:prSet presAssocID="{BAE11F9E-9A14-4A75-92BE-F22ED8087DED}" presName="node" presStyleLbl="node1" presStyleIdx="0" presStyleCnt="2" custScaleX="51032" custScaleY="24013" custLinFactNeighborX="3280" custLinFactNeighborY="-12702">
        <dgm:presLayoutVars>
          <dgm:bulletEnabled val="1"/>
        </dgm:presLayoutVars>
      </dgm:prSet>
      <dgm:spPr/>
    </dgm:pt>
    <dgm:pt modelId="{63BB20F5-92FB-4772-806C-DC42C78FAA01}" type="pres">
      <dgm:prSet presAssocID="{2804F630-217D-4EE1-8946-861D41C5BB12}" presName="sibTrans" presStyleLbl="sibTrans2D1" presStyleIdx="0" presStyleCnt="1" custScaleX="69258" custScaleY="59939"/>
      <dgm:spPr/>
    </dgm:pt>
    <dgm:pt modelId="{DAAACEB6-2B1E-4EB5-9E35-5A9629678F5D}" type="pres">
      <dgm:prSet presAssocID="{2804F630-217D-4EE1-8946-861D41C5BB12}" presName="connectorText" presStyleLbl="sibTrans2D1" presStyleIdx="0" presStyleCnt="1"/>
      <dgm:spPr/>
    </dgm:pt>
    <dgm:pt modelId="{1CBBD0FB-E054-4032-A270-EC03F391B8CB}" type="pres">
      <dgm:prSet presAssocID="{6E4594DB-4937-4568-8CDA-0F527646D135}" presName="node" presStyleLbl="node1" presStyleIdx="1" presStyleCnt="2" custScaleX="51032" custScaleY="24013" custLinFactNeighborX="3280" custLinFactNeighborY="-12702">
        <dgm:presLayoutVars>
          <dgm:bulletEnabled val="1"/>
        </dgm:presLayoutVars>
      </dgm:prSet>
      <dgm:spPr/>
    </dgm:pt>
  </dgm:ptLst>
  <dgm:cxnLst>
    <dgm:cxn modelId="{DCC16A38-9AFE-4620-A278-4111E9483395}" type="presOf" srcId="{6E4594DB-4937-4568-8CDA-0F527646D135}" destId="{1CBBD0FB-E054-4032-A270-EC03F391B8CB}" srcOrd="0" destOrd="0" presId="urn:microsoft.com/office/officeart/2005/8/layout/process5"/>
    <dgm:cxn modelId="{7AA96E75-CCDC-40C2-88BD-DACC7DBEDBDE}" type="presOf" srcId="{2804F630-217D-4EE1-8946-861D41C5BB12}" destId="{63BB20F5-92FB-4772-806C-DC42C78FAA01}" srcOrd="0" destOrd="0" presId="urn:microsoft.com/office/officeart/2005/8/layout/process5"/>
    <dgm:cxn modelId="{2EF6FF9D-74C6-4EFC-85A6-1DBD01BA1DFD}" srcId="{29C154CA-C873-4AFA-8A5D-F00F342AC999}" destId="{6E4594DB-4937-4568-8CDA-0F527646D135}" srcOrd="1" destOrd="0" parTransId="{5C53D9EE-D3EC-44F2-B258-6A6309ECFAA1}" sibTransId="{40072631-B07C-4C91-8679-253C754CD203}"/>
    <dgm:cxn modelId="{9D2DF0AC-B0A9-48CF-9306-7A3ECA9F031D}" srcId="{29C154CA-C873-4AFA-8A5D-F00F342AC999}" destId="{BAE11F9E-9A14-4A75-92BE-F22ED8087DED}" srcOrd="0" destOrd="0" parTransId="{C3BCE4AA-49F2-4F61-ADAF-CBD5EC4F4723}" sibTransId="{2804F630-217D-4EE1-8946-861D41C5BB12}"/>
    <dgm:cxn modelId="{B09F9FB8-1A51-4699-98C5-5F35F145B3B2}" type="presOf" srcId="{BAE11F9E-9A14-4A75-92BE-F22ED8087DED}" destId="{B6161BAE-BA23-4FAB-BE44-D9DEAF194D3F}" srcOrd="0" destOrd="0" presId="urn:microsoft.com/office/officeart/2005/8/layout/process5"/>
    <dgm:cxn modelId="{6D9302CB-3A02-4231-ABE7-11E3C3A9A1EF}" type="presOf" srcId="{29C154CA-C873-4AFA-8A5D-F00F342AC999}" destId="{C5DE4483-8E5E-4BB4-B410-D8AEB0A79004}" srcOrd="0" destOrd="0" presId="urn:microsoft.com/office/officeart/2005/8/layout/process5"/>
    <dgm:cxn modelId="{481728FE-DB8A-4DC8-A163-32A72A90C4D7}" type="presOf" srcId="{2804F630-217D-4EE1-8946-861D41C5BB12}" destId="{DAAACEB6-2B1E-4EB5-9E35-5A9629678F5D}" srcOrd="1" destOrd="0" presId="urn:microsoft.com/office/officeart/2005/8/layout/process5"/>
    <dgm:cxn modelId="{DD9D2357-CDFA-4D7A-869F-938501272CF7}" type="presParOf" srcId="{C5DE4483-8E5E-4BB4-B410-D8AEB0A79004}" destId="{B6161BAE-BA23-4FAB-BE44-D9DEAF194D3F}" srcOrd="0" destOrd="0" presId="urn:microsoft.com/office/officeart/2005/8/layout/process5"/>
    <dgm:cxn modelId="{404025D0-55A6-4C6A-8289-1AF8113F39D7}" type="presParOf" srcId="{C5DE4483-8E5E-4BB4-B410-D8AEB0A79004}" destId="{63BB20F5-92FB-4772-806C-DC42C78FAA01}" srcOrd="1" destOrd="0" presId="urn:microsoft.com/office/officeart/2005/8/layout/process5"/>
    <dgm:cxn modelId="{AD74135E-76C4-4E7C-B05E-943CDD605399}" type="presParOf" srcId="{63BB20F5-92FB-4772-806C-DC42C78FAA01}" destId="{DAAACEB6-2B1E-4EB5-9E35-5A9629678F5D}" srcOrd="0" destOrd="0" presId="urn:microsoft.com/office/officeart/2005/8/layout/process5"/>
    <dgm:cxn modelId="{A2E3EE87-746B-47FE-9708-DD609E96D1CF}" type="presParOf" srcId="{C5DE4483-8E5E-4BB4-B410-D8AEB0A79004}" destId="{1CBBD0FB-E054-4032-A270-EC03F391B8CB}"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A8757A-39FC-4DB9-B9A6-67FB52E1D1B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DBF154FB-7070-4E7A-81F1-2E96FA7667B8}">
      <dgm:prSet/>
      <dgm:spPr>
        <a:ln>
          <a:noFill/>
        </a:ln>
      </dgm:spPr>
      <dgm:t>
        <a:bodyPr/>
        <a:lstStyle/>
        <a:p>
          <a:r>
            <a:rPr lang="en-US" dirty="0"/>
            <a:t>24/7 access to licensed mental health professionals.</a:t>
          </a:r>
        </a:p>
      </dgm:t>
    </dgm:pt>
    <dgm:pt modelId="{666DE489-C73B-4944-B479-6DE02189D118}" type="parTrans" cxnId="{6E5F2BCB-910C-4D8F-9A42-67D9C2520698}">
      <dgm:prSet/>
      <dgm:spPr/>
      <dgm:t>
        <a:bodyPr/>
        <a:lstStyle/>
        <a:p>
          <a:endParaRPr lang="en-US"/>
        </a:p>
      </dgm:t>
    </dgm:pt>
    <dgm:pt modelId="{9386363A-23E4-42E9-B663-6B6DFDB40DC3}" type="sibTrans" cxnId="{6E5F2BCB-910C-4D8F-9A42-67D9C2520698}">
      <dgm:prSet/>
      <dgm:spPr/>
      <dgm:t>
        <a:bodyPr/>
        <a:lstStyle/>
        <a:p>
          <a:endParaRPr lang="en-US"/>
        </a:p>
      </dgm:t>
    </dgm:pt>
    <dgm:pt modelId="{F9B68DB3-EC9A-4BA8-885E-16971FFFD396}">
      <dgm:prSet/>
      <dgm:spPr>
        <a:ln>
          <a:noFill/>
        </a:ln>
      </dgm:spPr>
      <dgm:t>
        <a:bodyPr/>
        <a:lstStyle/>
        <a:p>
          <a:r>
            <a:rPr lang="en-US" dirty="0"/>
            <a:t>24/7 access to a robust website and mobile app offering dependent care, convenience resources information and more. </a:t>
          </a:r>
        </a:p>
      </dgm:t>
    </dgm:pt>
    <dgm:pt modelId="{433A48F0-3B7C-47C7-B47C-E56AF2DCC1C4}" type="parTrans" cxnId="{87F256FC-E200-4634-BE23-FFA588C7E1D7}">
      <dgm:prSet/>
      <dgm:spPr/>
      <dgm:t>
        <a:bodyPr/>
        <a:lstStyle/>
        <a:p>
          <a:endParaRPr lang="en-US"/>
        </a:p>
      </dgm:t>
    </dgm:pt>
    <dgm:pt modelId="{866F808E-6FBA-49DE-8EAF-244D4B83DCEC}" type="sibTrans" cxnId="{87F256FC-E200-4634-BE23-FFA588C7E1D7}">
      <dgm:prSet/>
      <dgm:spPr/>
      <dgm:t>
        <a:bodyPr/>
        <a:lstStyle/>
        <a:p>
          <a:endParaRPr lang="en-US"/>
        </a:p>
      </dgm:t>
    </dgm:pt>
    <dgm:pt modelId="{B784D6CA-8FE9-4997-B36F-91D1E1460539}">
      <dgm:prSet/>
      <dgm:spPr>
        <a:ln>
          <a:noFill/>
        </a:ln>
      </dgm:spPr>
      <dgm:t>
        <a:bodyPr/>
        <a:lstStyle/>
        <a:p>
          <a:r>
            <a:rPr lang="en-US" dirty="0"/>
            <a:t>Expert personalized consultation with legal and financial professionals. </a:t>
          </a:r>
        </a:p>
      </dgm:t>
    </dgm:pt>
    <dgm:pt modelId="{2E1BDFC0-DDFD-4E47-BA39-8E129D7093E5}" type="parTrans" cxnId="{B488924A-911A-4F45-BBB8-2950C36BC125}">
      <dgm:prSet/>
      <dgm:spPr/>
      <dgm:t>
        <a:bodyPr/>
        <a:lstStyle/>
        <a:p>
          <a:endParaRPr lang="en-US"/>
        </a:p>
      </dgm:t>
    </dgm:pt>
    <dgm:pt modelId="{8F3B3051-926D-49F9-92BA-E61C26717C16}" type="sibTrans" cxnId="{B488924A-911A-4F45-BBB8-2950C36BC125}">
      <dgm:prSet/>
      <dgm:spPr/>
      <dgm:t>
        <a:bodyPr/>
        <a:lstStyle/>
        <a:p>
          <a:endParaRPr lang="en-US"/>
        </a:p>
      </dgm:t>
    </dgm:pt>
    <dgm:pt modelId="{A9F54AC0-263A-4C97-B073-990492C4ED64}">
      <dgm:prSet/>
      <dgm:spPr>
        <a:ln>
          <a:noFill/>
        </a:ln>
      </dgm:spPr>
      <dgm:t>
        <a:bodyPr/>
        <a:lstStyle/>
        <a:p>
          <a:r>
            <a:rPr lang="en-US" dirty="0"/>
            <a:t>Services extend to employees, dependents and household family members.</a:t>
          </a:r>
        </a:p>
      </dgm:t>
    </dgm:pt>
    <dgm:pt modelId="{E8AD8713-959F-40A0-ACAA-B22D7C4E9EB5}" type="parTrans" cxnId="{E89EA932-3945-4544-81A5-E744A087141D}">
      <dgm:prSet/>
      <dgm:spPr/>
      <dgm:t>
        <a:bodyPr/>
        <a:lstStyle/>
        <a:p>
          <a:endParaRPr lang="en-US"/>
        </a:p>
      </dgm:t>
    </dgm:pt>
    <dgm:pt modelId="{B518DBE6-F8FA-4BC5-913A-DD67AA9A87BC}" type="sibTrans" cxnId="{E89EA932-3945-4544-81A5-E744A087141D}">
      <dgm:prSet/>
      <dgm:spPr/>
      <dgm:t>
        <a:bodyPr/>
        <a:lstStyle/>
        <a:p>
          <a:endParaRPr lang="en-US"/>
        </a:p>
      </dgm:t>
    </dgm:pt>
    <dgm:pt modelId="{BDD6E709-799B-436E-B7B0-CF404FAB6D90}" type="pres">
      <dgm:prSet presAssocID="{19A8757A-39FC-4DB9-B9A6-67FB52E1D1B1}" presName="Name0" presStyleCnt="0">
        <dgm:presLayoutVars>
          <dgm:dir/>
          <dgm:resizeHandles val="exact"/>
        </dgm:presLayoutVars>
      </dgm:prSet>
      <dgm:spPr/>
    </dgm:pt>
    <dgm:pt modelId="{CDDCCD75-A0AD-486A-824A-40ED09DDCD4A}" type="pres">
      <dgm:prSet presAssocID="{DBF154FB-7070-4E7A-81F1-2E96FA7667B8}" presName="composite" presStyleCnt="0"/>
      <dgm:spPr/>
    </dgm:pt>
    <dgm:pt modelId="{C3674307-253D-42C6-82D6-0880FE69E4AD}" type="pres">
      <dgm:prSet presAssocID="{DBF154FB-7070-4E7A-81F1-2E96FA7667B8}" presName="rect1" presStyleLbl="trAlignAcc1" presStyleIdx="0" presStyleCnt="4">
        <dgm:presLayoutVars>
          <dgm:bulletEnabled val="1"/>
        </dgm:presLayoutVars>
      </dgm:prSet>
      <dgm:spPr/>
    </dgm:pt>
    <dgm:pt modelId="{40BB0E3D-365D-499A-9B8D-90F114148568}" type="pres">
      <dgm:prSet presAssocID="{DBF154FB-7070-4E7A-81F1-2E96FA7667B8}"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a:noFill/>
        </a:ln>
      </dgm:spPr>
      <dgm:extLst>
        <a:ext uri="{E40237B7-FDA0-4F09-8148-C483321AD2D9}">
          <dgm14:cNvPr xmlns:dgm14="http://schemas.microsoft.com/office/drawing/2010/diagram" id="0" name="" descr="Call center with solid fill"/>
        </a:ext>
      </dgm:extLst>
    </dgm:pt>
    <dgm:pt modelId="{AAADDC72-8F2B-4E06-8DF3-A4A509E3C281}" type="pres">
      <dgm:prSet presAssocID="{9386363A-23E4-42E9-B663-6B6DFDB40DC3}" presName="sibTrans" presStyleCnt="0"/>
      <dgm:spPr/>
    </dgm:pt>
    <dgm:pt modelId="{1E3671EE-E330-4A5F-8A73-237F450D5CC3}" type="pres">
      <dgm:prSet presAssocID="{F9B68DB3-EC9A-4BA8-885E-16971FFFD396}" presName="composite" presStyleCnt="0"/>
      <dgm:spPr/>
    </dgm:pt>
    <dgm:pt modelId="{88819A3B-F2DA-4392-B05E-EFEB85148E11}" type="pres">
      <dgm:prSet presAssocID="{F9B68DB3-EC9A-4BA8-885E-16971FFFD396}" presName="rect1" presStyleLbl="trAlignAcc1" presStyleIdx="1" presStyleCnt="4">
        <dgm:presLayoutVars>
          <dgm:bulletEnabled val="1"/>
        </dgm:presLayoutVars>
      </dgm:prSet>
      <dgm:spPr/>
    </dgm:pt>
    <dgm:pt modelId="{E93CCB08-E13F-48D8-8B06-39F74978EE55}" type="pres">
      <dgm:prSet presAssocID="{F9B68DB3-EC9A-4BA8-885E-16971FFFD396}" presName="rect2"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a:noFill/>
        </a:ln>
      </dgm:spPr>
      <dgm:extLst>
        <a:ext uri="{E40237B7-FDA0-4F09-8148-C483321AD2D9}">
          <dgm14:cNvPr xmlns:dgm14="http://schemas.microsoft.com/office/drawing/2010/diagram" id="0" name="" descr="Online Network with solid fill"/>
        </a:ext>
      </dgm:extLst>
    </dgm:pt>
    <dgm:pt modelId="{110B813D-3C46-471B-95A2-65BDC96F6097}" type="pres">
      <dgm:prSet presAssocID="{866F808E-6FBA-49DE-8EAF-244D4B83DCEC}" presName="sibTrans" presStyleCnt="0"/>
      <dgm:spPr/>
    </dgm:pt>
    <dgm:pt modelId="{4EA34DD8-1677-408A-8F91-173C1A9B35DD}" type="pres">
      <dgm:prSet presAssocID="{B784D6CA-8FE9-4997-B36F-91D1E1460539}" presName="composite" presStyleCnt="0"/>
      <dgm:spPr/>
    </dgm:pt>
    <dgm:pt modelId="{34F9E1C6-9FCD-49FC-AC17-BE02983F001E}" type="pres">
      <dgm:prSet presAssocID="{B784D6CA-8FE9-4997-B36F-91D1E1460539}" presName="rect1" presStyleLbl="trAlignAcc1" presStyleIdx="2" presStyleCnt="4">
        <dgm:presLayoutVars>
          <dgm:bulletEnabled val="1"/>
        </dgm:presLayoutVars>
      </dgm:prSet>
      <dgm:spPr/>
    </dgm:pt>
    <dgm:pt modelId="{B54C252F-64B7-4685-A0CB-9E4DF350AFF1}" type="pres">
      <dgm:prSet presAssocID="{B784D6CA-8FE9-4997-B36F-91D1E1460539}" presName="rect2"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a:noFill/>
        </a:ln>
      </dgm:spPr>
      <dgm:extLst>
        <a:ext uri="{E40237B7-FDA0-4F09-8148-C483321AD2D9}">
          <dgm14:cNvPr xmlns:dgm14="http://schemas.microsoft.com/office/drawing/2010/diagram" id="0" name="" descr="Contract with solid fill"/>
        </a:ext>
      </dgm:extLst>
    </dgm:pt>
    <dgm:pt modelId="{77F4AD23-BEBB-40A4-8B3F-AD024C32990B}" type="pres">
      <dgm:prSet presAssocID="{8F3B3051-926D-49F9-92BA-E61C26717C16}" presName="sibTrans" presStyleCnt="0"/>
      <dgm:spPr/>
    </dgm:pt>
    <dgm:pt modelId="{25E0D826-5483-4699-A727-A8E4D5B7F2B1}" type="pres">
      <dgm:prSet presAssocID="{A9F54AC0-263A-4C97-B073-990492C4ED64}" presName="composite" presStyleCnt="0"/>
      <dgm:spPr/>
    </dgm:pt>
    <dgm:pt modelId="{0D2C4394-F198-43EA-B44C-E5B88B4AC1AF}" type="pres">
      <dgm:prSet presAssocID="{A9F54AC0-263A-4C97-B073-990492C4ED64}" presName="rect1" presStyleLbl="trAlignAcc1" presStyleIdx="3" presStyleCnt="4">
        <dgm:presLayoutVars>
          <dgm:bulletEnabled val="1"/>
        </dgm:presLayoutVars>
      </dgm:prSet>
      <dgm:spPr/>
    </dgm:pt>
    <dgm:pt modelId="{ADB1B04B-A2B5-4E05-8F4F-D4F31D89932F}" type="pres">
      <dgm:prSet presAssocID="{A9F54AC0-263A-4C97-B073-990492C4ED64}" presName="rect2"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a:noFill/>
        </a:ln>
      </dgm:spPr>
      <dgm:extLst>
        <a:ext uri="{E40237B7-FDA0-4F09-8148-C483321AD2D9}">
          <dgm14:cNvPr xmlns:dgm14="http://schemas.microsoft.com/office/drawing/2010/diagram" id="0" name="" descr="Two Men with solid fill"/>
        </a:ext>
      </dgm:extLst>
    </dgm:pt>
  </dgm:ptLst>
  <dgm:cxnLst>
    <dgm:cxn modelId="{E89EA932-3945-4544-81A5-E744A087141D}" srcId="{19A8757A-39FC-4DB9-B9A6-67FB52E1D1B1}" destId="{A9F54AC0-263A-4C97-B073-990492C4ED64}" srcOrd="3" destOrd="0" parTransId="{E8AD8713-959F-40A0-ACAA-B22D7C4E9EB5}" sibTransId="{B518DBE6-F8FA-4BC5-913A-DD67AA9A87BC}"/>
    <dgm:cxn modelId="{489AF33A-5789-4CFE-814D-2A77753387EC}" type="presOf" srcId="{B784D6CA-8FE9-4997-B36F-91D1E1460539}" destId="{34F9E1C6-9FCD-49FC-AC17-BE02983F001E}" srcOrd="0" destOrd="0" presId="urn:microsoft.com/office/officeart/2008/layout/PictureStrips"/>
    <dgm:cxn modelId="{B5EB4468-5D7A-4E27-A567-AEC62345AB0F}" type="presOf" srcId="{A9F54AC0-263A-4C97-B073-990492C4ED64}" destId="{0D2C4394-F198-43EA-B44C-E5B88B4AC1AF}" srcOrd="0" destOrd="0" presId="urn:microsoft.com/office/officeart/2008/layout/PictureStrips"/>
    <dgm:cxn modelId="{B488924A-911A-4F45-BBB8-2950C36BC125}" srcId="{19A8757A-39FC-4DB9-B9A6-67FB52E1D1B1}" destId="{B784D6CA-8FE9-4997-B36F-91D1E1460539}" srcOrd="2" destOrd="0" parTransId="{2E1BDFC0-DDFD-4E47-BA39-8E129D7093E5}" sibTransId="{8F3B3051-926D-49F9-92BA-E61C26717C16}"/>
    <dgm:cxn modelId="{81276192-0419-4FCE-BDDC-45F04A15D508}" type="presOf" srcId="{DBF154FB-7070-4E7A-81F1-2E96FA7667B8}" destId="{C3674307-253D-42C6-82D6-0880FE69E4AD}" srcOrd="0" destOrd="0" presId="urn:microsoft.com/office/officeart/2008/layout/PictureStrips"/>
    <dgm:cxn modelId="{35F83A9B-AEDD-4577-90D3-C53B84D000ED}" type="presOf" srcId="{F9B68DB3-EC9A-4BA8-885E-16971FFFD396}" destId="{88819A3B-F2DA-4392-B05E-EFEB85148E11}" srcOrd="0" destOrd="0" presId="urn:microsoft.com/office/officeart/2008/layout/PictureStrips"/>
    <dgm:cxn modelId="{6E5F2BCB-910C-4D8F-9A42-67D9C2520698}" srcId="{19A8757A-39FC-4DB9-B9A6-67FB52E1D1B1}" destId="{DBF154FB-7070-4E7A-81F1-2E96FA7667B8}" srcOrd="0" destOrd="0" parTransId="{666DE489-C73B-4944-B479-6DE02189D118}" sibTransId="{9386363A-23E4-42E9-B663-6B6DFDB40DC3}"/>
    <dgm:cxn modelId="{BE6FF2F1-7D84-45B2-881D-0FEB9865BF11}" type="presOf" srcId="{19A8757A-39FC-4DB9-B9A6-67FB52E1D1B1}" destId="{BDD6E709-799B-436E-B7B0-CF404FAB6D90}" srcOrd="0" destOrd="0" presId="urn:microsoft.com/office/officeart/2008/layout/PictureStrips"/>
    <dgm:cxn modelId="{87F256FC-E200-4634-BE23-FFA588C7E1D7}" srcId="{19A8757A-39FC-4DB9-B9A6-67FB52E1D1B1}" destId="{F9B68DB3-EC9A-4BA8-885E-16971FFFD396}" srcOrd="1" destOrd="0" parTransId="{433A48F0-3B7C-47C7-B47C-E56AF2DCC1C4}" sibTransId="{866F808E-6FBA-49DE-8EAF-244D4B83DCEC}"/>
    <dgm:cxn modelId="{70AE3283-1262-4659-B386-D6AF2AA0D59F}" type="presParOf" srcId="{BDD6E709-799B-436E-B7B0-CF404FAB6D90}" destId="{CDDCCD75-A0AD-486A-824A-40ED09DDCD4A}" srcOrd="0" destOrd="0" presId="urn:microsoft.com/office/officeart/2008/layout/PictureStrips"/>
    <dgm:cxn modelId="{131C65EB-E4DF-4222-A2EF-CE4E407DF40C}" type="presParOf" srcId="{CDDCCD75-A0AD-486A-824A-40ED09DDCD4A}" destId="{C3674307-253D-42C6-82D6-0880FE69E4AD}" srcOrd="0" destOrd="0" presId="urn:microsoft.com/office/officeart/2008/layout/PictureStrips"/>
    <dgm:cxn modelId="{38F8C342-CCDE-4FCD-906E-C28A1DA52A66}" type="presParOf" srcId="{CDDCCD75-A0AD-486A-824A-40ED09DDCD4A}" destId="{40BB0E3D-365D-499A-9B8D-90F114148568}" srcOrd="1" destOrd="0" presId="urn:microsoft.com/office/officeart/2008/layout/PictureStrips"/>
    <dgm:cxn modelId="{B191C383-A247-49AF-92BF-E7E1430DD898}" type="presParOf" srcId="{BDD6E709-799B-436E-B7B0-CF404FAB6D90}" destId="{AAADDC72-8F2B-4E06-8DF3-A4A509E3C281}" srcOrd="1" destOrd="0" presId="urn:microsoft.com/office/officeart/2008/layout/PictureStrips"/>
    <dgm:cxn modelId="{5FF0E475-F5CF-49C1-B31C-AC5863F427FE}" type="presParOf" srcId="{BDD6E709-799B-436E-B7B0-CF404FAB6D90}" destId="{1E3671EE-E330-4A5F-8A73-237F450D5CC3}" srcOrd="2" destOrd="0" presId="urn:microsoft.com/office/officeart/2008/layout/PictureStrips"/>
    <dgm:cxn modelId="{7761EE76-6542-44B0-8AFD-E6561CFDE8A3}" type="presParOf" srcId="{1E3671EE-E330-4A5F-8A73-237F450D5CC3}" destId="{88819A3B-F2DA-4392-B05E-EFEB85148E11}" srcOrd="0" destOrd="0" presId="urn:microsoft.com/office/officeart/2008/layout/PictureStrips"/>
    <dgm:cxn modelId="{0E90B46D-B044-4962-B622-C1FFBDB0088C}" type="presParOf" srcId="{1E3671EE-E330-4A5F-8A73-237F450D5CC3}" destId="{E93CCB08-E13F-48D8-8B06-39F74978EE55}" srcOrd="1" destOrd="0" presId="urn:microsoft.com/office/officeart/2008/layout/PictureStrips"/>
    <dgm:cxn modelId="{89F7E8CC-63F2-44E6-9A2B-BD91EF04C464}" type="presParOf" srcId="{BDD6E709-799B-436E-B7B0-CF404FAB6D90}" destId="{110B813D-3C46-471B-95A2-65BDC96F6097}" srcOrd="3" destOrd="0" presId="urn:microsoft.com/office/officeart/2008/layout/PictureStrips"/>
    <dgm:cxn modelId="{29DF4E40-A2AA-41A4-B4A4-F46929184F3A}" type="presParOf" srcId="{BDD6E709-799B-436E-B7B0-CF404FAB6D90}" destId="{4EA34DD8-1677-408A-8F91-173C1A9B35DD}" srcOrd="4" destOrd="0" presId="urn:microsoft.com/office/officeart/2008/layout/PictureStrips"/>
    <dgm:cxn modelId="{372C0B72-2DF1-4600-9962-77113432BFA1}" type="presParOf" srcId="{4EA34DD8-1677-408A-8F91-173C1A9B35DD}" destId="{34F9E1C6-9FCD-49FC-AC17-BE02983F001E}" srcOrd="0" destOrd="0" presId="urn:microsoft.com/office/officeart/2008/layout/PictureStrips"/>
    <dgm:cxn modelId="{D904DDA2-82EC-40A3-A61F-8046A9AA53AE}" type="presParOf" srcId="{4EA34DD8-1677-408A-8F91-173C1A9B35DD}" destId="{B54C252F-64B7-4685-A0CB-9E4DF350AFF1}" srcOrd="1" destOrd="0" presId="urn:microsoft.com/office/officeart/2008/layout/PictureStrips"/>
    <dgm:cxn modelId="{E5F383B0-BD48-40BA-B4E4-053856F58D79}" type="presParOf" srcId="{BDD6E709-799B-436E-B7B0-CF404FAB6D90}" destId="{77F4AD23-BEBB-40A4-8B3F-AD024C32990B}" srcOrd="5" destOrd="0" presId="urn:microsoft.com/office/officeart/2008/layout/PictureStrips"/>
    <dgm:cxn modelId="{80212BEE-AA1C-44F1-B8DB-6DB8CB9D376C}" type="presParOf" srcId="{BDD6E709-799B-436E-B7B0-CF404FAB6D90}" destId="{25E0D826-5483-4699-A727-A8E4D5B7F2B1}" srcOrd="6" destOrd="0" presId="urn:microsoft.com/office/officeart/2008/layout/PictureStrips"/>
    <dgm:cxn modelId="{06EE42EE-2409-43CF-95F7-A79EA58938E8}" type="presParOf" srcId="{25E0D826-5483-4699-A727-A8E4D5B7F2B1}" destId="{0D2C4394-F198-43EA-B44C-E5B88B4AC1AF}" srcOrd="0" destOrd="0" presId="urn:microsoft.com/office/officeart/2008/layout/PictureStrips"/>
    <dgm:cxn modelId="{D4030F1A-2A66-4C70-B39B-A28A07806864}" type="presParOf" srcId="{25E0D826-5483-4699-A727-A8E4D5B7F2B1}" destId="{ADB1B04B-A2B5-4E05-8F4F-D4F31D89932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9DFB3-7BC2-481A-93E9-C4C0A34F7AAF}">
      <dsp:nvSpPr>
        <dsp:cNvPr id="0" name=""/>
        <dsp:cNvSpPr/>
      </dsp:nvSpPr>
      <dsp:spPr>
        <a:xfrm>
          <a:off x="3584" y="265251"/>
          <a:ext cx="2155626" cy="547200"/>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i="0" u="sng" kern="1200" dirty="0">
              <a:solidFill>
                <a:schemeClr val="tx1"/>
              </a:solidFill>
            </a:rPr>
            <a:t>Fixed-Term Terminal (FTT)</a:t>
          </a:r>
          <a:r>
            <a:rPr lang="en-US" sz="1900" b="1" i="0" kern="1200" dirty="0">
              <a:solidFill>
                <a:schemeClr val="tx1"/>
              </a:solidFill>
            </a:rPr>
            <a:t> </a:t>
          </a:r>
          <a:endParaRPr lang="en-US" sz="1900" b="1" kern="1200" dirty="0">
            <a:solidFill>
              <a:schemeClr val="tx1"/>
            </a:solidFill>
          </a:endParaRPr>
        </a:p>
      </dsp:txBody>
      <dsp:txXfrm>
        <a:off x="3584" y="265251"/>
        <a:ext cx="2155626" cy="547200"/>
      </dsp:txXfrm>
    </dsp:sp>
    <dsp:sp modelId="{2B68384F-2982-4FD8-95FE-0401DD985E4D}">
      <dsp:nvSpPr>
        <dsp:cNvPr id="0" name=""/>
        <dsp:cNvSpPr/>
      </dsp:nvSpPr>
      <dsp:spPr>
        <a:xfrm>
          <a:off x="3584" y="812451"/>
          <a:ext cx="2155626" cy="3738861"/>
        </a:xfrm>
        <a:prstGeom prst="rect">
          <a:avLst/>
        </a:prstGeom>
        <a:solidFill>
          <a:schemeClr val="bg1">
            <a:lumMod val="85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b="0" i="0" kern="1200" dirty="0"/>
            <a:t>Appointments have an end date, generally in May (if a C-Basis appointment) or in June (if an A-Basis appointment). </a:t>
          </a:r>
          <a:endParaRPr lang="en-US" sz="1900" kern="1200" dirty="0"/>
        </a:p>
        <a:p>
          <a:pPr marL="171450" lvl="1" indent="-171450" algn="l" defTabSz="844550">
            <a:lnSpc>
              <a:spcPct val="90000"/>
            </a:lnSpc>
            <a:spcBef>
              <a:spcPct val="0"/>
            </a:spcBef>
            <a:spcAft>
              <a:spcPct val="15000"/>
            </a:spcAft>
            <a:buFont typeface="Arial" panose="020B0604020202020204" pitchFamily="34" charset="0"/>
            <a:buChar char="•"/>
          </a:pPr>
          <a:r>
            <a:rPr lang="en-US" sz="1900" b="0" i="0" kern="1200" dirty="0"/>
            <a:t>These appointments require </a:t>
          </a:r>
          <a:r>
            <a:rPr lang="en-US" sz="1900" b="1" i="0" kern="1200" dirty="0"/>
            <a:t>no</a:t>
          </a:r>
          <a:r>
            <a:rPr lang="en-US" sz="1900" b="0" i="0" kern="1200" dirty="0"/>
            <a:t> notice to </a:t>
          </a:r>
          <a:r>
            <a:rPr lang="en-US" sz="1900" b="0" i="1" kern="1200" dirty="0"/>
            <a:t>not</a:t>
          </a:r>
          <a:r>
            <a:rPr lang="en-US" sz="1900" b="0" i="0" kern="1200" dirty="0"/>
            <a:t> renew the appointment. </a:t>
          </a:r>
          <a:endParaRPr lang="en-US" sz="1900" kern="1200" dirty="0"/>
        </a:p>
        <a:p>
          <a:pPr marL="171450" lvl="1" indent="-171450" algn="l" defTabSz="844550">
            <a:lnSpc>
              <a:spcPct val="90000"/>
            </a:lnSpc>
            <a:spcBef>
              <a:spcPct val="0"/>
            </a:spcBef>
            <a:spcAft>
              <a:spcPct val="15000"/>
            </a:spcAft>
            <a:buChar char="•"/>
          </a:pPr>
          <a:r>
            <a:rPr lang="en-US" sz="1900" b="0" i="0" kern="1200" dirty="0"/>
            <a:t> The customary practice is to notify the employee of this decision at least 90 days prior to the contract end date. </a:t>
          </a:r>
          <a:endParaRPr lang="en-US" sz="1900" kern="1200" dirty="0"/>
        </a:p>
      </dsp:txBody>
      <dsp:txXfrm>
        <a:off x="3584" y="812451"/>
        <a:ext cx="2155626" cy="3738861"/>
      </dsp:txXfrm>
    </dsp:sp>
    <dsp:sp modelId="{75C2AD3F-E71E-4642-A24B-A1E379B5F8AF}">
      <dsp:nvSpPr>
        <dsp:cNvPr id="0" name=""/>
        <dsp:cNvSpPr/>
      </dsp:nvSpPr>
      <dsp:spPr>
        <a:xfrm>
          <a:off x="2460999" y="265251"/>
          <a:ext cx="2155626" cy="547200"/>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i="0" u="sng" kern="1200" dirty="0">
              <a:solidFill>
                <a:schemeClr val="tx1"/>
              </a:solidFill>
            </a:rPr>
            <a:t>Fixed Term Renewable (FTR)</a:t>
          </a:r>
          <a:r>
            <a:rPr lang="en-US" sz="1900" b="1" i="0" kern="1200" dirty="0">
              <a:solidFill>
                <a:schemeClr val="tx1"/>
              </a:solidFill>
            </a:rPr>
            <a:t> </a:t>
          </a:r>
          <a:endParaRPr lang="en-US" sz="1900" b="1" kern="1200" dirty="0">
            <a:solidFill>
              <a:schemeClr val="tx1"/>
            </a:solidFill>
          </a:endParaRPr>
        </a:p>
      </dsp:txBody>
      <dsp:txXfrm>
        <a:off x="2460999" y="265251"/>
        <a:ext cx="2155626" cy="547200"/>
      </dsp:txXfrm>
    </dsp:sp>
    <dsp:sp modelId="{1D30AE53-8FD2-404B-8857-9EBF440C960E}">
      <dsp:nvSpPr>
        <dsp:cNvPr id="0" name=""/>
        <dsp:cNvSpPr/>
      </dsp:nvSpPr>
      <dsp:spPr>
        <a:xfrm>
          <a:off x="2460999" y="812451"/>
          <a:ext cx="2155626" cy="3738861"/>
        </a:xfrm>
        <a:prstGeom prst="rect">
          <a:avLst/>
        </a:prstGeom>
        <a:solidFill>
          <a:schemeClr val="bg1">
            <a:lumMod val="85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a:t>The FTR appointments require a 12-month notice period and must be given for appointments ending in May or June.</a:t>
          </a:r>
          <a:endParaRPr lang="en-US" sz="1900" kern="1200" dirty="0"/>
        </a:p>
        <a:p>
          <a:pPr marL="171450" lvl="1" indent="-171450" algn="l" defTabSz="844550">
            <a:lnSpc>
              <a:spcPct val="90000"/>
            </a:lnSpc>
            <a:spcBef>
              <a:spcPct val="0"/>
            </a:spcBef>
            <a:spcAft>
              <a:spcPct val="15000"/>
            </a:spcAft>
            <a:buChar char="•"/>
          </a:pPr>
          <a:r>
            <a:rPr lang="en-US" sz="1900" b="0" i="0" kern="1200"/>
            <a:t>If stopping the fixed-term renewable appointment, a written reason may be requested by the employee.</a:t>
          </a:r>
          <a:endParaRPr lang="en-US" sz="1900" kern="1200"/>
        </a:p>
      </dsp:txBody>
      <dsp:txXfrm>
        <a:off x="2460999" y="812451"/>
        <a:ext cx="2155626" cy="3738861"/>
      </dsp:txXfrm>
    </dsp:sp>
    <dsp:sp modelId="{4340D480-8041-4628-87FA-83B2E7A28BA4}">
      <dsp:nvSpPr>
        <dsp:cNvPr id="0" name=""/>
        <dsp:cNvSpPr/>
      </dsp:nvSpPr>
      <dsp:spPr>
        <a:xfrm>
          <a:off x="4918413" y="265251"/>
          <a:ext cx="2155626" cy="547200"/>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u="sng" kern="1200" dirty="0">
              <a:solidFill>
                <a:schemeClr val="tx1"/>
              </a:solidFill>
            </a:rPr>
            <a:t>Limited</a:t>
          </a:r>
        </a:p>
      </dsp:txBody>
      <dsp:txXfrm>
        <a:off x="4918413" y="265251"/>
        <a:ext cx="2155626" cy="547200"/>
      </dsp:txXfrm>
    </dsp:sp>
    <dsp:sp modelId="{C2E51ECA-C8C9-4FB4-9738-42D684384761}">
      <dsp:nvSpPr>
        <dsp:cNvPr id="0" name=""/>
        <dsp:cNvSpPr/>
      </dsp:nvSpPr>
      <dsp:spPr>
        <a:xfrm>
          <a:off x="4918413" y="812451"/>
          <a:ext cx="2155626" cy="3738861"/>
        </a:xfrm>
        <a:prstGeom prst="rect">
          <a:avLst/>
        </a:prstGeom>
        <a:solidFill>
          <a:schemeClr val="bg1">
            <a:lumMod val="85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a:solidFill>
                <a:srgbClr val="333333"/>
              </a:solidFill>
              <a:effectLst/>
              <a:latin typeface="+mn-lt"/>
            </a:rPr>
            <a:t>An appointment to a designated administrative position, the holder of which serves at the pleasure of the authorized official who made the appointment.  Certain positions must be designated as limited appointments under </a:t>
          </a:r>
          <a:r>
            <a:rPr lang="en-US" sz="1900" b="0" i="0" u="sng" kern="1200" dirty="0">
              <a:solidFill>
                <a:srgbClr val="990033"/>
              </a:solidFill>
              <a:effectLst/>
              <a:latin typeface="+mn-lt"/>
              <a:hlinkClick xmlns:r="http://schemas.openxmlformats.org/officeDocument/2006/relationships" r:id="rId1"/>
            </a:rPr>
            <a:t>Wis. Stat. § 36.17(2</a:t>
          </a:r>
          <a:r>
            <a:rPr lang="en-US" sz="1900" b="0" i="0" kern="1200" dirty="0">
              <a:solidFill>
                <a:srgbClr val="333333"/>
              </a:solidFill>
              <a:effectLst/>
              <a:latin typeface="+mn-lt"/>
            </a:rPr>
            <a:t>), while others may be designated by the employer as limited appointments at the time of the appointment.</a:t>
          </a:r>
          <a:endParaRPr lang="en-US" sz="1900" kern="1200" dirty="0">
            <a:latin typeface="+mn-lt"/>
          </a:endParaRPr>
        </a:p>
      </dsp:txBody>
      <dsp:txXfrm>
        <a:off x="4918413" y="812451"/>
        <a:ext cx="2155626" cy="3738861"/>
      </dsp:txXfrm>
    </dsp:sp>
    <dsp:sp modelId="{6A169E81-2180-45D5-9A66-A6675026DF24}">
      <dsp:nvSpPr>
        <dsp:cNvPr id="0" name=""/>
        <dsp:cNvSpPr/>
      </dsp:nvSpPr>
      <dsp:spPr>
        <a:xfrm>
          <a:off x="7375828" y="265251"/>
          <a:ext cx="2155626" cy="547200"/>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5400000" scaled="1"/>
          <a:tileRect/>
        </a:gra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u="sng" kern="1200" dirty="0">
              <a:solidFill>
                <a:schemeClr val="tx1"/>
              </a:solidFill>
            </a:rPr>
            <a:t>On-Going</a:t>
          </a:r>
        </a:p>
      </dsp:txBody>
      <dsp:txXfrm>
        <a:off x="7375828" y="265251"/>
        <a:ext cx="2155626" cy="547200"/>
      </dsp:txXfrm>
    </dsp:sp>
    <dsp:sp modelId="{498E9F44-8693-4567-9A99-5E541D326110}">
      <dsp:nvSpPr>
        <dsp:cNvPr id="0" name=""/>
        <dsp:cNvSpPr/>
      </dsp:nvSpPr>
      <dsp:spPr>
        <a:xfrm>
          <a:off x="7375828" y="812451"/>
          <a:ext cx="2155626" cy="3738861"/>
        </a:xfrm>
        <a:prstGeom prst="rect">
          <a:avLst/>
        </a:prstGeom>
        <a:solidFill>
          <a:schemeClr val="bg1">
            <a:lumMod val="85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Employed until employee decides to separate </a:t>
          </a:r>
          <a:r>
            <a:rPr lang="en-US" sz="1900" b="1" kern="1200" dirty="0"/>
            <a:t>OR</a:t>
          </a:r>
          <a:r>
            <a:rPr lang="en-US" sz="1900" kern="1200" dirty="0"/>
            <a:t> when the employer determines there has been an egregious action(s) necessitating termination for cause.</a:t>
          </a:r>
        </a:p>
      </dsp:txBody>
      <dsp:txXfrm>
        <a:off x="7375828" y="812451"/>
        <a:ext cx="2155626" cy="3738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ACD87-3ACA-4E67-8E24-3CD1051F70D5}">
      <dsp:nvSpPr>
        <dsp:cNvPr id="0" name=""/>
        <dsp:cNvSpPr/>
      </dsp:nvSpPr>
      <dsp:spPr>
        <a:xfrm>
          <a:off x="1259443" y="2077"/>
          <a:ext cx="929050" cy="929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Employee Class</a:t>
          </a:r>
        </a:p>
      </dsp:txBody>
      <dsp:txXfrm>
        <a:off x="1395499" y="138133"/>
        <a:ext cx="656938" cy="656938"/>
      </dsp:txXfrm>
    </dsp:sp>
    <dsp:sp modelId="{2D779261-1778-4348-A08A-70865C5F8E45}">
      <dsp:nvSpPr>
        <dsp:cNvPr id="0" name=""/>
        <dsp:cNvSpPr/>
      </dsp:nvSpPr>
      <dsp:spPr>
        <a:xfrm>
          <a:off x="1454544" y="1006567"/>
          <a:ext cx="538849" cy="53884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525968" y="1212623"/>
        <a:ext cx="396001" cy="126737"/>
      </dsp:txXfrm>
    </dsp:sp>
    <dsp:sp modelId="{8DAA9D25-A4D2-48ED-ACC2-B7736037AED8}">
      <dsp:nvSpPr>
        <dsp:cNvPr id="0" name=""/>
        <dsp:cNvSpPr/>
      </dsp:nvSpPr>
      <dsp:spPr>
        <a:xfrm>
          <a:off x="1259443" y="1620856"/>
          <a:ext cx="929050" cy="929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FTE</a:t>
          </a:r>
        </a:p>
      </dsp:txBody>
      <dsp:txXfrm>
        <a:off x="1395499" y="1756912"/>
        <a:ext cx="656938" cy="656938"/>
      </dsp:txXfrm>
    </dsp:sp>
    <dsp:sp modelId="{0D9FF09C-1808-48E7-9E5B-45E9F02532A5}">
      <dsp:nvSpPr>
        <dsp:cNvPr id="0" name=""/>
        <dsp:cNvSpPr/>
      </dsp:nvSpPr>
      <dsp:spPr>
        <a:xfrm>
          <a:off x="1454544" y="2625346"/>
          <a:ext cx="538849" cy="53884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525968" y="2831402"/>
        <a:ext cx="396001" cy="126737"/>
      </dsp:txXfrm>
    </dsp:sp>
    <dsp:sp modelId="{4B98CED3-1A41-4167-BAB0-1BF0160EAE4C}">
      <dsp:nvSpPr>
        <dsp:cNvPr id="0" name=""/>
        <dsp:cNvSpPr/>
      </dsp:nvSpPr>
      <dsp:spPr>
        <a:xfrm>
          <a:off x="1259443" y="3239634"/>
          <a:ext cx="929050" cy="929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Continuity Code</a:t>
          </a:r>
        </a:p>
      </dsp:txBody>
      <dsp:txXfrm>
        <a:off x="1395499" y="3375690"/>
        <a:ext cx="656938" cy="656938"/>
      </dsp:txXfrm>
    </dsp:sp>
    <dsp:sp modelId="{75AFA8CA-56EB-446A-82B0-6106CCBF3CF6}">
      <dsp:nvSpPr>
        <dsp:cNvPr id="0" name=""/>
        <dsp:cNvSpPr/>
      </dsp:nvSpPr>
      <dsp:spPr>
        <a:xfrm>
          <a:off x="1454544" y="4244124"/>
          <a:ext cx="538849" cy="53884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525968" y="4450180"/>
        <a:ext cx="396001" cy="126737"/>
      </dsp:txXfrm>
    </dsp:sp>
    <dsp:sp modelId="{425039E5-BEDD-418C-BEBF-7EA75942AFE9}">
      <dsp:nvSpPr>
        <dsp:cNvPr id="0" name=""/>
        <dsp:cNvSpPr/>
      </dsp:nvSpPr>
      <dsp:spPr>
        <a:xfrm>
          <a:off x="1259443" y="4858413"/>
          <a:ext cx="929050" cy="929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Previous WRS Service, if applicable</a:t>
          </a:r>
        </a:p>
      </dsp:txBody>
      <dsp:txXfrm>
        <a:off x="1395499" y="4994469"/>
        <a:ext cx="656938" cy="656938"/>
      </dsp:txXfrm>
    </dsp:sp>
    <dsp:sp modelId="{1E710B23-9373-42D6-8BBF-D6CFBBF63387}">
      <dsp:nvSpPr>
        <dsp:cNvPr id="0" name=""/>
        <dsp:cNvSpPr/>
      </dsp:nvSpPr>
      <dsp:spPr>
        <a:xfrm>
          <a:off x="2327852" y="2721967"/>
          <a:ext cx="295438" cy="345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27852" y="2791088"/>
        <a:ext cx="206807" cy="207364"/>
      </dsp:txXfrm>
    </dsp:sp>
    <dsp:sp modelId="{A748FDE5-BC0D-42C5-84FE-A1F3CDC0E670}">
      <dsp:nvSpPr>
        <dsp:cNvPr id="0" name=""/>
        <dsp:cNvSpPr/>
      </dsp:nvSpPr>
      <dsp:spPr>
        <a:xfrm>
          <a:off x="2745925" y="1965720"/>
          <a:ext cx="1858101" cy="18581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Assigns Benefit Program</a:t>
          </a:r>
        </a:p>
      </dsp:txBody>
      <dsp:txXfrm>
        <a:off x="3018038" y="2237833"/>
        <a:ext cx="1313875" cy="1313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48DBA-4AC0-49E2-9DC3-7542F4946771}">
      <dsp:nvSpPr>
        <dsp:cNvPr id="0" name=""/>
        <dsp:cNvSpPr/>
      </dsp:nvSpPr>
      <dsp:spPr>
        <a:xfrm>
          <a:off x="5218" y="0"/>
          <a:ext cx="5020301" cy="2565645"/>
        </a:xfrm>
        <a:prstGeom prst="roundRect">
          <a:avLst>
            <a:gd name="adj" fmla="val 10000"/>
          </a:avLst>
        </a:prstGeom>
        <a:gradFill flip="none" rotWithShape="0">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Selawik" panose="020B0502040204020203" pitchFamily="34" charset="0"/>
            </a:rPr>
            <a:t>WRS Benefit Package</a:t>
          </a:r>
        </a:p>
      </dsp:txBody>
      <dsp:txXfrm>
        <a:off x="5218" y="0"/>
        <a:ext cx="5020301" cy="769693"/>
      </dsp:txXfrm>
    </dsp:sp>
    <dsp:sp modelId="{34049AB2-CA58-426B-8E2B-F71D3E0D64B9}">
      <dsp:nvSpPr>
        <dsp:cNvPr id="0" name=""/>
        <dsp:cNvSpPr/>
      </dsp:nvSpPr>
      <dsp:spPr>
        <a:xfrm>
          <a:off x="507249" y="769693"/>
          <a:ext cx="4016241" cy="1667669"/>
        </a:xfrm>
        <a:prstGeom prst="roundRect">
          <a:avLst>
            <a:gd name="adj" fmla="val 10000"/>
          </a:avLst>
        </a:prstGeom>
        <a:solidFill>
          <a:schemeClr val="bg1">
            <a:lumMod val="5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latin typeface="Selawik" panose="020B0502040204020203" pitchFamily="34" charset="0"/>
            </a:rPr>
            <a:t>Richer benefit package as it allows for participation in the Wisconsin Retirement System.</a:t>
          </a:r>
        </a:p>
      </dsp:txBody>
      <dsp:txXfrm>
        <a:off x="556093" y="818537"/>
        <a:ext cx="3918553" cy="1569981"/>
      </dsp:txXfrm>
    </dsp:sp>
    <dsp:sp modelId="{EF68B978-270A-41F3-A490-896C331E6730}">
      <dsp:nvSpPr>
        <dsp:cNvPr id="0" name=""/>
        <dsp:cNvSpPr/>
      </dsp:nvSpPr>
      <dsp:spPr>
        <a:xfrm>
          <a:off x="5402042" y="0"/>
          <a:ext cx="5020301" cy="2565645"/>
        </a:xfrm>
        <a:prstGeom prst="roundRect">
          <a:avLst>
            <a:gd name="adj" fmla="val 10000"/>
          </a:avLst>
        </a:prstGeom>
        <a:gradFill flip="none" rotWithShape="0">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Selawik" panose="020B0502040204020203" pitchFamily="34" charset="0"/>
            </a:rPr>
            <a:t>Grad/Short Term Academic Staff Benefit Package</a:t>
          </a:r>
        </a:p>
      </dsp:txBody>
      <dsp:txXfrm>
        <a:off x="5402042" y="0"/>
        <a:ext cx="5020301" cy="769693"/>
      </dsp:txXfrm>
    </dsp:sp>
    <dsp:sp modelId="{D8F98047-269E-41EE-97C8-329AE8C68FC8}">
      <dsp:nvSpPr>
        <dsp:cNvPr id="0" name=""/>
        <dsp:cNvSpPr/>
      </dsp:nvSpPr>
      <dsp:spPr>
        <a:xfrm>
          <a:off x="5904072" y="770445"/>
          <a:ext cx="4016241" cy="773577"/>
        </a:xfrm>
        <a:prstGeom prst="roundRect">
          <a:avLst>
            <a:gd name="adj" fmla="val 10000"/>
          </a:avLst>
        </a:prstGeom>
        <a:solidFill>
          <a:schemeClr val="bg1">
            <a:lumMod val="5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latin typeface="Selawik" panose="020B0502040204020203" pitchFamily="34" charset="0"/>
            </a:rPr>
            <a:t>Does </a:t>
          </a:r>
          <a:r>
            <a:rPr lang="en-US" sz="1500" b="1" u="sng" kern="1200" dirty="0">
              <a:solidFill>
                <a:schemeClr val="tx1"/>
              </a:solidFill>
              <a:latin typeface="Selawik" panose="020B0502040204020203" pitchFamily="34" charset="0"/>
            </a:rPr>
            <a:t>not</a:t>
          </a:r>
          <a:r>
            <a:rPr lang="en-US" sz="1500" kern="1200" dirty="0">
              <a:solidFill>
                <a:schemeClr val="tx1"/>
              </a:solidFill>
              <a:latin typeface="Selawik" panose="020B0502040204020203" pitchFamily="34" charset="0"/>
            </a:rPr>
            <a:t> allow for participation in the Wisconsin Retirement System.</a:t>
          </a:r>
        </a:p>
      </dsp:txBody>
      <dsp:txXfrm>
        <a:off x="5926729" y="793102"/>
        <a:ext cx="3970927" cy="728263"/>
      </dsp:txXfrm>
    </dsp:sp>
    <dsp:sp modelId="{F25AEE1C-A5A4-4FF1-92B6-CEFD8F3A36D3}">
      <dsp:nvSpPr>
        <dsp:cNvPr id="0" name=""/>
        <dsp:cNvSpPr/>
      </dsp:nvSpPr>
      <dsp:spPr>
        <a:xfrm>
          <a:off x="5904072" y="1663034"/>
          <a:ext cx="4016241" cy="773577"/>
        </a:xfrm>
        <a:prstGeom prst="roundRect">
          <a:avLst>
            <a:gd name="adj" fmla="val 10000"/>
          </a:avLst>
        </a:prstGeom>
        <a:solidFill>
          <a:schemeClr val="bg1">
            <a:lumMod val="5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latin typeface="Selawik" panose="020B0502040204020203" pitchFamily="34" charset="0"/>
            </a:rPr>
            <a:t>Does not allow for participation in the High Deductible Plan Design for health insurance.</a:t>
          </a:r>
        </a:p>
      </dsp:txBody>
      <dsp:txXfrm>
        <a:off x="5926729" y="1685691"/>
        <a:ext cx="3970927" cy="7282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483B5-CE0E-4E36-B007-F3AE380F9A39}">
      <dsp:nvSpPr>
        <dsp:cNvPr id="0" name=""/>
        <dsp:cNvSpPr/>
      </dsp:nvSpPr>
      <dsp:spPr>
        <a:xfrm>
          <a:off x="0" y="273045"/>
          <a:ext cx="6900512" cy="1216800"/>
        </a:xfrm>
        <a:prstGeom prst="roundRect">
          <a:avLst/>
        </a:prstGeom>
        <a:gradFill flip="none" rotWithShape="0">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ln w="12700" cap="flat" cmpd="sng" algn="ctr">
          <a:noFill/>
          <a:prstDash val="solid"/>
          <a:miter lim="800000"/>
        </a:ln>
        <a:effectLst>
          <a:outerShdw blurRad="149987" dist="250190" dir="8460000" algn="ctr" rotWithShape="0">
            <a:srgbClr val="000000">
              <a:alpha val="2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solidFill>
              <a:latin typeface="Selawik" panose="020B0502040204020203" pitchFamily="34" charset="0"/>
            </a:rPr>
            <a:t>FAASLI (Faculty, Academic Staff &amp; Limited)</a:t>
          </a:r>
          <a:endParaRPr lang="en-US" sz="1800" kern="1200" dirty="0">
            <a:solidFill>
              <a:sysClr val="windowText" lastClr="000000"/>
            </a:solidFill>
            <a:latin typeface="Selawik" panose="020B0502040204020203" pitchFamily="34" charset="0"/>
          </a:endParaRPr>
        </a:p>
      </dsp:txBody>
      <dsp:txXfrm>
        <a:off x="59399" y="332444"/>
        <a:ext cx="6781714" cy="1098002"/>
      </dsp:txXfrm>
    </dsp:sp>
    <dsp:sp modelId="{A9DC70C4-1C49-499F-A83B-06691DF52B89}">
      <dsp:nvSpPr>
        <dsp:cNvPr id="0" name=""/>
        <dsp:cNvSpPr/>
      </dsp:nvSpPr>
      <dsp:spPr>
        <a:xfrm>
          <a:off x="0" y="1489845"/>
          <a:ext cx="6900512"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0320" rIns="113792" bIns="2032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None/>
          </a:pPr>
          <a:endParaRPr lang="en-US" sz="1600" kern="1200" dirty="0">
            <a:latin typeface="Selawik" panose="020B0502040204020203" pitchFamily="34" charset="0"/>
          </a:endParaRPr>
        </a:p>
        <a:p>
          <a:pPr marL="171450" lvl="1" indent="-171450" algn="l" defTabSz="711200">
            <a:lnSpc>
              <a:spcPct val="90000"/>
            </a:lnSpc>
            <a:spcBef>
              <a:spcPct val="0"/>
            </a:spcBef>
            <a:spcAft>
              <a:spcPct val="20000"/>
            </a:spcAft>
            <a:buFont typeface="Arial" panose="020B0604020202020204" pitchFamily="34" charset="0"/>
            <a:buNone/>
          </a:pPr>
          <a:r>
            <a:rPr lang="en-US" sz="1600" b="0" i="0" kern="1200" dirty="0">
              <a:solidFill>
                <a:schemeClr val="tx1"/>
              </a:solidFill>
              <a:effectLst/>
              <a:latin typeface="Selawik" panose="020B0502040204020203" pitchFamily="34" charset="0"/>
            </a:rPr>
            <a:t>2/3 of full-time is equal to 880 hours for at least one year*</a:t>
          </a:r>
          <a:endParaRPr lang="en-US" sz="1600" kern="1200" dirty="0">
            <a:latin typeface="Selawik" panose="020B0502040204020203" pitchFamily="34" charset="0"/>
          </a:endParaRPr>
        </a:p>
        <a:p>
          <a:pPr marL="342900" lvl="2" indent="-171450" algn="l" defTabSz="711200">
            <a:lnSpc>
              <a:spcPct val="90000"/>
            </a:lnSpc>
            <a:spcBef>
              <a:spcPct val="0"/>
            </a:spcBef>
            <a:spcAft>
              <a:spcPct val="20000"/>
            </a:spcAft>
            <a:buFont typeface="Arial" panose="020B0604020202020204" pitchFamily="34" charset="0"/>
            <a:buChar char="•"/>
          </a:pPr>
          <a:r>
            <a:rPr lang="en-US" sz="1600" b="0" i="0" kern="1200" dirty="0">
              <a:solidFill>
                <a:schemeClr val="tx1"/>
              </a:solidFill>
              <a:effectLst/>
              <a:latin typeface="Selawik" panose="020B0502040204020203" pitchFamily="34" charset="0"/>
            </a:rPr>
            <a:t>42% FTE for 12-month employees</a:t>
          </a:r>
        </a:p>
        <a:p>
          <a:pPr marL="342900" lvl="2" indent="-171450" algn="l" defTabSz="711200">
            <a:lnSpc>
              <a:spcPct val="90000"/>
            </a:lnSpc>
            <a:spcBef>
              <a:spcPct val="0"/>
            </a:spcBef>
            <a:spcAft>
              <a:spcPct val="20000"/>
            </a:spcAft>
            <a:buFont typeface="Arial" panose="020B0604020202020204" pitchFamily="34" charset="0"/>
            <a:buChar char="•"/>
          </a:pPr>
          <a:r>
            <a:rPr lang="en-US" sz="1600" b="0" i="0" kern="1200" dirty="0">
              <a:solidFill>
                <a:schemeClr val="tx1"/>
              </a:solidFill>
              <a:effectLst/>
              <a:latin typeface="Selawik" panose="020B0502040204020203" pitchFamily="34" charset="0"/>
            </a:rPr>
            <a:t>56% FTE for 9-month employees</a:t>
          </a:r>
        </a:p>
        <a:p>
          <a:pPr marL="171450" lvl="1" indent="-171450" algn="l" defTabSz="711200">
            <a:lnSpc>
              <a:spcPct val="90000"/>
            </a:lnSpc>
            <a:spcBef>
              <a:spcPct val="0"/>
            </a:spcBef>
            <a:spcAft>
              <a:spcPct val="20000"/>
            </a:spcAft>
            <a:buFont typeface="Arial" panose="020B0604020202020204" pitchFamily="34" charset="0"/>
            <a:buNone/>
          </a:pPr>
          <a:endParaRPr lang="en-US" sz="1600" b="0" i="0" kern="1200" dirty="0">
            <a:solidFill>
              <a:schemeClr val="tx1"/>
            </a:solidFill>
            <a:effectLst/>
            <a:latin typeface="Selawik" panose="020B0502040204020203" pitchFamily="34" charset="0"/>
          </a:endParaRPr>
        </a:p>
      </dsp:txBody>
      <dsp:txXfrm>
        <a:off x="0" y="1489845"/>
        <a:ext cx="6900512" cy="1480049"/>
      </dsp:txXfrm>
    </dsp:sp>
    <dsp:sp modelId="{D347E82A-F6EA-4B0B-B5B7-BABFD10CEBFF}">
      <dsp:nvSpPr>
        <dsp:cNvPr id="0" name=""/>
        <dsp:cNvSpPr/>
      </dsp:nvSpPr>
      <dsp:spPr>
        <a:xfrm>
          <a:off x="0" y="2969895"/>
          <a:ext cx="6900512" cy="1216800"/>
        </a:xfrm>
        <a:prstGeom prst="roundRect">
          <a:avLst/>
        </a:prstGeom>
        <a:gradFill flip="none" rotWithShape="0">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ln w="12700" cap="flat" cmpd="sng" algn="ctr">
          <a:noFill/>
          <a:prstDash val="solid"/>
          <a:miter lim="800000"/>
        </a:ln>
        <a:effectLst>
          <a:outerShdw blurRad="149987" dist="250190" dir="8460000" algn="ctr" rotWithShape="0">
            <a:srgbClr val="000000">
              <a:alpha val="2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baseline="0" dirty="0">
              <a:solidFill>
                <a:sysClr val="windowText" lastClr="000000"/>
              </a:solidFill>
              <a:latin typeface="Selawik" panose="020B0502040204020203" pitchFamily="34" charset="0"/>
            </a:rPr>
            <a:t>UNIVERSITY STAFF</a:t>
          </a:r>
          <a:endParaRPr lang="en-US" sz="1800" kern="1200" dirty="0">
            <a:solidFill>
              <a:sysClr val="windowText" lastClr="000000"/>
            </a:solidFill>
            <a:latin typeface="Selawik" panose="020B0502040204020203" pitchFamily="34" charset="0"/>
          </a:endParaRPr>
        </a:p>
      </dsp:txBody>
      <dsp:txXfrm>
        <a:off x="59399" y="3029294"/>
        <a:ext cx="6781714" cy="1098002"/>
      </dsp:txXfrm>
    </dsp:sp>
    <dsp:sp modelId="{EF109FC7-547F-4138-8B25-F379591B32B2}">
      <dsp:nvSpPr>
        <dsp:cNvPr id="0" name=""/>
        <dsp:cNvSpPr/>
      </dsp:nvSpPr>
      <dsp:spPr>
        <a:xfrm>
          <a:off x="0" y="4186695"/>
          <a:ext cx="690051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0320" rIns="113792" bIns="2032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None/>
          </a:pPr>
          <a:endParaRPr lang="en-US" sz="1600" kern="1200" dirty="0">
            <a:latin typeface="Selawik" panose="020B0502040204020203" pitchFamily="34" charset="0"/>
          </a:endParaRPr>
        </a:p>
        <a:p>
          <a:pPr marL="171450" lvl="1" indent="-171450" algn="l" defTabSz="711200">
            <a:lnSpc>
              <a:spcPct val="90000"/>
            </a:lnSpc>
            <a:spcBef>
              <a:spcPct val="0"/>
            </a:spcBef>
            <a:spcAft>
              <a:spcPct val="20000"/>
            </a:spcAft>
            <a:buFont typeface="Arial" panose="020B0604020202020204" pitchFamily="34" charset="0"/>
            <a:buNone/>
          </a:pPr>
          <a:r>
            <a:rPr lang="en-US" sz="1600" b="0" i="0" kern="1200" dirty="0">
              <a:solidFill>
                <a:schemeClr val="tx1"/>
              </a:solidFill>
              <a:effectLst/>
              <a:latin typeface="Selawik" panose="020B0502040204020203" pitchFamily="34" charset="0"/>
            </a:rPr>
            <a:t>2/3 of full-time is equal to 1,200 hours for at least one year</a:t>
          </a:r>
          <a:endParaRPr lang="en-US" sz="1600" kern="1200" dirty="0">
            <a:latin typeface="Selawik" panose="020B0502040204020203" pitchFamily="34" charset="0"/>
          </a:endParaRPr>
        </a:p>
        <a:p>
          <a:pPr marL="342900" lvl="2" indent="-171450" algn="l" defTabSz="711200">
            <a:lnSpc>
              <a:spcPct val="90000"/>
            </a:lnSpc>
            <a:spcBef>
              <a:spcPct val="0"/>
            </a:spcBef>
            <a:spcAft>
              <a:spcPct val="20000"/>
            </a:spcAft>
            <a:buFont typeface="Arial" panose="020B0604020202020204" pitchFamily="34" charset="0"/>
            <a:buChar char="•"/>
          </a:pPr>
          <a:r>
            <a:rPr lang="en-US" sz="1600" b="0" i="0" kern="1200" dirty="0">
              <a:solidFill>
                <a:schemeClr val="tx1"/>
              </a:solidFill>
              <a:effectLst/>
              <a:latin typeface="Selawik" panose="020B0502040204020203" pitchFamily="34" charset="0"/>
            </a:rPr>
            <a:t>58% FTE</a:t>
          </a:r>
          <a:endParaRPr lang="en-US" sz="1600" kern="1200" dirty="0">
            <a:solidFill>
              <a:schemeClr val="tx1"/>
            </a:solidFill>
            <a:latin typeface="Selawik" panose="020B0502040204020203" pitchFamily="34" charset="0"/>
          </a:endParaRPr>
        </a:p>
      </dsp:txBody>
      <dsp:txXfrm>
        <a:off x="0" y="4186695"/>
        <a:ext cx="6900512" cy="1076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483B5-CE0E-4E36-B007-F3AE380F9A39}">
      <dsp:nvSpPr>
        <dsp:cNvPr id="0" name=""/>
        <dsp:cNvSpPr/>
      </dsp:nvSpPr>
      <dsp:spPr>
        <a:xfrm>
          <a:off x="0" y="205635"/>
          <a:ext cx="6900512" cy="489060"/>
        </a:xfrm>
        <a:prstGeom prst="roundRect">
          <a:avLst/>
        </a:prstGeom>
        <a:gradFill flip="none" rotWithShape="0">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ysClr val="windowText" lastClr="000000"/>
              </a:solidFill>
              <a:latin typeface="Selawik" panose="020B0502040204020203" pitchFamily="34" charset="0"/>
            </a:rPr>
            <a:t>STUDENT ASSISTANTS</a:t>
          </a:r>
          <a:endParaRPr lang="en-US" sz="1900" kern="1200" dirty="0">
            <a:solidFill>
              <a:sysClr val="windowText" lastClr="000000"/>
            </a:solidFill>
            <a:latin typeface="Selawik" panose="020B0502040204020203" pitchFamily="34" charset="0"/>
          </a:endParaRPr>
        </a:p>
      </dsp:txBody>
      <dsp:txXfrm>
        <a:off x="23874" y="229509"/>
        <a:ext cx="6852764" cy="441312"/>
      </dsp:txXfrm>
    </dsp:sp>
    <dsp:sp modelId="{A9DC70C4-1C49-499F-A83B-06691DF52B89}">
      <dsp:nvSpPr>
        <dsp:cNvPr id="0" name=""/>
        <dsp:cNvSpPr/>
      </dsp:nvSpPr>
      <dsp:spPr>
        <a:xfrm>
          <a:off x="0" y="694695"/>
          <a:ext cx="6900512" cy="129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latin typeface="Selawik" panose="020B0502040204020203" pitchFamily="34" charset="0"/>
            </a:rPr>
            <a:t>Must be in one of the following titles: </a:t>
          </a:r>
          <a:r>
            <a:rPr lang="en-US" sz="1500" i="1" kern="1200" dirty="0">
              <a:latin typeface="Selawik" panose="020B0502040204020203" pitchFamily="34" charset="0"/>
            </a:rPr>
            <a:t>Research Assistant, Fellow, Advanced Opportunity Fellow, Scholar, Trainee, Teaching Assistant, Project Assistant or Program Assistant, </a:t>
          </a:r>
          <a:r>
            <a:rPr lang="en-US" sz="1500" b="1" u="sng" kern="1200" dirty="0">
              <a:latin typeface="Selawik" panose="020B0502040204020203" pitchFamily="34" charset="0"/>
            </a:rPr>
            <a:t>and</a:t>
          </a:r>
          <a:r>
            <a:rPr lang="en-US" sz="1500" kern="1200" dirty="0">
              <a:latin typeface="Selawik" panose="020B0502040204020203" pitchFamily="34" charset="0"/>
            </a:rPr>
            <a:t> be expected to work at least </a:t>
          </a:r>
          <a:r>
            <a:rPr lang="en-US" sz="1500" b="1" u="sng" kern="1200" dirty="0">
              <a:latin typeface="Selawik" panose="020B0502040204020203" pitchFamily="34" charset="0"/>
            </a:rPr>
            <a:t>33% FTE</a:t>
          </a:r>
          <a:r>
            <a:rPr lang="en-US" sz="1500" kern="1200" dirty="0">
              <a:latin typeface="Selawik" panose="020B0502040204020203" pitchFamily="34" charset="0"/>
            </a:rPr>
            <a:t>:</a:t>
          </a:r>
        </a:p>
        <a:p>
          <a:pPr marL="114300" lvl="1" indent="-114300" algn="l" defTabSz="666750">
            <a:lnSpc>
              <a:spcPct val="90000"/>
            </a:lnSpc>
            <a:spcBef>
              <a:spcPct val="0"/>
            </a:spcBef>
            <a:spcAft>
              <a:spcPct val="20000"/>
            </a:spcAft>
            <a:buChar char="•"/>
          </a:pPr>
          <a:r>
            <a:rPr lang="en-US" sz="1500" kern="1200" dirty="0">
              <a:latin typeface="Selawik" panose="020B0502040204020203" pitchFamily="34" charset="0"/>
            </a:rPr>
            <a:t>For at least six months if you are a 12-month employee; or</a:t>
          </a:r>
        </a:p>
        <a:p>
          <a:pPr marL="114300" lvl="1" indent="-114300" algn="l" defTabSz="666750">
            <a:lnSpc>
              <a:spcPct val="90000"/>
            </a:lnSpc>
            <a:spcBef>
              <a:spcPct val="0"/>
            </a:spcBef>
            <a:spcAft>
              <a:spcPct val="20000"/>
            </a:spcAft>
            <a:buChar char="•"/>
          </a:pPr>
          <a:r>
            <a:rPr lang="en-US" sz="1500" kern="1200" dirty="0">
              <a:latin typeface="Selawik" panose="020B0502040204020203" pitchFamily="34" charset="0"/>
            </a:rPr>
            <a:t>For at least one semester if you are a 9-month employee</a:t>
          </a:r>
        </a:p>
      </dsp:txBody>
      <dsp:txXfrm>
        <a:off x="0" y="694695"/>
        <a:ext cx="6900512" cy="1297889"/>
      </dsp:txXfrm>
    </dsp:sp>
    <dsp:sp modelId="{D347E82A-F6EA-4B0B-B5B7-BABFD10CEBFF}">
      <dsp:nvSpPr>
        <dsp:cNvPr id="0" name=""/>
        <dsp:cNvSpPr/>
      </dsp:nvSpPr>
      <dsp:spPr>
        <a:xfrm>
          <a:off x="0" y="1992585"/>
          <a:ext cx="6900512" cy="489060"/>
        </a:xfrm>
        <a:prstGeom prst="roundRect">
          <a:avLst/>
        </a:prstGeom>
        <a:gradFill flip="none" rotWithShape="0">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kern="1200" baseline="0" dirty="0">
              <a:ln>
                <a:noFill/>
              </a:ln>
              <a:solidFill>
                <a:sysClr val="windowText" lastClr="000000"/>
              </a:solidFill>
              <a:latin typeface="Selawik" panose="020B0502040204020203" pitchFamily="34" charset="0"/>
            </a:rPr>
            <a:t>SHORT-TERM ACADEMIC STAFF</a:t>
          </a:r>
          <a:endParaRPr lang="en-US" sz="1900" kern="1200" dirty="0">
            <a:ln>
              <a:noFill/>
            </a:ln>
            <a:solidFill>
              <a:sysClr val="windowText" lastClr="000000"/>
            </a:solidFill>
            <a:latin typeface="Selawik" panose="020B0502040204020203" pitchFamily="34" charset="0"/>
          </a:endParaRPr>
        </a:p>
      </dsp:txBody>
      <dsp:txXfrm>
        <a:off x="23874" y="2016459"/>
        <a:ext cx="6852764" cy="441312"/>
      </dsp:txXfrm>
    </dsp:sp>
    <dsp:sp modelId="{EF109FC7-547F-4138-8B25-F379591B32B2}">
      <dsp:nvSpPr>
        <dsp:cNvPr id="0" name=""/>
        <dsp:cNvSpPr/>
      </dsp:nvSpPr>
      <dsp:spPr>
        <a:xfrm>
          <a:off x="0" y="2481645"/>
          <a:ext cx="6900512" cy="1061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baseline="0" dirty="0">
              <a:latin typeface="Selawik" panose="020B0502040204020203" pitchFamily="34" charset="0"/>
            </a:rPr>
            <a:t>If not covered under the WRS, you are eligible for insurance benefits if you are expected to work:</a:t>
          </a:r>
          <a:endParaRPr lang="en-US" sz="1500" kern="1200" dirty="0">
            <a:latin typeface="Selawik" panose="020B0502040204020203" pitchFamily="34" charset="0"/>
          </a:endParaRPr>
        </a:p>
        <a:p>
          <a:pPr marL="114300" lvl="1" indent="-114300" algn="l" defTabSz="666750">
            <a:lnSpc>
              <a:spcPct val="90000"/>
            </a:lnSpc>
            <a:spcBef>
              <a:spcPct val="0"/>
            </a:spcBef>
            <a:spcAft>
              <a:spcPct val="20000"/>
            </a:spcAft>
            <a:buChar char="•"/>
          </a:pPr>
          <a:r>
            <a:rPr lang="en-US" sz="1500" b="0" i="0" kern="1200" baseline="0" dirty="0">
              <a:latin typeface="Selawik" panose="020B0502040204020203" pitchFamily="34" charset="0"/>
            </a:rPr>
            <a:t>At least 21% FTE for at least six months if you are a 12-month employee; or</a:t>
          </a:r>
          <a:endParaRPr lang="en-US" sz="1500" kern="1200" dirty="0">
            <a:latin typeface="Selawik" panose="020B0502040204020203" pitchFamily="34" charset="0"/>
          </a:endParaRPr>
        </a:p>
        <a:p>
          <a:pPr marL="114300" lvl="1" indent="-114300" algn="l" defTabSz="666750">
            <a:lnSpc>
              <a:spcPct val="90000"/>
            </a:lnSpc>
            <a:spcBef>
              <a:spcPct val="0"/>
            </a:spcBef>
            <a:spcAft>
              <a:spcPct val="20000"/>
            </a:spcAft>
            <a:buChar char="•"/>
          </a:pPr>
          <a:r>
            <a:rPr lang="en-US" sz="1500" b="0" i="0" kern="1200" baseline="0" dirty="0">
              <a:latin typeface="Selawik" panose="020B0502040204020203" pitchFamily="34" charset="0"/>
            </a:rPr>
            <a:t>At least 28% FTE for at least one semester if you are a 9-month employee</a:t>
          </a:r>
          <a:endParaRPr lang="en-US" sz="1500" kern="1200" dirty="0">
            <a:latin typeface="Selawik" panose="020B0502040204020203" pitchFamily="34" charset="0"/>
          </a:endParaRPr>
        </a:p>
      </dsp:txBody>
      <dsp:txXfrm>
        <a:off x="0" y="2481645"/>
        <a:ext cx="6900512" cy="1061910"/>
      </dsp:txXfrm>
    </dsp:sp>
    <dsp:sp modelId="{13F6C365-5864-4C96-AFEC-B7A09E305D8F}">
      <dsp:nvSpPr>
        <dsp:cNvPr id="0" name=""/>
        <dsp:cNvSpPr/>
      </dsp:nvSpPr>
      <dsp:spPr>
        <a:xfrm>
          <a:off x="0" y="3543555"/>
          <a:ext cx="6900512" cy="489060"/>
        </a:xfrm>
        <a:prstGeom prst="roundRect">
          <a:avLst/>
        </a:prstGeom>
        <a:gradFill flip="none" rotWithShape="0">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kern="1200">
              <a:solidFill>
                <a:sysClr val="windowText" lastClr="000000"/>
              </a:solidFill>
              <a:latin typeface="Selawik" panose="020B0502040204020203" pitchFamily="34" charset="0"/>
            </a:rPr>
            <a:t>EMPLOYEES-IN-TRAINING</a:t>
          </a:r>
          <a:endParaRPr lang="en-US" sz="1900" kern="1200">
            <a:solidFill>
              <a:sysClr val="windowText" lastClr="000000"/>
            </a:solidFill>
            <a:latin typeface="Selawik" panose="020B0502040204020203" pitchFamily="34" charset="0"/>
          </a:endParaRPr>
        </a:p>
      </dsp:txBody>
      <dsp:txXfrm>
        <a:off x="23874" y="3567429"/>
        <a:ext cx="6852764" cy="441312"/>
      </dsp:txXfrm>
    </dsp:sp>
    <dsp:sp modelId="{DF57A57F-7634-4A31-8F27-7C9B27B67368}">
      <dsp:nvSpPr>
        <dsp:cNvPr id="0" name=""/>
        <dsp:cNvSpPr/>
      </dsp:nvSpPr>
      <dsp:spPr>
        <a:xfrm>
          <a:off x="0" y="4032615"/>
          <a:ext cx="6900512" cy="129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dirty="0">
              <a:latin typeface="Selawik" panose="020B0502040204020203" pitchFamily="34" charset="0"/>
            </a:rPr>
            <a:t>Must be in one of the following titles: </a:t>
          </a:r>
          <a:r>
            <a:rPr lang="en-US" sz="1500" b="0" i="1" kern="1200" dirty="0">
              <a:latin typeface="Selawik" panose="020B0502040204020203" pitchFamily="34" charset="0"/>
            </a:rPr>
            <a:t>Grad Intern/Trainee, Postdoc Fellow, Postdoc Trainee, Postgrad Trainee (1-7), Intern (non-physician), Research Intern or Research Associate</a:t>
          </a:r>
          <a:r>
            <a:rPr lang="en-US" sz="1500" b="0" i="0" kern="1200" dirty="0">
              <a:latin typeface="Selawik" panose="020B0502040204020203" pitchFamily="34" charset="0"/>
            </a:rPr>
            <a:t>, </a:t>
          </a:r>
          <a:r>
            <a:rPr lang="en-US" sz="1500" b="1" i="0" u="sng" kern="1200" dirty="0">
              <a:latin typeface="Selawik" panose="020B0502040204020203" pitchFamily="34" charset="0"/>
            </a:rPr>
            <a:t>and</a:t>
          </a:r>
          <a:r>
            <a:rPr lang="en-US" sz="1500" b="0" i="0" kern="1200" dirty="0">
              <a:latin typeface="Selawik" panose="020B0502040204020203" pitchFamily="34" charset="0"/>
            </a:rPr>
            <a:t> be expected to work at least </a:t>
          </a:r>
          <a:r>
            <a:rPr lang="en-US" sz="1500" b="1" i="0" u="sng" kern="1200" dirty="0">
              <a:latin typeface="Selawik" panose="020B0502040204020203" pitchFamily="34" charset="0"/>
            </a:rPr>
            <a:t>33% FTE</a:t>
          </a:r>
          <a:r>
            <a:rPr lang="en-US" sz="1500" b="0" i="0" kern="1200" dirty="0">
              <a:latin typeface="Selawik" panose="020B0502040204020203" pitchFamily="34" charset="0"/>
            </a:rPr>
            <a:t>:</a:t>
          </a:r>
          <a:endParaRPr lang="en-US" sz="1500" kern="1200" dirty="0">
            <a:latin typeface="Selawik" panose="020B0502040204020203" pitchFamily="34" charset="0"/>
          </a:endParaRPr>
        </a:p>
        <a:p>
          <a:pPr marL="114300" lvl="1" indent="-114300" algn="l" defTabSz="666750">
            <a:lnSpc>
              <a:spcPct val="90000"/>
            </a:lnSpc>
            <a:spcBef>
              <a:spcPct val="0"/>
            </a:spcBef>
            <a:spcAft>
              <a:spcPct val="20000"/>
            </a:spcAft>
            <a:buChar char="•"/>
          </a:pPr>
          <a:r>
            <a:rPr lang="en-US" sz="1500" b="0" i="0" kern="1200" dirty="0">
              <a:latin typeface="Selawik" panose="020B0502040204020203" pitchFamily="34" charset="0"/>
            </a:rPr>
            <a:t>For at least six months if you are a 12-month employee; or</a:t>
          </a:r>
          <a:endParaRPr lang="en-US" sz="1500" kern="1200" dirty="0">
            <a:latin typeface="Selawik" panose="020B0502040204020203" pitchFamily="34" charset="0"/>
          </a:endParaRPr>
        </a:p>
        <a:p>
          <a:pPr marL="114300" lvl="1" indent="-114300" algn="l" defTabSz="666750">
            <a:lnSpc>
              <a:spcPct val="90000"/>
            </a:lnSpc>
            <a:spcBef>
              <a:spcPct val="0"/>
            </a:spcBef>
            <a:spcAft>
              <a:spcPct val="20000"/>
            </a:spcAft>
            <a:buChar char="•"/>
          </a:pPr>
          <a:r>
            <a:rPr lang="en-US" sz="1500" b="0" i="0" kern="1200" dirty="0">
              <a:latin typeface="Selawik" panose="020B0502040204020203" pitchFamily="34" charset="0"/>
            </a:rPr>
            <a:t>For at least one semester if you are a 9-month employee</a:t>
          </a:r>
          <a:endParaRPr lang="en-US" sz="1500" kern="1200" dirty="0">
            <a:latin typeface="Selawik" panose="020B0502040204020203" pitchFamily="34" charset="0"/>
          </a:endParaRPr>
        </a:p>
      </dsp:txBody>
      <dsp:txXfrm>
        <a:off x="0" y="4032615"/>
        <a:ext cx="6900512" cy="12978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D4507-A137-4F94-96D6-5510B7322822}">
      <dsp:nvSpPr>
        <dsp:cNvPr id="0" name=""/>
        <dsp:cNvSpPr/>
      </dsp:nvSpPr>
      <dsp:spPr>
        <a:xfrm>
          <a:off x="1306097" y="1226"/>
          <a:ext cx="2780723" cy="22245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3000" b="-13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4EB39A7-36E1-4ABF-A652-BF7E777444CD}">
      <dsp:nvSpPr>
        <dsp:cNvPr id="0" name=""/>
        <dsp:cNvSpPr/>
      </dsp:nvSpPr>
      <dsp:spPr>
        <a:xfrm>
          <a:off x="1556362" y="2003347"/>
          <a:ext cx="2474843" cy="778602"/>
        </a:xfrm>
        <a:prstGeom prst="wedgeRectCallout">
          <a:avLst>
            <a:gd name="adj1" fmla="val 20250"/>
            <a:gd name="adj2" fmla="val -60700"/>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Text" lastClr="000000"/>
              </a:solidFill>
              <a:latin typeface="Selawik" panose="020B0502040204020203" pitchFamily="34" charset="0"/>
            </a:rPr>
            <a:t>Do not assume that what is true for one employee will be true for another – there are far too many variables for that to be the case.</a:t>
          </a:r>
        </a:p>
      </dsp:txBody>
      <dsp:txXfrm>
        <a:off x="1556362" y="2003347"/>
        <a:ext cx="2474843" cy="7786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61BAE-BA23-4FAB-BE44-D9DEAF194D3F}">
      <dsp:nvSpPr>
        <dsp:cNvPr id="0" name=""/>
        <dsp:cNvSpPr/>
      </dsp:nvSpPr>
      <dsp:spPr>
        <a:xfrm>
          <a:off x="230585" y="39894"/>
          <a:ext cx="3503088" cy="989022"/>
        </a:xfrm>
        <a:prstGeom prst="roundRect">
          <a:avLst>
            <a:gd name="adj" fmla="val 10000"/>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WRS Eligible?</a:t>
          </a:r>
        </a:p>
      </dsp:txBody>
      <dsp:txXfrm>
        <a:off x="259552" y="68861"/>
        <a:ext cx="3445154" cy="931088"/>
      </dsp:txXfrm>
    </dsp:sp>
    <dsp:sp modelId="{63BB20F5-92FB-4772-806C-DC42C78FAA01}">
      <dsp:nvSpPr>
        <dsp:cNvPr id="0" name=""/>
        <dsp:cNvSpPr/>
      </dsp:nvSpPr>
      <dsp:spPr>
        <a:xfrm>
          <a:off x="4495200" y="24207"/>
          <a:ext cx="927238" cy="1020398"/>
        </a:xfrm>
        <a:prstGeom prst="righ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chemeClr val="tx1"/>
              </a:solidFill>
            </a:rPr>
            <a:t>YES</a:t>
          </a:r>
        </a:p>
      </dsp:txBody>
      <dsp:txXfrm>
        <a:off x="4495200" y="228287"/>
        <a:ext cx="649067" cy="612238"/>
      </dsp:txXfrm>
    </dsp:sp>
    <dsp:sp modelId="{1CBBD0FB-E054-4032-A270-EC03F391B8CB}">
      <dsp:nvSpPr>
        <dsp:cNvPr id="0" name=""/>
        <dsp:cNvSpPr/>
      </dsp:nvSpPr>
      <dsp:spPr>
        <a:xfrm>
          <a:off x="6259747" y="39894"/>
          <a:ext cx="3503088" cy="989022"/>
        </a:xfrm>
        <a:prstGeom prst="roundRect">
          <a:avLst>
            <a:gd name="adj" fmla="val 10000"/>
          </a:avLst>
        </a:prstGeom>
        <a:solidFill>
          <a:schemeClr val="accent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Yes, Leave Eligible</a:t>
          </a:r>
        </a:p>
      </dsp:txBody>
      <dsp:txXfrm>
        <a:off x="6288714" y="68861"/>
        <a:ext cx="3445154" cy="9310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74307-253D-42C6-82D6-0880FE69E4AD}">
      <dsp:nvSpPr>
        <dsp:cNvPr id="0" name=""/>
        <dsp:cNvSpPr/>
      </dsp:nvSpPr>
      <dsp:spPr>
        <a:xfrm>
          <a:off x="553693" y="166123"/>
          <a:ext cx="3650188" cy="1140683"/>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2623"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24/7 access to licensed mental health professionals.</a:t>
          </a:r>
        </a:p>
      </dsp:txBody>
      <dsp:txXfrm>
        <a:off x="553693" y="166123"/>
        <a:ext cx="3650188" cy="1140683"/>
      </dsp:txXfrm>
    </dsp:sp>
    <dsp:sp modelId="{40BB0E3D-365D-499A-9B8D-90F114148568}">
      <dsp:nvSpPr>
        <dsp:cNvPr id="0" name=""/>
        <dsp:cNvSpPr/>
      </dsp:nvSpPr>
      <dsp:spPr>
        <a:xfrm>
          <a:off x="401602" y="1357"/>
          <a:ext cx="798478" cy="11977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8819A3B-F2DA-4392-B05E-EFEB85148E11}">
      <dsp:nvSpPr>
        <dsp:cNvPr id="0" name=""/>
        <dsp:cNvSpPr/>
      </dsp:nvSpPr>
      <dsp:spPr>
        <a:xfrm>
          <a:off x="4482088" y="180335"/>
          <a:ext cx="3543872" cy="1107460"/>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012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24/7 access to a robust website and mobile app offering dependent care, convenience resources information and more. </a:t>
          </a:r>
        </a:p>
      </dsp:txBody>
      <dsp:txXfrm>
        <a:off x="4482088" y="180335"/>
        <a:ext cx="3543872" cy="1107460"/>
      </dsp:txXfrm>
    </dsp:sp>
    <dsp:sp modelId="{E93CCB08-E13F-48D8-8B06-39F74978EE55}">
      <dsp:nvSpPr>
        <dsp:cNvPr id="0" name=""/>
        <dsp:cNvSpPr/>
      </dsp:nvSpPr>
      <dsp:spPr>
        <a:xfrm>
          <a:off x="4334426" y="20369"/>
          <a:ext cx="775222" cy="11628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4F9E1C6-9FCD-49FC-AC17-BE02983F001E}">
      <dsp:nvSpPr>
        <dsp:cNvPr id="0" name=""/>
        <dsp:cNvSpPr/>
      </dsp:nvSpPr>
      <dsp:spPr>
        <a:xfrm>
          <a:off x="498320" y="1602117"/>
          <a:ext cx="3650188" cy="1140683"/>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2623"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Expert personalized consultation with legal and financial professionals. </a:t>
          </a:r>
        </a:p>
      </dsp:txBody>
      <dsp:txXfrm>
        <a:off x="498320" y="1602117"/>
        <a:ext cx="3650188" cy="1140683"/>
      </dsp:txXfrm>
    </dsp:sp>
    <dsp:sp modelId="{B54C252F-64B7-4685-A0CB-9E4DF350AFF1}">
      <dsp:nvSpPr>
        <dsp:cNvPr id="0" name=""/>
        <dsp:cNvSpPr/>
      </dsp:nvSpPr>
      <dsp:spPr>
        <a:xfrm>
          <a:off x="346229" y="1437351"/>
          <a:ext cx="798478" cy="11977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D2C4394-F198-43EA-B44C-E5B88B4AC1AF}">
      <dsp:nvSpPr>
        <dsp:cNvPr id="0" name=""/>
        <dsp:cNvSpPr/>
      </dsp:nvSpPr>
      <dsp:spPr>
        <a:xfrm>
          <a:off x="4431145" y="1602117"/>
          <a:ext cx="3650188" cy="1140683"/>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2623"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Services extend to employees, dependents and household family members.</a:t>
          </a:r>
        </a:p>
      </dsp:txBody>
      <dsp:txXfrm>
        <a:off x="4431145" y="1602117"/>
        <a:ext cx="3650188" cy="1140683"/>
      </dsp:txXfrm>
    </dsp:sp>
    <dsp:sp modelId="{ADB1B04B-A2B5-4E05-8F4F-D4F31D89932F}">
      <dsp:nvSpPr>
        <dsp:cNvPr id="0" name=""/>
        <dsp:cNvSpPr/>
      </dsp:nvSpPr>
      <dsp:spPr>
        <a:xfrm>
          <a:off x="4279053" y="1437351"/>
          <a:ext cx="798478" cy="11977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8T21:15:58.337"/>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27586-C9A3-44F1-B14E-7A214CCE4CD4}"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3BBFB-0C68-4711-BEC2-15F711594DED}" type="slidenum">
              <a:rPr lang="en-US" smtClean="0"/>
              <a:t>‹#›</a:t>
            </a:fld>
            <a:endParaRPr lang="en-US"/>
          </a:p>
        </p:txBody>
      </p:sp>
    </p:spTree>
    <p:extLst>
      <p:ext uri="{BB962C8B-B14F-4D97-AF65-F5344CB8AC3E}">
        <p14:creationId xmlns:p14="http://schemas.microsoft.com/office/powerpoint/2010/main" val="427464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3BBFB-0C68-4711-BEC2-15F711594DED}" type="slidenum">
              <a:rPr lang="en-US" smtClean="0"/>
              <a:t>2</a:t>
            </a:fld>
            <a:endParaRPr lang="en-US"/>
          </a:p>
        </p:txBody>
      </p:sp>
    </p:spTree>
    <p:extLst>
      <p:ext uri="{BB962C8B-B14F-4D97-AF65-F5344CB8AC3E}">
        <p14:creationId xmlns:p14="http://schemas.microsoft.com/office/powerpoint/2010/main" val="412659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UWS policy job security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3BBFB-0C68-4711-BEC2-15F711594D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71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which ones wouldn’t be WRS </a:t>
            </a:r>
            <a:r>
              <a:rPr lang="en-US" dirty="0" err="1"/>
              <a:t>elig</a:t>
            </a:r>
            <a:r>
              <a:rPr lang="en-US" dirty="0"/>
              <a:t> (</a:t>
            </a:r>
            <a:r>
              <a:rPr lang="en-US" dirty="0" err="1"/>
              <a:t>eg</a:t>
            </a:r>
            <a:r>
              <a:rPr lang="en-US" dirty="0"/>
              <a:t> 05A/02A) – primary driver of leave/</a:t>
            </a:r>
            <a:r>
              <a:rPr lang="en-US" dirty="0" err="1"/>
              <a:t>wrs</a:t>
            </a:r>
            <a:r>
              <a:rPr lang="en-US" dirty="0"/>
              <a:t> benefits.  Can’t pick and choose – has to reflect</a:t>
            </a:r>
          </a:p>
          <a:p>
            <a:r>
              <a:rPr lang="en-US" dirty="0"/>
              <a:t>Your appointment type, pay basis &amp; contract dates determines which continuity</a:t>
            </a:r>
          </a:p>
          <a:p>
            <a:r>
              <a:rPr lang="en-US" dirty="0"/>
              <a:t>Provide example</a:t>
            </a:r>
          </a:p>
        </p:txBody>
      </p:sp>
      <p:sp>
        <p:nvSpPr>
          <p:cNvPr id="4" name="Slide Number Placeholder 3"/>
          <p:cNvSpPr>
            <a:spLocks noGrp="1"/>
          </p:cNvSpPr>
          <p:nvPr>
            <p:ph type="sldNum" sz="quarter" idx="5"/>
          </p:nvPr>
        </p:nvSpPr>
        <p:spPr/>
        <p:txBody>
          <a:bodyPr/>
          <a:lstStyle/>
          <a:p>
            <a:fld id="{4563BBFB-0C68-4711-BEC2-15F711594DED}" type="slidenum">
              <a:rPr lang="en-US" smtClean="0"/>
              <a:t>6</a:t>
            </a:fld>
            <a:endParaRPr lang="en-US"/>
          </a:p>
        </p:txBody>
      </p:sp>
    </p:spTree>
    <p:extLst>
      <p:ext uri="{BB962C8B-B14F-4D97-AF65-F5344CB8AC3E}">
        <p14:creationId xmlns:p14="http://schemas.microsoft.com/office/powerpoint/2010/main" val="344193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Benefits Administration (Ben Admin) is an automated process that performs a series of tasks that would normally be performed manually by Institution Benefits Administrators. The State of Wisconsin has complex rules regarding eligibility for the Wisconsin Retirement System (WRS) and related benefit plans.</a:t>
            </a:r>
            <a:endParaRPr lang="en-US" dirty="0"/>
          </a:p>
        </p:txBody>
      </p:sp>
      <p:sp>
        <p:nvSpPr>
          <p:cNvPr id="4" name="Slide Number Placeholder 3"/>
          <p:cNvSpPr>
            <a:spLocks noGrp="1"/>
          </p:cNvSpPr>
          <p:nvPr>
            <p:ph type="sldNum" sz="quarter" idx="5"/>
          </p:nvPr>
        </p:nvSpPr>
        <p:spPr/>
        <p:txBody>
          <a:bodyPr/>
          <a:lstStyle/>
          <a:p>
            <a:fld id="{4563BBFB-0C68-4711-BEC2-15F711594DED}" type="slidenum">
              <a:rPr lang="en-US" smtClean="0"/>
              <a:t>8</a:t>
            </a:fld>
            <a:endParaRPr lang="en-US"/>
          </a:p>
        </p:txBody>
      </p:sp>
    </p:spTree>
    <p:extLst>
      <p:ext uri="{BB962C8B-B14F-4D97-AF65-F5344CB8AC3E}">
        <p14:creationId xmlns:p14="http://schemas.microsoft.com/office/powerpoint/2010/main" val="3968137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3BBFB-0C68-4711-BEC2-15F711594DED}" type="slidenum">
              <a:rPr lang="en-US" smtClean="0"/>
              <a:t>14</a:t>
            </a:fld>
            <a:endParaRPr lang="en-US"/>
          </a:p>
        </p:txBody>
      </p:sp>
    </p:spTree>
    <p:extLst>
      <p:ext uri="{BB962C8B-B14F-4D97-AF65-F5344CB8AC3E}">
        <p14:creationId xmlns:p14="http://schemas.microsoft.com/office/powerpoint/2010/main" val="196115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3BBFB-0C68-4711-BEC2-15F711594DED}" type="slidenum">
              <a:rPr lang="en-US" smtClean="0"/>
              <a:t>17</a:t>
            </a:fld>
            <a:endParaRPr lang="en-US"/>
          </a:p>
        </p:txBody>
      </p:sp>
    </p:spTree>
    <p:extLst>
      <p:ext uri="{BB962C8B-B14F-4D97-AF65-F5344CB8AC3E}">
        <p14:creationId xmlns:p14="http://schemas.microsoft.com/office/powerpoint/2010/main" val="2257092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3BBFB-0C68-4711-BEC2-15F711594D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71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3/3/2023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84385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3/3/2023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53115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3/3/2023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1441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3/3/2023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1540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3/3/2023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09764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3/3/2023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82926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3/3/2023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8720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3/3/2023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388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3/3/2023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0418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3/3/2023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66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3/3/2023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88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3/3/2023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6590079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stileex.xyz/food-store-olys/"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sowi.mylifeexpert.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hyperlink" Target="https://www.theartist.me/infographics/art-as-therapy-functions-of-art/" TargetMode="External"/><Relationship Id="rId3" Type="http://schemas.openxmlformats.org/officeDocument/2006/relationships/image" Target="../media/image17.jp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flickr.com/photos/126278138@N03/17124132409" TargetMode="External"/><Relationship Id="rId5" Type="http://schemas.openxmlformats.org/officeDocument/2006/relationships/image" Target="../media/image18.jpg"/><Relationship Id="rId10" Type="http://schemas.openxmlformats.org/officeDocument/2006/relationships/image" Target="../media/image21.jpeg"/><Relationship Id="rId4" Type="http://schemas.openxmlformats.org/officeDocument/2006/relationships/hyperlink" Target="https://www.flickr.com/photos/elizaio/5412343334/" TargetMode="Externa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picpedia.org/chalkboard/b/benefits.html"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Filling out forms on a table">
            <a:extLst>
              <a:ext uri="{FF2B5EF4-FFF2-40B4-BE49-F238E27FC236}">
                <a16:creationId xmlns:a16="http://schemas.microsoft.com/office/drawing/2014/main" id="{FE2032C4-D3A8-18E0-1B8A-082A68F8139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0663" r="-1" b="5046"/>
          <a:stretch/>
        </p:blipFill>
        <p:spPr>
          <a:xfrm>
            <a:off x="20" y="10"/>
            <a:ext cx="12188930" cy="6857990"/>
          </a:xfrm>
          <a:prstGeom prst="rect">
            <a:avLst/>
          </a:prstGeom>
        </p:spPr>
      </p:pic>
      <p:sp>
        <p:nvSpPr>
          <p:cNvPr id="2" name="Title 1">
            <a:extLst>
              <a:ext uri="{FF2B5EF4-FFF2-40B4-BE49-F238E27FC236}">
                <a16:creationId xmlns:a16="http://schemas.microsoft.com/office/drawing/2014/main" id="{05046E51-A4D0-5353-8391-5CAB539D97DD}"/>
              </a:ext>
            </a:extLst>
          </p:cNvPr>
          <p:cNvSpPr>
            <a:spLocks noGrp="1"/>
          </p:cNvSpPr>
          <p:nvPr>
            <p:ph type="ctrTitle"/>
          </p:nvPr>
        </p:nvSpPr>
        <p:spPr>
          <a:xfrm>
            <a:off x="1524000" y="1122363"/>
            <a:ext cx="9144000" cy="3063240"/>
          </a:xfrm>
        </p:spPr>
        <p:txBody>
          <a:bodyPr>
            <a:normAutofit fontScale="90000"/>
          </a:bodyPr>
          <a:lstStyle/>
          <a:p>
            <a:pPr algn="ctr">
              <a:lnSpc>
                <a:spcPct val="90000"/>
              </a:lnSpc>
            </a:pPr>
            <a:r>
              <a:rPr lang="en-US" sz="7600" dirty="0"/>
              <a:t>The Three C’s: Contracts, classification &amp; Continuity Codes	</a:t>
            </a:r>
          </a:p>
        </p:txBody>
      </p:sp>
      <p:sp>
        <p:nvSpPr>
          <p:cNvPr id="24"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3344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67E2-E542-52E5-1E3E-2032A63B8809}"/>
              </a:ext>
            </a:extLst>
          </p:cNvPr>
          <p:cNvSpPr>
            <a:spLocks noGrp="1"/>
          </p:cNvSpPr>
          <p:nvPr>
            <p:ph type="title"/>
          </p:nvPr>
        </p:nvSpPr>
        <p:spPr/>
        <p:txBody>
          <a:bodyPr/>
          <a:lstStyle/>
          <a:p>
            <a:r>
              <a:rPr kumimoji="0" lang="en-US" sz="5600" b="0" i="0" u="none" strike="noStrike" kern="1200" cap="none" spc="0" normalizeH="0" baseline="0" noProof="0" dirty="0">
                <a:ln>
                  <a:noFill/>
                </a:ln>
                <a:solidFill>
                  <a:prstClr val="black"/>
                </a:solidFill>
                <a:effectLst/>
                <a:uLnTx/>
                <a:uFillTx/>
                <a:latin typeface="The Serif Hand Black"/>
                <a:ea typeface="+mj-ea"/>
                <a:cs typeface="+mj-cs"/>
              </a:rPr>
              <a:t>Benefit eligibility &amp; administration Basics</a:t>
            </a:r>
            <a:endParaRPr lang="en-US" dirty="0"/>
          </a:p>
        </p:txBody>
      </p:sp>
      <p:graphicFrame>
        <p:nvGraphicFramePr>
          <p:cNvPr id="5" name="Diagram 4">
            <a:extLst>
              <a:ext uri="{FF2B5EF4-FFF2-40B4-BE49-F238E27FC236}">
                <a16:creationId xmlns:a16="http://schemas.microsoft.com/office/drawing/2014/main" id="{7A397D52-4998-D493-0AB4-21A8F615370A}"/>
              </a:ext>
            </a:extLst>
          </p:cNvPr>
          <p:cNvGraphicFramePr/>
          <p:nvPr>
            <p:extLst>
              <p:ext uri="{D42A27DB-BD31-4B8C-83A1-F6EECF244321}">
                <p14:modId xmlns:p14="http://schemas.microsoft.com/office/powerpoint/2010/main" val="3410756481"/>
              </p:ext>
            </p:extLst>
          </p:nvPr>
        </p:nvGraphicFramePr>
        <p:xfrm>
          <a:off x="838200" y="2130641"/>
          <a:ext cx="10427563" cy="2565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043337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Bold"/>
              <a:ea typeface="+mn-ea"/>
              <a:cs typeface="+mn-cs"/>
            </a:endParaRPr>
          </a:p>
        </p:txBody>
      </p:sp>
      <p:sp useBgFill="1">
        <p:nvSpPr>
          <p:cNvPr id="41" name="Rectangle 3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1" name="TextBox 20">
            <a:extLst>
              <a:ext uri="{FF2B5EF4-FFF2-40B4-BE49-F238E27FC236}">
                <a16:creationId xmlns:a16="http://schemas.microsoft.com/office/drawing/2014/main" id="{8AE86717-9E71-1F46-9289-702AC823FEB2}"/>
              </a:ext>
            </a:extLst>
          </p:cNvPr>
          <p:cNvSpPr txBox="1"/>
          <p:nvPr/>
        </p:nvSpPr>
        <p:spPr>
          <a:xfrm>
            <a:off x="635000" y="640823"/>
            <a:ext cx="3418659" cy="558314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he Serif Hand Black"/>
                <a:ea typeface="+mn-ea"/>
                <a:cs typeface="+mn-cs"/>
              </a:rPr>
              <a:t>WRS Benefit Package</a:t>
            </a:r>
          </a:p>
        </p:txBody>
      </p:sp>
      <p:sp>
        <p:nvSpPr>
          <p:cNvPr id="4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graphicFrame>
        <p:nvGraphicFramePr>
          <p:cNvPr id="17" name="Diagram 16">
            <a:extLst>
              <a:ext uri="{FF2B5EF4-FFF2-40B4-BE49-F238E27FC236}">
                <a16:creationId xmlns:a16="http://schemas.microsoft.com/office/drawing/2014/main" id="{EDB4B175-1365-A2C4-60DB-52B08C2A575D}"/>
              </a:ext>
            </a:extLst>
          </p:cNvPr>
          <p:cNvGraphicFramePr/>
          <p:nvPr>
            <p:extLst>
              <p:ext uri="{D42A27DB-BD31-4B8C-83A1-F6EECF244321}">
                <p14:modId xmlns:p14="http://schemas.microsoft.com/office/powerpoint/2010/main" val="1181223569"/>
              </p:ext>
            </p:extLst>
          </p:nvPr>
        </p:nvGraphicFramePr>
        <p:xfrm>
          <a:off x="4594613" y="1013684"/>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CA71F4F-F28F-253A-4797-EFB86E3015CE}"/>
              </a:ext>
            </a:extLst>
          </p:cNvPr>
          <p:cNvSpPr txBox="1"/>
          <p:nvPr/>
        </p:nvSpPr>
        <p:spPr>
          <a:xfrm>
            <a:off x="3120293" y="6376022"/>
            <a:ext cx="7168926" cy="246221"/>
          </a:xfrm>
          <a:prstGeom prst="rect">
            <a:avLst/>
          </a:prstGeom>
          <a:noFill/>
        </p:spPr>
        <p:txBody>
          <a:bodyPr wrap="square">
            <a:spAutoFit/>
          </a:bodyPr>
          <a:lstStyle/>
          <a:p>
            <a:r>
              <a:rPr lang="en-US" sz="1000" b="1" i="1" dirty="0">
                <a:solidFill>
                  <a:srgbClr val="333333"/>
                </a:solidFill>
                <a:effectLst/>
                <a:latin typeface="Selawik" panose="020B0502040204020203" pitchFamily="34" charset="0"/>
              </a:rPr>
              <a:t>*For 9-month employees, one year is considered the academic year and an expectation to return the following year.</a:t>
            </a:r>
            <a:endParaRPr lang="en-US" sz="1000" b="1" i="1" dirty="0">
              <a:latin typeface="Selawik" panose="020B0502040204020203" pitchFamily="34" charset="0"/>
            </a:endParaRPr>
          </a:p>
        </p:txBody>
      </p:sp>
    </p:spTree>
    <p:extLst>
      <p:ext uri="{BB962C8B-B14F-4D97-AF65-F5344CB8AC3E}">
        <p14:creationId xmlns:p14="http://schemas.microsoft.com/office/powerpoint/2010/main" val="101996635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1" name="Rectangle 3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AE86717-9E71-1F46-9289-702AC823FEB2}"/>
              </a:ext>
            </a:extLst>
          </p:cNvPr>
          <p:cNvSpPr txBox="1"/>
          <p:nvPr/>
        </p:nvSpPr>
        <p:spPr>
          <a:xfrm>
            <a:off x="635000" y="640823"/>
            <a:ext cx="3418659" cy="5583148"/>
          </a:xfrm>
          <a:prstGeom prst="rect">
            <a:avLst/>
          </a:prstGeom>
        </p:spPr>
        <p:txBody>
          <a:bodyPr vert="horz" lIns="91440" tIns="45720" rIns="91440" bIns="45720" rtlCol="0" anchor="ctr">
            <a:normAutofit/>
          </a:bodyPr>
          <a:lstStyle/>
          <a:p>
            <a:pPr>
              <a:spcBef>
                <a:spcPct val="0"/>
              </a:spcBef>
              <a:spcAft>
                <a:spcPts val="600"/>
              </a:spcAft>
            </a:pPr>
            <a:r>
              <a:rPr lang="en-US" sz="6000" b="1">
                <a:latin typeface="+mj-lt"/>
                <a:ea typeface="+mj-ea"/>
                <a:cs typeface="+mj-cs"/>
              </a:rPr>
              <a:t>Graduate/Short Term Academic Staff Benefit Package</a:t>
            </a:r>
          </a:p>
        </p:txBody>
      </p:sp>
      <p:sp>
        <p:nvSpPr>
          <p:cNvPr id="4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Diagram 16">
            <a:extLst>
              <a:ext uri="{FF2B5EF4-FFF2-40B4-BE49-F238E27FC236}">
                <a16:creationId xmlns:a16="http://schemas.microsoft.com/office/drawing/2014/main" id="{EDB4B175-1365-A2C4-60DB-52B08C2A575D}"/>
              </a:ext>
            </a:extLst>
          </p:cNvPr>
          <p:cNvGraphicFramePr/>
          <p:nvPr>
            <p:extLst>
              <p:ext uri="{D42A27DB-BD31-4B8C-83A1-F6EECF244321}">
                <p14:modId xmlns:p14="http://schemas.microsoft.com/office/powerpoint/2010/main" val="324584083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647968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67E2-E542-52E5-1E3E-2032A63B8809}"/>
              </a:ext>
            </a:extLst>
          </p:cNvPr>
          <p:cNvSpPr>
            <a:spLocks noGrp="1"/>
          </p:cNvSpPr>
          <p:nvPr>
            <p:ph type="title"/>
          </p:nvPr>
        </p:nvSpPr>
        <p:spPr/>
        <p:txBody>
          <a:bodyPr/>
          <a:lstStyle/>
          <a:p>
            <a:r>
              <a:rPr lang="en-US" sz="5600" dirty="0">
                <a:solidFill>
                  <a:prstClr val="black"/>
                </a:solidFill>
                <a:latin typeface="The Serif Hand Black"/>
              </a:rPr>
              <a:t>Leave Eligibility: related, but separate</a:t>
            </a:r>
            <a:endParaRPr lang="en-US" dirty="0"/>
          </a:p>
        </p:txBody>
      </p:sp>
      <p:graphicFrame>
        <p:nvGraphicFramePr>
          <p:cNvPr id="4" name="Diagram 3">
            <a:extLst>
              <a:ext uri="{FF2B5EF4-FFF2-40B4-BE49-F238E27FC236}">
                <a16:creationId xmlns:a16="http://schemas.microsoft.com/office/drawing/2014/main" id="{16DB2705-00BA-2367-422A-1BA54D186957}"/>
              </a:ext>
            </a:extLst>
          </p:cNvPr>
          <p:cNvGraphicFramePr/>
          <p:nvPr>
            <p:extLst>
              <p:ext uri="{D42A27DB-BD31-4B8C-83A1-F6EECF244321}">
                <p14:modId xmlns:p14="http://schemas.microsoft.com/office/powerpoint/2010/main" val="1513125589"/>
              </p:ext>
            </p:extLst>
          </p:nvPr>
        </p:nvGraphicFramePr>
        <p:xfrm>
          <a:off x="8096839" y="101426"/>
          <a:ext cx="5392918" cy="2783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2">
            <a:extLst>
              <a:ext uri="{FF2B5EF4-FFF2-40B4-BE49-F238E27FC236}">
                <a16:creationId xmlns:a16="http://schemas.microsoft.com/office/drawing/2014/main" id="{1449F907-E49F-2DE5-8797-9464F0395309}"/>
              </a:ext>
            </a:extLst>
          </p:cNvPr>
          <p:cNvSpPr txBox="1">
            <a:spLocks/>
          </p:cNvSpPr>
          <p:nvPr/>
        </p:nvSpPr>
        <p:spPr>
          <a:xfrm>
            <a:off x="836612" y="2358704"/>
            <a:ext cx="2808385" cy="50301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u="sng" dirty="0">
                <a:latin typeface="Selawik" panose="020B0502040204020203" pitchFamily="34" charset="0"/>
              </a:rPr>
              <a:t>Eligible</a:t>
            </a:r>
            <a:r>
              <a:rPr lang="en-US" sz="3600" dirty="0">
                <a:latin typeface="Selawik" panose="020B0502040204020203" pitchFamily="34" charset="0"/>
              </a:rPr>
              <a:t>	</a:t>
            </a:r>
          </a:p>
        </p:txBody>
      </p:sp>
      <p:sp>
        <p:nvSpPr>
          <p:cNvPr id="6" name="Content Placeholder 3">
            <a:extLst>
              <a:ext uri="{FF2B5EF4-FFF2-40B4-BE49-F238E27FC236}">
                <a16:creationId xmlns:a16="http://schemas.microsoft.com/office/drawing/2014/main" id="{C673F3AC-0DA6-5E5D-6ADE-F01C54943860}"/>
              </a:ext>
            </a:extLst>
          </p:cNvPr>
          <p:cNvSpPr txBox="1">
            <a:spLocks/>
          </p:cNvSpPr>
          <p:nvPr/>
        </p:nvSpPr>
        <p:spPr>
          <a:xfrm>
            <a:off x="836612" y="2884603"/>
            <a:ext cx="5157787" cy="3566795"/>
          </a:xfrm>
          <a:prstGeom prst="rect">
            <a:avLst/>
          </a:prstGeom>
        </p:spPr>
        <p:txBody>
          <a:bodyPr>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b="1" dirty="0">
                <a:latin typeface="Selawik" panose="020B0502040204020203" pitchFamily="34" charset="0"/>
              </a:rPr>
              <a:t>University Staff</a:t>
            </a:r>
          </a:p>
          <a:p>
            <a:pPr lvl="1">
              <a:spcBef>
                <a:spcPts val="0"/>
              </a:spcBef>
            </a:pPr>
            <a:r>
              <a:rPr lang="en-US" sz="1700" dirty="0">
                <a:latin typeface="Selawik" panose="020B0502040204020203" pitchFamily="34" charset="0"/>
              </a:rPr>
              <a:t>CP or CJ</a:t>
            </a:r>
          </a:p>
          <a:p>
            <a:pPr lvl="1">
              <a:spcBef>
                <a:spcPts val="0"/>
              </a:spcBef>
            </a:pPr>
            <a:r>
              <a:rPr lang="en-US" sz="1700" dirty="0">
                <a:latin typeface="Selawik" panose="020B0502040204020203" pitchFamily="34" charset="0"/>
              </a:rPr>
              <a:t>Will earn leave regardless of FTE %</a:t>
            </a:r>
          </a:p>
          <a:p>
            <a:pPr lvl="1">
              <a:spcBef>
                <a:spcPts val="0"/>
              </a:spcBef>
            </a:pPr>
            <a:endParaRPr lang="en-US" sz="1400" dirty="0">
              <a:latin typeface="Selawik" panose="020B0502040204020203" pitchFamily="34" charset="0"/>
            </a:endParaRPr>
          </a:p>
          <a:p>
            <a:pPr marL="0" indent="0">
              <a:spcBef>
                <a:spcPts val="0"/>
              </a:spcBef>
              <a:buFont typeface="Arial" panose="020B0604020202020204" pitchFamily="34" charset="0"/>
              <a:buNone/>
            </a:pPr>
            <a:r>
              <a:rPr lang="en-US" sz="2400" b="1" dirty="0">
                <a:latin typeface="Selawik" panose="020B0502040204020203" pitchFamily="34" charset="0"/>
              </a:rPr>
              <a:t>FAASLI, 12-Month</a:t>
            </a:r>
          </a:p>
          <a:p>
            <a:pPr lvl="1">
              <a:spcBef>
                <a:spcPts val="0"/>
              </a:spcBef>
            </a:pPr>
            <a:r>
              <a:rPr lang="en-US" sz="1700" dirty="0">
                <a:latin typeface="Selawik" panose="020B0502040204020203" pitchFamily="34" charset="0"/>
              </a:rPr>
              <a:t>FA, AS, LI (A-basis)</a:t>
            </a:r>
          </a:p>
          <a:p>
            <a:pPr lvl="1">
              <a:spcBef>
                <a:spcPts val="0"/>
              </a:spcBef>
            </a:pPr>
            <a:r>
              <a:rPr lang="en-US" sz="1700" dirty="0">
                <a:latin typeface="Selawik" panose="020B0502040204020203" pitchFamily="34" charset="0"/>
              </a:rPr>
              <a:t>Expected to work at least 21% FTE for at least 1 year</a:t>
            </a:r>
          </a:p>
          <a:p>
            <a:pPr lvl="1">
              <a:spcBef>
                <a:spcPts val="0"/>
              </a:spcBef>
            </a:pPr>
            <a:endParaRPr lang="en-US" sz="1400" dirty="0">
              <a:latin typeface="Selawik" panose="020B0502040204020203" pitchFamily="34" charset="0"/>
            </a:endParaRPr>
          </a:p>
          <a:p>
            <a:pPr marL="0" indent="0">
              <a:spcBef>
                <a:spcPts val="0"/>
              </a:spcBef>
              <a:buFont typeface="Arial" panose="020B0604020202020204" pitchFamily="34" charset="0"/>
              <a:buNone/>
            </a:pPr>
            <a:r>
              <a:rPr lang="en-US" sz="2400" b="1" dirty="0">
                <a:latin typeface="Selawik" panose="020B0502040204020203" pitchFamily="34" charset="0"/>
              </a:rPr>
              <a:t>FAASLI, 9-Month</a:t>
            </a:r>
          </a:p>
          <a:p>
            <a:pPr lvl="1">
              <a:spcBef>
                <a:spcPts val="0"/>
              </a:spcBef>
            </a:pPr>
            <a:r>
              <a:rPr lang="en-US" sz="1700" dirty="0">
                <a:latin typeface="Selawik" panose="020B0502040204020203" pitchFamily="34" charset="0"/>
              </a:rPr>
              <a:t>Expected to work at least 21% FTE for at least 2 semesters with the expectation to return the next semester.</a:t>
            </a:r>
          </a:p>
          <a:p>
            <a:pPr lvl="1">
              <a:spcBef>
                <a:spcPts val="0"/>
              </a:spcBef>
            </a:pPr>
            <a:r>
              <a:rPr lang="en-US" sz="1700" dirty="0">
                <a:latin typeface="Selawik" panose="020B0502040204020203" pitchFamily="34" charset="0"/>
              </a:rPr>
              <a:t>Eligible for </a:t>
            </a:r>
            <a:r>
              <a:rPr lang="en-US" sz="1700" b="1" dirty="0">
                <a:solidFill>
                  <a:srgbClr val="FF0000"/>
                </a:solidFill>
                <a:latin typeface="Selawik" panose="020B0502040204020203" pitchFamily="34" charset="0"/>
              </a:rPr>
              <a:t>SICK LEAVE </a:t>
            </a:r>
            <a:r>
              <a:rPr lang="en-US" sz="1700" dirty="0">
                <a:latin typeface="Selawik" panose="020B0502040204020203" pitchFamily="34" charset="0"/>
              </a:rPr>
              <a:t>only.</a:t>
            </a:r>
          </a:p>
          <a:p>
            <a:pPr lvl="1"/>
            <a:endParaRPr lang="en-US" sz="800" dirty="0">
              <a:latin typeface="Selawik" panose="020B0502040204020203" pitchFamily="34" charset="0"/>
            </a:endParaRPr>
          </a:p>
        </p:txBody>
      </p:sp>
      <p:sp>
        <p:nvSpPr>
          <p:cNvPr id="7" name="Text Placeholder 4">
            <a:extLst>
              <a:ext uri="{FF2B5EF4-FFF2-40B4-BE49-F238E27FC236}">
                <a16:creationId xmlns:a16="http://schemas.microsoft.com/office/drawing/2014/main" id="{319340BB-42E8-476E-481B-51019817AFD2}"/>
              </a:ext>
            </a:extLst>
          </p:cNvPr>
          <p:cNvSpPr txBox="1">
            <a:spLocks/>
          </p:cNvSpPr>
          <p:nvPr/>
        </p:nvSpPr>
        <p:spPr>
          <a:xfrm>
            <a:off x="6197603" y="2360707"/>
            <a:ext cx="2886959" cy="823912"/>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u="sng" dirty="0">
                <a:latin typeface="Selawik" panose="020B0502040204020203" pitchFamily="34" charset="0"/>
              </a:rPr>
              <a:t>NOT</a:t>
            </a:r>
            <a:r>
              <a:rPr lang="en-US" sz="3600" u="sng" dirty="0">
                <a:latin typeface="Selawik" panose="020B0502040204020203" pitchFamily="34" charset="0"/>
              </a:rPr>
              <a:t> Eligible</a:t>
            </a:r>
          </a:p>
        </p:txBody>
      </p:sp>
      <p:sp>
        <p:nvSpPr>
          <p:cNvPr id="8" name="Content Placeholder 5">
            <a:extLst>
              <a:ext uri="{FF2B5EF4-FFF2-40B4-BE49-F238E27FC236}">
                <a16:creationId xmlns:a16="http://schemas.microsoft.com/office/drawing/2014/main" id="{25FE4A81-F27E-8908-7DD2-FFED354106DB}"/>
              </a:ext>
            </a:extLst>
          </p:cNvPr>
          <p:cNvSpPr txBox="1">
            <a:spLocks/>
          </p:cNvSpPr>
          <p:nvPr/>
        </p:nvSpPr>
        <p:spPr>
          <a:xfrm>
            <a:off x="6172200" y="2926080"/>
            <a:ext cx="5183188" cy="3264408"/>
          </a:xfrm>
          <a:prstGeom prst="rect">
            <a:avLst/>
          </a:prstGeom>
        </p:spPr>
        <p:txBody>
          <a:bodyPr>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latin typeface="Selawik" panose="020B0502040204020203" pitchFamily="34" charset="0"/>
              </a:rPr>
              <a:t>University Staff – Temporary</a:t>
            </a:r>
          </a:p>
          <a:p>
            <a:pPr lvl="1"/>
            <a:r>
              <a:rPr lang="en-US" sz="1700">
                <a:latin typeface="Selawik" panose="020B0502040204020203" pitchFamily="34" charset="0"/>
              </a:rPr>
              <a:t>CL</a:t>
            </a:r>
          </a:p>
          <a:p>
            <a:pPr marL="0" indent="0">
              <a:buFont typeface="Arial" panose="020B0604020202020204" pitchFamily="34" charset="0"/>
              <a:buNone/>
            </a:pPr>
            <a:endParaRPr lang="en-US" sz="2400" b="1">
              <a:latin typeface="Selawik" panose="020B0502040204020203" pitchFamily="34" charset="0"/>
            </a:endParaRPr>
          </a:p>
          <a:p>
            <a:pPr marL="0" indent="0">
              <a:buFont typeface="Arial" panose="020B0604020202020204" pitchFamily="34" charset="0"/>
              <a:buNone/>
            </a:pPr>
            <a:r>
              <a:rPr lang="en-US" sz="2400" b="1">
                <a:latin typeface="Selawik" panose="020B0502040204020203" pitchFamily="34" charset="0"/>
              </a:rPr>
              <a:t>Student Assistants</a:t>
            </a:r>
          </a:p>
          <a:p>
            <a:pPr lvl="1"/>
            <a:r>
              <a:rPr lang="en-US" sz="1700">
                <a:latin typeface="Selawik" panose="020B0502040204020203" pitchFamily="34" charset="0"/>
              </a:rPr>
              <a:t>SA 1 – SA 7</a:t>
            </a:r>
          </a:p>
          <a:p>
            <a:pPr marL="0" indent="0">
              <a:buFont typeface="Arial" panose="020B0604020202020204" pitchFamily="34" charset="0"/>
              <a:buNone/>
            </a:pPr>
            <a:endParaRPr lang="en-US" sz="2400" b="1">
              <a:latin typeface="Selawik" panose="020B0502040204020203" pitchFamily="34" charset="0"/>
            </a:endParaRPr>
          </a:p>
          <a:p>
            <a:pPr marL="0" indent="0">
              <a:buFont typeface="Arial" panose="020B0604020202020204" pitchFamily="34" charset="0"/>
              <a:buNone/>
            </a:pPr>
            <a:r>
              <a:rPr lang="en-US" sz="2400" b="1">
                <a:latin typeface="Selawik" panose="020B0502040204020203" pitchFamily="34" charset="0"/>
              </a:rPr>
              <a:t>Other</a:t>
            </a:r>
          </a:p>
          <a:p>
            <a:pPr lvl="1"/>
            <a:r>
              <a:rPr lang="en-US" sz="1700">
                <a:latin typeface="Selawik" panose="020B0502040204020203" pitchFamily="34" charset="0"/>
              </a:rPr>
              <a:t>OT 1 – OT 6</a:t>
            </a:r>
            <a:endParaRPr lang="en-US" sz="1700" dirty="0">
              <a:latin typeface="Selawik" panose="020B0502040204020203" pitchFamily="34" charset="0"/>
            </a:endParaRPr>
          </a:p>
        </p:txBody>
      </p:sp>
    </p:spTree>
    <p:extLst>
      <p:ext uri="{BB962C8B-B14F-4D97-AF65-F5344CB8AC3E}">
        <p14:creationId xmlns:p14="http://schemas.microsoft.com/office/powerpoint/2010/main" val="394828533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graphicFrame>
        <p:nvGraphicFramePr>
          <p:cNvPr id="4" name="Diagram 3">
            <a:extLst>
              <a:ext uri="{FF2B5EF4-FFF2-40B4-BE49-F238E27FC236}">
                <a16:creationId xmlns:a16="http://schemas.microsoft.com/office/drawing/2014/main" id="{4B8CCCA5-59A2-8928-D5BD-07F076810EF6}"/>
              </a:ext>
            </a:extLst>
          </p:cNvPr>
          <p:cNvGraphicFramePr/>
          <p:nvPr>
            <p:extLst>
              <p:ext uri="{D42A27DB-BD31-4B8C-83A1-F6EECF244321}">
                <p14:modId xmlns:p14="http://schemas.microsoft.com/office/powerpoint/2010/main" val="2428486808"/>
              </p:ext>
            </p:extLst>
          </p:nvPr>
        </p:nvGraphicFramePr>
        <p:xfrm>
          <a:off x="1015307" y="188230"/>
          <a:ext cx="9762836" cy="2115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Rounded Corners 8">
            <a:extLst>
              <a:ext uri="{FF2B5EF4-FFF2-40B4-BE49-F238E27FC236}">
                <a16:creationId xmlns:a16="http://schemas.microsoft.com/office/drawing/2014/main" id="{FB581914-9DBD-780B-CE77-0E9A2E75FB8E}"/>
              </a:ext>
            </a:extLst>
          </p:cNvPr>
          <p:cNvSpPr/>
          <p:nvPr/>
        </p:nvSpPr>
        <p:spPr>
          <a:xfrm>
            <a:off x="1213058" y="2633918"/>
            <a:ext cx="1945778" cy="129309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the Continuity Code 01, 02C, 03, 04 or 05C?</a:t>
            </a:r>
          </a:p>
        </p:txBody>
      </p:sp>
      <p:sp>
        <p:nvSpPr>
          <p:cNvPr id="15" name="Rectangle: Rounded Corners 14">
            <a:extLst>
              <a:ext uri="{FF2B5EF4-FFF2-40B4-BE49-F238E27FC236}">
                <a16:creationId xmlns:a16="http://schemas.microsoft.com/office/drawing/2014/main" id="{C3A9BA6D-41DC-8793-E8FA-4738B490E6D4}"/>
              </a:ext>
            </a:extLst>
          </p:cNvPr>
          <p:cNvSpPr/>
          <p:nvPr/>
        </p:nvSpPr>
        <p:spPr>
          <a:xfrm>
            <a:off x="4753742" y="2633917"/>
            <a:ext cx="1945778" cy="129309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FTE &lt; 21% for A-Basis or 28% for C-Basis?</a:t>
            </a:r>
          </a:p>
        </p:txBody>
      </p:sp>
      <p:sp>
        <p:nvSpPr>
          <p:cNvPr id="19" name="Rectangle: Rounded Corners 18">
            <a:extLst>
              <a:ext uri="{FF2B5EF4-FFF2-40B4-BE49-F238E27FC236}">
                <a16:creationId xmlns:a16="http://schemas.microsoft.com/office/drawing/2014/main" id="{5AFA85A9-B49F-E12F-6E2D-47430820BDD1}"/>
              </a:ext>
            </a:extLst>
          </p:cNvPr>
          <p:cNvSpPr/>
          <p:nvPr/>
        </p:nvSpPr>
        <p:spPr>
          <a:xfrm>
            <a:off x="8294426" y="2641041"/>
            <a:ext cx="1945778" cy="1293091"/>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Leave Eligible</a:t>
            </a:r>
          </a:p>
        </p:txBody>
      </p:sp>
      <p:sp>
        <p:nvSpPr>
          <p:cNvPr id="23" name="Rectangle: Rounded Corners 22">
            <a:extLst>
              <a:ext uri="{FF2B5EF4-FFF2-40B4-BE49-F238E27FC236}">
                <a16:creationId xmlns:a16="http://schemas.microsoft.com/office/drawing/2014/main" id="{E6923DD0-12F0-FA36-65BD-2196BFCDF098}"/>
              </a:ext>
            </a:extLst>
          </p:cNvPr>
          <p:cNvSpPr/>
          <p:nvPr/>
        </p:nvSpPr>
        <p:spPr>
          <a:xfrm>
            <a:off x="1213058" y="5136975"/>
            <a:ext cx="1945778" cy="1293091"/>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Not Leave Eligible</a:t>
            </a:r>
          </a:p>
        </p:txBody>
      </p:sp>
      <p:sp>
        <p:nvSpPr>
          <p:cNvPr id="27" name="Rectangle: Rounded Corners 26">
            <a:extLst>
              <a:ext uri="{FF2B5EF4-FFF2-40B4-BE49-F238E27FC236}">
                <a16:creationId xmlns:a16="http://schemas.microsoft.com/office/drawing/2014/main" id="{F8037CD0-5352-AEBB-1EB8-BDEBD7296635}"/>
              </a:ext>
            </a:extLst>
          </p:cNvPr>
          <p:cNvSpPr/>
          <p:nvPr/>
        </p:nvSpPr>
        <p:spPr>
          <a:xfrm>
            <a:off x="4833742" y="5136975"/>
            <a:ext cx="1945778" cy="1293091"/>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Not Leave Eligible</a:t>
            </a:r>
          </a:p>
        </p:txBody>
      </p:sp>
      <p:sp>
        <p:nvSpPr>
          <p:cNvPr id="30" name="Arrow: Right 29">
            <a:extLst>
              <a:ext uri="{FF2B5EF4-FFF2-40B4-BE49-F238E27FC236}">
                <a16:creationId xmlns:a16="http://schemas.microsoft.com/office/drawing/2014/main" id="{A6797F2E-7D69-B26D-9DA2-24058E906E26}"/>
              </a:ext>
            </a:extLst>
          </p:cNvPr>
          <p:cNvSpPr/>
          <p:nvPr/>
        </p:nvSpPr>
        <p:spPr>
          <a:xfrm rot="5400000">
            <a:off x="1754924" y="1330802"/>
            <a:ext cx="862046" cy="1008432"/>
          </a:xfrm>
          <a:prstGeom prst="rightArrow">
            <a:avLst>
              <a:gd name="adj1" fmla="val 60000"/>
              <a:gd name="adj2" fmla="val 50000"/>
            </a:avLst>
          </a:prstGeom>
          <a:ln>
            <a:solidFill>
              <a:schemeClr val="tx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vert="horz" anchor="ctr"/>
          <a:lstStyle/>
          <a:p>
            <a:endParaRPr lang="en-US" dirty="0"/>
          </a:p>
        </p:txBody>
      </p:sp>
      <p:sp>
        <p:nvSpPr>
          <p:cNvPr id="34" name="Arrow: Right 4">
            <a:extLst>
              <a:ext uri="{FF2B5EF4-FFF2-40B4-BE49-F238E27FC236}">
                <a16:creationId xmlns:a16="http://schemas.microsoft.com/office/drawing/2014/main" id="{A0E43C62-3849-0B27-7EF2-E13AC35C2A1E}"/>
              </a:ext>
            </a:extLst>
          </p:cNvPr>
          <p:cNvSpPr txBox="1"/>
          <p:nvPr/>
        </p:nvSpPr>
        <p:spPr>
          <a:xfrm>
            <a:off x="1885045" y="1403995"/>
            <a:ext cx="603432" cy="605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en-US" sz="3600" b="1" kern="1200" dirty="0">
                <a:solidFill>
                  <a:schemeClr val="tx1"/>
                </a:solidFill>
              </a:rPr>
              <a:t>NO</a:t>
            </a:r>
          </a:p>
        </p:txBody>
      </p:sp>
      <p:sp>
        <p:nvSpPr>
          <p:cNvPr id="36" name="Arrow: Right 35">
            <a:extLst>
              <a:ext uri="{FF2B5EF4-FFF2-40B4-BE49-F238E27FC236}">
                <a16:creationId xmlns:a16="http://schemas.microsoft.com/office/drawing/2014/main" id="{F973A9C1-EE6D-06E5-4646-4164DEEB55D1}"/>
              </a:ext>
            </a:extLst>
          </p:cNvPr>
          <p:cNvSpPr/>
          <p:nvPr/>
        </p:nvSpPr>
        <p:spPr>
          <a:xfrm rot="5400000">
            <a:off x="1754924" y="3949311"/>
            <a:ext cx="862046" cy="1008432"/>
          </a:xfrm>
          <a:prstGeom prst="rightArrow">
            <a:avLst>
              <a:gd name="adj1" fmla="val 60000"/>
              <a:gd name="adj2" fmla="val 50000"/>
            </a:avLst>
          </a:prstGeom>
          <a:ln>
            <a:solidFill>
              <a:schemeClr val="tx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vert="horz" anchor="ctr"/>
          <a:lstStyle/>
          <a:p>
            <a:endParaRPr lang="en-US" dirty="0"/>
          </a:p>
        </p:txBody>
      </p:sp>
      <p:sp>
        <p:nvSpPr>
          <p:cNvPr id="37" name="Arrow: Right 4">
            <a:extLst>
              <a:ext uri="{FF2B5EF4-FFF2-40B4-BE49-F238E27FC236}">
                <a16:creationId xmlns:a16="http://schemas.microsoft.com/office/drawing/2014/main" id="{CBEE1D51-A7FA-4165-1BA9-EE71690B22E5}"/>
              </a:ext>
            </a:extLst>
          </p:cNvPr>
          <p:cNvSpPr txBox="1"/>
          <p:nvPr/>
        </p:nvSpPr>
        <p:spPr>
          <a:xfrm>
            <a:off x="1885045" y="4022504"/>
            <a:ext cx="603432" cy="605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en-US" sz="3600" b="1" kern="1200" dirty="0">
                <a:solidFill>
                  <a:schemeClr val="tx1"/>
                </a:solidFill>
              </a:rPr>
              <a:t>NO</a:t>
            </a:r>
          </a:p>
        </p:txBody>
      </p:sp>
      <p:sp>
        <p:nvSpPr>
          <p:cNvPr id="38" name="Arrow: Right 37">
            <a:extLst>
              <a:ext uri="{FF2B5EF4-FFF2-40B4-BE49-F238E27FC236}">
                <a16:creationId xmlns:a16="http://schemas.microsoft.com/office/drawing/2014/main" id="{69DCD0D9-ADB8-AAA8-282C-28278618EC2A}"/>
              </a:ext>
            </a:extLst>
          </p:cNvPr>
          <p:cNvSpPr/>
          <p:nvPr/>
        </p:nvSpPr>
        <p:spPr>
          <a:xfrm rot="5400000">
            <a:off x="5295608" y="3949311"/>
            <a:ext cx="862046" cy="1008432"/>
          </a:xfrm>
          <a:prstGeom prst="rightArrow">
            <a:avLst>
              <a:gd name="adj1" fmla="val 60000"/>
              <a:gd name="adj2" fmla="val 50000"/>
            </a:avLst>
          </a:prstGeom>
          <a:ln>
            <a:solidFill>
              <a:schemeClr val="tx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vert="horz" anchor="ctr"/>
          <a:lstStyle/>
          <a:p>
            <a:endParaRPr lang="en-US" dirty="0"/>
          </a:p>
        </p:txBody>
      </p:sp>
      <p:sp>
        <p:nvSpPr>
          <p:cNvPr id="39" name="Arrow: Right 4">
            <a:extLst>
              <a:ext uri="{FF2B5EF4-FFF2-40B4-BE49-F238E27FC236}">
                <a16:creationId xmlns:a16="http://schemas.microsoft.com/office/drawing/2014/main" id="{00D46C5C-4A64-C93D-B6FC-40D35D7EC9B0}"/>
              </a:ext>
            </a:extLst>
          </p:cNvPr>
          <p:cNvSpPr txBox="1"/>
          <p:nvPr/>
        </p:nvSpPr>
        <p:spPr>
          <a:xfrm>
            <a:off x="5424915" y="4022504"/>
            <a:ext cx="603432" cy="605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en-US" sz="3600" b="1" kern="1200" dirty="0">
                <a:solidFill>
                  <a:schemeClr val="tx1"/>
                </a:solidFill>
              </a:rPr>
              <a:t>NO</a:t>
            </a:r>
          </a:p>
        </p:txBody>
      </p:sp>
      <p:grpSp>
        <p:nvGrpSpPr>
          <p:cNvPr id="40" name="Group 39">
            <a:extLst>
              <a:ext uri="{FF2B5EF4-FFF2-40B4-BE49-F238E27FC236}">
                <a16:creationId xmlns:a16="http://schemas.microsoft.com/office/drawing/2014/main" id="{3ED0105B-4BBB-7CB3-D35B-F0967BDEB18B}"/>
              </a:ext>
            </a:extLst>
          </p:cNvPr>
          <p:cNvGrpSpPr/>
          <p:nvPr/>
        </p:nvGrpSpPr>
        <p:grpSpPr>
          <a:xfrm>
            <a:off x="3492670" y="2791800"/>
            <a:ext cx="927238" cy="1020398"/>
            <a:chOff x="4495200" y="24207"/>
            <a:chExt cx="927238" cy="1020398"/>
          </a:xfrm>
        </p:grpSpPr>
        <p:sp>
          <p:nvSpPr>
            <p:cNvPr id="41" name="Arrow: Right 40">
              <a:extLst>
                <a:ext uri="{FF2B5EF4-FFF2-40B4-BE49-F238E27FC236}">
                  <a16:creationId xmlns:a16="http://schemas.microsoft.com/office/drawing/2014/main" id="{B7F71669-C4CC-26F6-5912-11A22439005F}"/>
                </a:ext>
              </a:extLst>
            </p:cNvPr>
            <p:cNvSpPr/>
            <p:nvPr/>
          </p:nvSpPr>
          <p:spPr>
            <a:xfrm>
              <a:off x="4495200" y="24207"/>
              <a:ext cx="927238" cy="1020398"/>
            </a:xfrm>
            <a:prstGeom prst="rightArrow">
              <a:avLst>
                <a:gd name="adj1" fmla="val 60000"/>
                <a:gd name="adj2" fmla="val 50000"/>
              </a:avLst>
            </a:prstGeom>
            <a:ln>
              <a:solidFill>
                <a:schemeClr val="tx1"/>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2" name="Arrow: Right 4">
              <a:extLst>
                <a:ext uri="{FF2B5EF4-FFF2-40B4-BE49-F238E27FC236}">
                  <a16:creationId xmlns:a16="http://schemas.microsoft.com/office/drawing/2014/main" id="{69CA1AE7-83A6-F79C-617E-71DCE1C6741A}"/>
                </a:ext>
              </a:extLst>
            </p:cNvPr>
            <p:cNvSpPr txBox="1"/>
            <p:nvPr/>
          </p:nvSpPr>
          <p:spPr>
            <a:xfrm>
              <a:off x="4495200" y="228287"/>
              <a:ext cx="649067" cy="6122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chemeClr val="tx1"/>
                  </a:solidFill>
                </a:rPr>
                <a:t>YES</a:t>
              </a:r>
            </a:p>
          </p:txBody>
        </p:sp>
      </p:grpSp>
      <p:grpSp>
        <p:nvGrpSpPr>
          <p:cNvPr id="43" name="Group 42">
            <a:extLst>
              <a:ext uri="{FF2B5EF4-FFF2-40B4-BE49-F238E27FC236}">
                <a16:creationId xmlns:a16="http://schemas.microsoft.com/office/drawing/2014/main" id="{A6C9074D-8373-BE8F-77A6-1CCC9D58A19A}"/>
              </a:ext>
            </a:extLst>
          </p:cNvPr>
          <p:cNvGrpSpPr/>
          <p:nvPr/>
        </p:nvGrpSpPr>
        <p:grpSpPr>
          <a:xfrm>
            <a:off x="6985340" y="2770263"/>
            <a:ext cx="927238" cy="1020398"/>
            <a:chOff x="4495200" y="24207"/>
            <a:chExt cx="927238" cy="1020398"/>
          </a:xfrm>
        </p:grpSpPr>
        <p:sp>
          <p:nvSpPr>
            <p:cNvPr id="44" name="Arrow: Right 43">
              <a:extLst>
                <a:ext uri="{FF2B5EF4-FFF2-40B4-BE49-F238E27FC236}">
                  <a16:creationId xmlns:a16="http://schemas.microsoft.com/office/drawing/2014/main" id="{552C5938-3CE4-CFC2-B4A0-27EA9CF91BA7}"/>
                </a:ext>
              </a:extLst>
            </p:cNvPr>
            <p:cNvSpPr/>
            <p:nvPr/>
          </p:nvSpPr>
          <p:spPr>
            <a:xfrm>
              <a:off x="4495200" y="24207"/>
              <a:ext cx="927238" cy="1020398"/>
            </a:xfrm>
            <a:prstGeom prst="rightArrow">
              <a:avLst>
                <a:gd name="adj1" fmla="val 60000"/>
                <a:gd name="adj2" fmla="val 50000"/>
              </a:avLst>
            </a:prstGeom>
            <a:ln>
              <a:solidFill>
                <a:schemeClr val="tx1"/>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10AC4A85-E72A-B293-96AF-66BD42FA1F34}"/>
                </a:ext>
              </a:extLst>
            </p:cNvPr>
            <p:cNvSpPr txBox="1"/>
            <p:nvPr/>
          </p:nvSpPr>
          <p:spPr>
            <a:xfrm>
              <a:off x="4495200" y="228287"/>
              <a:ext cx="649067" cy="6122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chemeClr val="tx1"/>
                  </a:solidFill>
                </a:rPr>
                <a:t>YES</a:t>
              </a:r>
            </a:p>
          </p:txBody>
        </p:sp>
      </p:grpSp>
      <p:sp>
        <p:nvSpPr>
          <p:cNvPr id="46" name="Left Brace 45">
            <a:extLst>
              <a:ext uri="{FF2B5EF4-FFF2-40B4-BE49-F238E27FC236}">
                <a16:creationId xmlns:a16="http://schemas.microsoft.com/office/drawing/2014/main" id="{9F9B7620-A304-26A9-4915-555E3DC0E3EF}"/>
              </a:ext>
            </a:extLst>
          </p:cNvPr>
          <p:cNvSpPr/>
          <p:nvPr/>
        </p:nvSpPr>
        <p:spPr>
          <a:xfrm>
            <a:off x="582522" y="188230"/>
            <a:ext cx="498133" cy="1945370"/>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7" name="Left Brace 46">
            <a:extLst>
              <a:ext uri="{FF2B5EF4-FFF2-40B4-BE49-F238E27FC236}">
                <a16:creationId xmlns:a16="http://schemas.microsoft.com/office/drawing/2014/main" id="{AC81E3C9-C080-C8CF-6C8E-B03DF179C850}"/>
              </a:ext>
            </a:extLst>
          </p:cNvPr>
          <p:cNvSpPr/>
          <p:nvPr/>
        </p:nvSpPr>
        <p:spPr>
          <a:xfrm>
            <a:off x="748145" y="2770263"/>
            <a:ext cx="267162" cy="3659803"/>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36E918AF-817A-67C0-354C-452A8DB2A5E7}"/>
              </a:ext>
            </a:extLst>
          </p:cNvPr>
          <p:cNvSpPr txBox="1"/>
          <p:nvPr/>
        </p:nvSpPr>
        <p:spPr>
          <a:xfrm>
            <a:off x="84389" y="922627"/>
            <a:ext cx="498133" cy="646331"/>
          </a:xfrm>
          <a:prstGeom prst="rect">
            <a:avLst/>
          </a:prstGeom>
          <a:noFill/>
        </p:spPr>
        <p:txBody>
          <a:bodyPr wrap="square" rtlCol="0">
            <a:spAutoFit/>
          </a:bodyPr>
          <a:lstStyle/>
          <a:p>
            <a:pPr algn="ctr"/>
            <a:r>
              <a:rPr lang="en-US" b="1" dirty="0"/>
              <a:t>PASS #1</a:t>
            </a:r>
          </a:p>
        </p:txBody>
      </p:sp>
      <p:sp>
        <p:nvSpPr>
          <p:cNvPr id="49" name="TextBox 48">
            <a:extLst>
              <a:ext uri="{FF2B5EF4-FFF2-40B4-BE49-F238E27FC236}">
                <a16:creationId xmlns:a16="http://schemas.microsoft.com/office/drawing/2014/main" id="{D3B0EB45-417F-AFEA-270B-EEB7A549A50C}"/>
              </a:ext>
            </a:extLst>
          </p:cNvPr>
          <p:cNvSpPr txBox="1"/>
          <p:nvPr/>
        </p:nvSpPr>
        <p:spPr>
          <a:xfrm>
            <a:off x="250012" y="4304398"/>
            <a:ext cx="498133" cy="646331"/>
          </a:xfrm>
          <a:prstGeom prst="rect">
            <a:avLst/>
          </a:prstGeom>
          <a:noFill/>
        </p:spPr>
        <p:txBody>
          <a:bodyPr wrap="square" rtlCol="0">
            <a:spAutoFit/>
          </a:bodyPr>
          <a:lstStyle/>
          <a:p>
            <a:pPr algn="ctr"/>
            <a:r>
              <a:rPr lang="en-US" b="1" dirty="0"/>
              <a:t>PASS #2</a:t>
            </a:r>
          </a:p>
        </p:txBody>
      </p:sp>
    </p:spTree>
    <p:extLst>
      <p:ext uri="{BB962C8B-B14F-4D97-AF65-F5344CB8AC3E}">
        <p14:creationId xmlns:p14="http://schemas.microsoft.com/office/powerpoint/2010/main" val="171609294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2306AB6-9D65-4F8E-9FD7-C3F3A3DE3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person, female&#10;&#10;Description automatically generated">
            <a:extLst>
              <a:ext uri="{FF2B5EF4-FFF2-40B4-BE49-F238E27FC236}">
                <a16:creationId xmlns:a16="http://schemas.microsoft.com/office/drawing/2014/main" id="{F84377E8-0E54-E778-C50D-FF04D747469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4449"/>
          <a:stretch/>
        </p:blipFill>
        <p:spPr>
          <a:xfrm>
            <a:off x="20" y="10"/>
            <a:ext cx="12191980" cy="6857990"/>
          </a:xfrm>
          <a:prstGeom prst="rect">
            <a:avLst/>
          </a:prstGeom>
        </p:spPr>
      </p:pic>
      <p:sp>
        <p:nvSpPr>
          <p:cNvPr id="42" name="Freeform: Shape 41">
            <a:extLst>
              <a:ext uri="{FF2B5EF4-FFF2-40B4-BE49-F238E27FC236}">
                <a16:creationId xmlns:a16="http://schemas.microsoft.com/office/drawing/2014/main" id="{284C940E-7A1D-418E-A9E8-C9852CA8E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1255" y="2996261"/>
            <a:ext cx="6310745" cy="3861739"/>
          </a:xfrm>
          <a:custGeom>
            <a:avLst/>
            <a:gdLst>
              <a:gd name="connsiteX0" fmla="*/ 5172027 w 6310745"/>
              <a:gd name="connsiteY0" fmla="*/ 351902 h 3861739"/>
              <a:gd name="connsiteX1" fmla="*/ 5173047 w 6310745"/>
              <a:gd name="connsiteY1" fmla="*/ 352987 h 3861739"/>
              <a:gd name="connsiteX2" fmla="*/ 5177471 w 6310745"/>
              <a:gd name="connsiteY2" fmla="*/ 352581 h 3861739"/>
              <a:gd name="connsiteX3" fmla="*/ 2969865 w 6310745"/>
              <a:gd name="connsiteY3" fmla="*/ 91462 h 3861739"/>
              <a:gd name="connsiteX4" fmla="*/ 2918830 w 6310745"/>
              <a:gd name="connsiteY4" fmla="*/ 95401 h 3861739"/>
              <a:gd name="connsiteX5" fmla="*/ 1957331 w 6310745"/>
              <a:gd name="connsiteY5" fmla="*/ 323658 h 3861739"/>
              <a:gd name="connsiteX6" fmla="*/ 413011 w 6310745"/>
              <a:gd name="connsiteY6" fmla="*/ 1429370 h 3861739"/>
              <a:gd name="connsiteX7" fmla="*/ 88087 w 6310745"/>
              <a:gd name="connsiteY7" fmla="*/ 2204577 h 3861739"/>
              <a:gd name="connsiteX8" fmla="*/ 109862 w 6310745"/>
              <a:gd name="connsiteY8" fmla="*/ 2159496 h 3861739"/>
              <a:gd name="connsiteX9" fmla="*/ 566286 w 6310745"/>
              <a:gd name="connsiteY9" fmla="*/ 1369352 h 3861739"/>
              <a:gd name="connsiteX10" fmla="*/ 1648059 w 6310745"/>
              <a:gd name="connsiteY10" fmla="*/ 484837 h 3861739"/>
              <a:gd name="connsiteX11" fmla="*/ 2969865 w 6310745"/>
              <a:gd name="connsiteY11" fmla="*/ 91462 h 3861739"/>
              <a:gd name="connsiteX12" fmla="*/ 3495357 w 6310745"/>
              <a:gd name="connsiteY12" fmla="*/ 893 h 3861739"/>
              <a:gd name="connsiteX13" fmla="*/ 3941913 w 6310745"/>
              <a:gd name="connsiteY13" fmla="*/ 37963 h 3861739"/>
              <a:gd name="connsiteX14" fmla="*/ 5299614 w 6310745"/>
              <a:gd name="connsiteY14" fmla="*/ 324201 h 3861739"/>
              <a:gd name="connsiteX15" fmla="*/ 6213700 w 6310745"/>
              <a:gd name="connsiteY15" fmla="*/ 666307 h 3861739"/>
              <a:gd name="connsiteX16" fmla="*/ 6310745 w 6310745"/>
              <a:gd name="connsiteY16" fmla="*/ 718092 h 3861739"/>
              <a:gd name="connsiteX17" fmla="*/ 6310745 w 6310745"/>
              <a:gd name="connsiteY17" fmla="*/ 786964 h 3861739"/>
              <a:gd name="connsiteX18" fmla="*/ 6223734 w 6310745"/>
              <a:gd name="connsiteY18" fmla="*/ 739515 h 3861739"/>
              <a:gd name="connsiteX19" fmla="*/ 5436559 w 6310745"/>
              <a:gd name="connsiteY19" fmla="*/ 427942 h 3861739"/>
              <a:gd name="connsiteX20" fmla="*/ 5314925 w 6310745"/>
              <a:gd name="connsiteY20" fmla="*/ 390465 h 3861739"/>
              <a:gd name="connsiteX21" fmla="*/ 5198564 w 6310745"/>
              <a:gd name="connsiteY21" fmla="*/ 357468 h 3861739"/>
              <a:gd name="connsiteX22" fmla="*/ 5826636 w 6310745"/>
              <a:gd name="connsiteY22" fmla="*/ 619266 h 3861739"/>
              <a:gd name="connsiteX23" fmla="*/ 6125359 w 6310745"/>
              <a:gd name="connsiteY23" fmla="*/ 778370 h 3861739"/>
              <a:gd name="connsiteX24" fmla="*/ 6310745 w 6310745"/>
              <a:gd name="connsiteY24" fmla="*/ 896973 h 3861739"/>
              <a:gd name="connsiteX25" fmla="*/ 6310745 w 6310745"/>
              <a:gd name="connsiteY25" fmla="*/ 3861739 h 3861739"/>
              <a:gd name="connsiteX26" fmla="*/ 974639 w 6310745"/>
              <a:gd name="connsiteY26" fmla="*/ 3861739 h 3861739"/>
              <a:gd name="connsiteX27" fmla="*/ 719986 w 6310745"/>
              <a:gd name="connsiteY27" fmla="*/ 3659957 h 3861739"/>
              <a:gd name="connsiteX28" fmla="*/ 299202 w 6310745"/>
              <a:gd name="connsiteY28" fmla="*/ 3177626 h 3861739"/>
              <a:gd name="connsiteX29" fmla="*/ 52873 w 6310745"/>
              <a:gd name="connsiteY29" fmla="*/ 2564820 h 3861739"/>
              <a:gd name="connsiteX30" fmla="*/ 21743 w 6310745"/>
              <a:gd name="connsiteY30" fmla="*/ 2457276 h 3861739"/>
              <a:gd name="connsiteX31" fmla="*/ 15788 w 6310745"/>
              <a:gd name="connsiteY31" fmla="*/ 2193035 h 3861739"/>
              <a:gd name="connsiteX32" fmla="*/ 1087523 w 6310745"/>
              <a:gd name="connsiteY32" fmla="*/ 695306 h 3861739"/>
              <a:gd name="connsiteX33" fmla="*/ 2765215 w 6310745"/>
              <a:gd name="connsiteY33" fmla="*/ 56158 h 3861739"/>
              <a:gd name="connsiteX34" fmla="*/ 3120078 w 6310745"/>
              <a:gd name="connsiteY34" fmla="*/ 15422 h 3861739"/>
              <a:gd name="connsiteX35" fmla="*/ 3495357 w 6310745"/>
              <a:gd name="connsiteY35" fmla="*/ 893 h 386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0745" h="3861739">
                <a:moveTo>
                  <a:pt x="5172027" y="351902"/>
                </a:moveTo>
                <a:cubicBezTo>
                  <a:pt x="5172027" y="351902"/>
                  <a:pt x="5172027" y="352852"/>
                  <a:pt x="5173047" y="352987"/>
                </a:cubicBezTo>
                <a:lnTo>
                  <a:pt x="5177471" y="352581"/>
                </a:lnTo>
                <a:close/>
                <a:moveTo>
                  <a:pt x="2969865" y="91462"/>
                </a:moveTo>
                <a:cubicBezTo>
                  <a:pt x="2952701" y="89711"/>
                  <a:pt x="2935264" y="91055"/>
                  <a:pt x="2918830" y="95401"/>
                </a:cubicBezTo>
                <a:cubicBezTo>
                  <a:pt x="2586081" y="133611"/>
                  <a:pt x="2262146" y="210506"/>
                  <a:pt x="1957331" y="323658"/>
                </a:cubicBezTo>
                <a:cubicBezTo>
                  <a:pt x="1300170" y="565494"/>
                  <a:pt x="773488" y="924243"/>
                  <a:pt x="413011" y="1429370"/>
                </a:cubicBezTo>
                <a:cubicBezTo>
                  <a:pt x="241125" y="1667934"/>
                  <a:pt x="130650" y="1931482"/>
                  <a:pt x="88087" y="2204577"/>
                </a:cubicBezTo>
                <a:cubicBezTo>
                  <a:pt x="96253" y="2189777"/>
                  <a:pt x="103398" y="2174704"/>
                  <a:pt x="109862" y="2159496"/>
                </a:cubicBezTo>
                <a:cubicBezTo>
                  <a:pt x="227584" y="1883441"/>
                  <a:pt x="374053" y="1617978"/>
                  <a:pt x="566286" y="1369352"/>
                </a:cubicBezTo>
                <a:cubicBezTo>
                  <a:pt x="843916" y="1009789"/>
                  <a:pt x="1197929" y="710108"/>
                  <a:pt x="1648059" y="484837"/>
                </a:cubicBezTo>
                <a:cubicBezTo>
                  <a:pt x="2053957" y="281700"/>
                  <a:pt x="2497621" y="159899"/>
                  <a:pt x="2969865" y="91462"/>
                </a:cubicBezTo>
                <a:close/>
                <a:moveTo>
                  <a:pt x="3495357" y="893"/>
                </a:moveTo>
                <a:cubicBezTo>
                  <a:pt x="3633661" y="-4539"/>
                  <a:pt x="3787957" y="15693"/>
                  <a:pt x="3941913" y="37963"/>
                </a:cubicBezTo>
                <a:cubicBezTo>
                  <a:pt x="4403949" y="104770"/>
                  <a:pt x="4858161" y="195339"/>
                  <a:pt x="5299614" y="324201"/>
                </a:cubicBezTo>
                <a:cubicBezTo>
                  <a:pt x="5617945" y="417079"/>
                  <a:pt x="5925559" y="526685"/>
                  <a:pt x="6213700" y="666307"/>
                </a:cubicBezTo>
                <a:lnTo>
                  <a:pt x="6310745" y="718092"/>
                </a:lnTo>
                <a:lnTo>
                  <a:pt x="6310745" y="786964"/>
                </a:lnTo>
                <a:lnTo>
                  <a:pt x="6223734" y="739515"/>
                </a:lnTo>
                <a:cubicBezTo>
                  <a:pt x="5975170" y="615379"/>
                  <a:pt x="5710361" y="515015"/>
                  <a:pt x="5436559" y="427942"/>
                </a:cubicBezTo>
                <a:cubicBezTo>
                  <a:pt x="5396292" y="415002"/>
                  <a:pt x="5355753" y="402509"/>
                  <a:pt x="5314925" y="390465"/>
                </a:cubicBezTo>
                <a:cubicBezTo>
                  <a:pt x="5276307" y="379059"/>
                  <a:pt x="5237351" y="368468"/>
                  <a:pt x="5198564" y="357468"/>
                </a:cubicBezTo>
                <a:cubicBezTo>
                  <a:pt x="5414393" y="434473"/>
                  <a:pt x="5624129" y="521907"/>
                  <a:pt x="5826636" y="619266"/>
                </a:cubicBezTo>
                <a:cubicBezTo>
                  <a:pt x="5929344" y="669507"/>
                  <a:pt x="6029097" y="722388"/>
                  <a:pt x="6125359" y="778370"/>
                </a:cubicBezTo>
                <a:lnTo>
                  <a:pt x="6310745" y="896973"/>
                </a:lnTo>
                <a:lnTo>
                  <a:pt x="6310745" y="3861739"/>
                </a:lnTo>
                <a:lnTo>
                  <a:pt x="974639" y="3861739"/>
                </a:lnTo>
                <a:lnTo>
                  <a:pt x="719986" y="3659957"/>
                </a:lnTo>
                <a:cubicBezTo>
                  <a:pt x="556844" y="3515259"/>
                  <a:pt x="415052" y="3355506"/>
                  <a:pt x="299202" y="3177626"/>
                </a:cubicBezTo>
                <a:cubicBezTo>
                  <a:pt x="173197" y="2986301"/>
                  <a:pt x="89840" y="2778941"/>
                  <a:pt x="52873" y="2564820"/>
                </a:cubicBezTo>
                <a:cubicBezTo>
                  <a:pt x="46170" y="2528361"/>
                  <a:pt x="35760" y="2492390"/>
                  <a:pt x="21743" y="2457276"/>
                </a:cubicBezTo>
                <a:cubicBezTo>
                  <a:pt x="-12282" y="2369287"/>
                  <a:pt x="-34" y="2280753"/>
                  <a:pt x="15788" y="2193035"/>
                </a:cubicBezTo>
                <a:cubicBezTo>
                  <a:pt x="125343" y="1581179"/>
                  <a:pt x="505554" y="1091397"/>
                  <a:pt x="1087523" y="695306"/>
                </a:cubicBezTo>
                <a:cubicBezTo>
                  <a:pt x="1574397" y="363308"/>
                  <a:pt x="2138335" y="155961"/>
                  <a:pt x="2765215" y="56158"/>
                </a:cubicBezTo>
                <a:cubicBezTo>
                  <a:pt x="2882595" y="37419"/>
                  <a:pt x="3000997" y="24655"/>
                  <a:pt x="3120078" y="15422"/>
                </a:cubicBezTo>
                <a:cubicBezTo>
                  <a:pt x="3239161" y="6188"/>
                  <a:pt x="3356711" y="2250"/>
                  <a:pt x="3495357" y="893"/>
                </a:cubicBezTo>
                <a:close/>
              </a:path>
            </a:pathLst>
          </a:custGeom>
          <a:solidFill>
            <a:srgbClr val="C66043">
              <a:alpha val="91000"/>
            </a:srgbClr>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05046E51-A4D0-5353-8391-5CAB539D97DD}"/>
              </a:ext>
            </a:extLst>
          </p:cNvPr>
          <p:cNvSpPr>
            <a:spLocks noGrp="1"/>
          </p:cNvSpPr>
          <p:nvPr>
            <p:ph type="ctrTitle"/>
          </p:nvPr>
        </p:nvSpPr>
        <p:spPr>
          <a:xfrm>
            <a:off x="7004878" y="3732208"/>
            <a:ext cx="4574851" cy="1390218"/>
          </a:xfrm>
        </p:spPr>
        <p:txBody>
          <a:bodyPr anchor="b">
            <a:normAutofit/>
          </a:bodyPr>
          <a:lstStyle/>
          <a:p>
            <a:pPr algn="ctr">
              <a:lnSpc>
                <a:spcPct val="90000"/>
              </a:lnSpc>
            </a:pPr>
            <a:r>
              <a:rPr lang="en-US" sz="4400">
                <a:solidFill>
                  <a:schemeClr val="bg1"/>
                </a:solidFill>
              </a:rPr>
              <a:t>Employee assistance program	</a:t>
            </a:r>
          </a:p>
        </p:txBody>
      </p:sp>
      <p:sp>
        <p:nvSpPr>
          <p:cNvPr id="44" name="Rectangle 6">
            <a:extLst>
              <a:ext uri="{FF2B5EF4-FFF2-40B4-BE49-F238E27FC236}">
                <a16:creationId xmlns:a16="http://schemas.microsoft.com/office/drawing/2014/main" id="{72E0F698-EDF5-464C-B466-8D34B8AF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9179" y="5344820"/>
            <a:ext cx="3994793" cy="27432"/>
          </a:xfrm>
          <a:custGeom>
            <a:avLst/>
            <a:gdLst>
              <a:gd name="connsiteX0" fmla="*/ 0 w 3994793"/>
              <a:gd name="connsiteY0" fmla="*/ 0 h 27432"/>
              <a:gd name="connsiteX1" fmla="*/ 745695 w 3994793"/>
              <a:gd name="connsiteY1" fmla="*/ 0 h 27432"/>
              <a:gd name="connsiteX2" fmla="*/ 1451441 w 3994793"/>
              <a:gd name="connsiteY2" fmla="*/ 0 h 27432"/>
              <a:gd name="connsiteX3" fmla="*/ 2157188 w 3994793"/>
              <a:gd name="connsiteY3" fmla="*/ 0 h 27432"/>
              <a:gd name="connsiteX4" fmla="*/ 2703143 w 3994793"/>
              <a:gd name="connsiteY4" fmla="*/ 0 h 27432"/>
              <a:gd name="connsiteX5" fmla="*/ 3289046 w 3994793"/>
              <a:gd name="connsiteY5" fmla="*/ 0 h 27432"/>
              <a:gd name="connsiteX6" fmla="*/ 3994793 w 3994793"/>
              <a:gd name="connsiteY6" fmla="*/ 0 h 27432"/>
              <a:gd name="connsiteX7" fmla="*/ 3994793 w 3994793"/>
              <a:gd name="connsiteY7" fmla="*/ 27432 h 27432"/>
              <a:gd name="connsiteX8" fmla="*/ 3328994 w 3994793"/>
              <a:gd name="connsiteY8" fmla="*/ 27432 h 27432"/>
              <a:gd name="connsiteX9" fmla="*/ 2783039 w 3994793"/>
              <a:gd name="connsiteY9" fmla="*/ 27432 h 27432"/>
              <a:gd name="connsiteX10" fmla="*/ 2237084 w 3994793"/>
              <a:gd name="connsiteY10" fmla="*/ 27432 h 27432"/>
              <a:gd name="connsiteX11" fmla="*/ 1531337 w 3994793"/>
              <a:gd name="connsiteY11" fmla="*/ 27432 h 27432"/>
              <a:gd name="connsiteX12" fmla="*/ 945434 w 3994793"/>
              <a:gd name="connsiteY12" fmla="*/ 27432 h 27432"/>
              <a:gd name="connsiteX13" fmla="*/ 0 w 3994793"/>
              <a:gd name="connsiteY13" fmla="*/ 27432 h 27432"/>
              <a:gd name="connsiteX14" fmla="*/ 0 w 3994793"/>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4793" h="27432" fill="none" extrusionOk="0">
                <a:moveTo>
                  <a:pt x="0" y="0"/>
                </a:moveTo>
                <a:cubicBezTo>
                  <a:pt x="285474" y="-22732"/>
                  <a:pt x="421546" y="-1893"/>
                  <a:pt x="745695" y="0"/>
                </a:cubicBezTo>
                <a:cubicBezTo>
                  <a:pt x="1069844" y="1893"/>
                  <a:pt x="1267051" y="4066"/>
                  <a:pt x="1451441" y="0"/>
                </a:cubicBezTo>
                <a:cubicBezTo>
                  <a:pt x="1635831" y="-4066"/>
                  <a:pt x="1865269" y="3287"/>
                  <a:pt x="2157188" y="0"/>
                </a:cubicBezTo>
                <a:cubicBezTo>
                  <a:pt x="2449107" y="-3287"/>
                  <a:pt x="2473776" y="-12720"/>
                  <a:pt x="2703143" y="0"/>
                </a:cubicBezTo>
                <a:cubicBezTo>
                  <a:pt x="2932510" y="12720"/>
                  <a:pt x="3023998" y="17286"/>
                  <a:pt x="3289046" y="0"/>
                </a:cubicBezTo>
                <a:cubicBezTo>
                  <a:pt x="3554094" y="-17286"/>
                  <a:pt x="3836668" y="10296"/>
                  <a:pt x="3994793" y="0"/>
                </a:cubicBezTo>
                <a:cubicBezTo>
                  <a:pt x="3993836" y="8431"/>
                  <a:pt x="3994444" y="14612"/>
                  <a:pt x="3994793" y="27432"/>
                </a:cubicBezTo>
                <a:cubicBezTo>
                  <a:pt x="3751330" y="45147"/>
                  <a:pt x="3618521" y="7232"/>
                  <a:pt x="3328994" y="27432"/>
                </a:cubicBezTo>
                <a:cubicBezTo>
                  <a:pt x="3039467" y="47632"/>
                  <a:pt x="2908653" y="25202"/>
                  <a:pt x="2783039" y="27432"/>
                </a:cubicBezTo>
                <a:cubicBezTo>
                  <a:pt x="2657426" y="29662"/>
                  <a:pt x="2373985" y="40038"/>
                  <a:pt x="2237084" y="27432"/>
                </a:cubicBezTo>
                <a:cubicBezTo>
                  <a:pt x="2100183" y="14826"/>
                  <a:pt x="1862145" y="31781"/>
                  <a:pt x="1531337" y="27432"/>
                </a:cubicBezTo>
                <a:cubicBezTo>
                  <a:pt x="1200529" y="23083"/>
                  <a:pt x="1153029" y="12124"/>
                  <a:pt x="945434" y="27432"/>
                </a:cubicBezTo>
                <a:cubicBezTo>
                  <a:pt x="737839" y="42740"/>
                  <a:pt x="371500" y="-18970"/>
                  <a:pt x="0" y="27432"/>
                </a:cubicBezTo>
                <a:cubicBezTo>
                  <a:pt x="226" y="18208"/>
                  <a:pt x="-648" y="12891"/>
                  <a:pt x="0" y="0"/>
                </a:cubicBezTo>
                <a:close/>
              </a:path>
              <a:path w="3994793" h="27432" stroke="0" extrusionOk="0">
                <a:moveTo>
                  <a:pt x="0" y="0"/>
                </a:moveTo>
                <a:cubicBezTo>
                  <a:pt x="233202" y="14567"/>
                  <a:pt x="387388" y="28518"/>
                  <a:pt x="625851" y="0"/>
                </a:cubicBezTo>
                <a:cubicBezTo>
                  <a:pt x="864314" y="-28518"/>
                  <a:pt x="1027047" y="-26118"/>
                  <a:pt x="1171806" y="0"/>
                </a:cubicBezTo>
                <a:cubicBezTo>
                  <a:pt x="1316566" y="26118"/>
                  <a:pt x="1639655" y="-2490"/>
                  <a:pt x="1917501" y="0"/>
                </a:cubicBezTo>
                <a:cubicBezTo>
                  <a:pt x="2195348" y="2490"/>
                  <a:pt x="2328758" y="19053"/>
                  <a:pt x="2543352" y="0"/>
                </a:cubicBezTo>
                <a:cubicBezTo>
                  <a:pt x="2757946" y="-19053"/>
                  <a:pt x="3028913" y="23876"/>
                  <a:pt x="3169202" y="0"/>
                </a:cubicBezTo>
                <a:cubicBezTo>
                  <a:pt x="3309491" y="-23876"/>
                  <a:pt x="3706249" y="-31775"/>
                  <a:pt x="3994793" y="0"/>
                </a:cubicBezTo>
                <a:cubicBezTo>
                  <a:pt x="3993438" y="9524"/>
                  <a:pt x="3993591" y="13975"/>
                  <a:pt x="3994793" y="27432"/>
                </a:cubicBezTo>
                <a:cubicBezTo>
                  <a:pt x="3717302" y="841"/>
                  <a:pt x="3475105" y="20835"/>
                  <a:pt x="3328994" y="27432"/>
                </a:cubicBezTo>
                <a:cubicBezTo>
                  <a:pt x="3182883" y="34029"/>
                  <a:pt x="3048913" y="25304"/>
                  <a:pt x="2783039" y="27432"/>
                </a:cubicBezTo>
                <a:cubicBezTo>
                  <a:pt x="2517165" y="29560"/>
                  <a:pt x="2371663" y="19960"/>
                  <a:pt x="2117240" y="27432"/>
                </a:cubicBezTo>
                <a:cubicBezTo>
                  <a:pt x="1862817" y="34904"/>
                  <a:pt x="1771642" y="53179"/>
                  <a:pt x="1451441" y="27432"/>
                </a:cubicBezTo>
                <a:cubicBezTo>
                  <a:pt x="1131240" y="1685"/>
                  <a:pt x="1013354" y="33667"/>
                  <a:pt x="825591" y="27432"/>
                </a:cubicBezTo>
                <a:cubicBezTo>
                  <a:pt x="637828" y="21198"/>
                  <a:pt x="270465" y="28145"/>
                  <a:pt x="0" y="27432"/>
                </a:cubicBezTo>
                <a:cubicBezTo>
                  <a:pt x="-800" y="16780"/>
                  <a:pt x="-583" y="1291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40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67E2-E542-52E5-1E3E-2032A63B8809}"/>
              </a:ext>
            </a:extLst>
          </p:cNvPr>
          <p:cNvSpPr>
            <a:spLocks noGrp="1"/>
          </p:cNvSpPr>
          <p:nvPr>
            <p:ph type="title"/>
          </p:nvPr>
        </p:nvSpPr>
        <p:spPr/>
        <p:txBody>
          <a:bodyPr/>
          <a:lstStyle/>
          <a:p>
            <a:r>
              <a:rPr lang="en-US" sz="5600" dirty="0">
                <a:solidFill>
                  <a:prstClr val="black"/>
                </a:solidFill>
                <a:latin typeface="The Serif Hand Black"/>
              </a:rPr>
              <a:t>The employee assistance program:  </a:t>
            </a:r>
            <a:r>
              <a:rPr lang="en-US" sz="5600" dirty="0" err="1">
                <a:solidFill>
                  <a:prstClr val="black"/>
                </a:solidFill>
                <a:latin typeface="The Serif Hand Black"/>
              </a:rPr>
              <a:t>kepro</a:t>
            </a:r>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5BA0A3A0-971F-507F-17A8-8E38616B6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6856" y="5152959"/>
            <a:ext cx="2042337" cy="152413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24E8777-04AC-57D4-1052-9C8ECD0DB90A}"/>
              </a:ext>
            </a:extLst>
          </p:cNvPr>
          <p:cNvSpPr txBox="1"/>
          <p:nvPr/>
        </p:nvSpPr>
        <p:spPr>
          <a:xfrm>
            <a:off x="838200" y="1994390"/>
            <a:ext cx="9008656" cy="1754326"/>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333333"/>
                </a:solidFill>
                <a:effectLst/>
                <a:latin typeface="Open Sans" panose="020B0606030504020204" pitchFamily="34" charset="0"/>
              </a:rPr>
              <a:t>The Employee Assistance Program (EAP) provides you and members of your household with </a:t>
            </a:r>
            <a:r>
              <a:rPr lang="en-US" b="1" i="0" dirty="0">
                <a:solidFill>
                  <a:srgbClr val="333333"/>
                </a:solidFill>
                <a:effectLst/>
                <a:latin typeface="Open Sans" panose="020B0606030504020204" pitchFamily="34" charset="0"/>
              </a:rPr>
              <a:t>confidential</a:t>
            </a:r>
            <a:r>
              <a:rPr lang="en-US" b="0" i="0" dirty="0">
                <a:solidFill>
                  <a:srgbClr val="333333"/>
                </a:solidFill>
                <a:effectLst/>
                <a:latin typeface="Open Sans" panose="020B0606030504020204" pitchFamily="34" charset="0"/>
              </a:rPr>
              <a:t> resources to address personal/work-related concerns, assist with legal/financial situations or help with work-life balance.</a:t>
            </a:r>
          </a:p>
          <a:p>
            <a:pPr marL="285750" indent="-285750">
              <a:buFont typeface="Arial" panose="020B0604020202020204" pitchFamily="34" charset="0"/>
              <a:buChar char="•"/>
            </a:pPr>
            <a:endParaRPr lang="en-US" dirty="0">
              <a:solidFill>
                <a:srgbClr val="333333"/>
              </a:solidFill>
              <a:latin typeface="Open Sans" panose="020B0606030504020204" pitchFamily="34" charset="0"/>
            </a:endParaRPr>
          </a:p>
          <a:p>
            <a:pPr marL="285750" indent="-285750">
              <a:buFont typeface="Arial" panose="020B0604020202020204" pitchFamily="34" charset="0"/>
              <a:buChar char="•"/>
            </a:pPr>
            <a:r>
              <a:rPr lang="en-US" b="0" i="0" dirty="0">
                <a:solidFill>
                  <a:srgbClr val="333333"/>
                </a:solidFill>
                <a:effectLst/>
                <a:latin typeface="Open Sans" panose="020B0606030504020204" pitchFamily="34" charset="0"/>
              </a:rPr>
              <a:t>Access to EAP services is </a:t>
            </a:r>
            <a:r>
              <a:rPr lang="en-US" b="1" i="0" dirty="0">
                <a:solidFill>
                  <a:srgbClr val="333333"/>
                </a:solidFill>
                <a:effectLst/>
                <a:latin typeface="Open Sans" panose="020B0606030504020204" pitchFamily="34" charset="0"/>
              </a:rPr>
              <a:t>employer-paid</a:t>
            </a:r>
            <a:r>
              <a:rPr lang="en-US" b="0" i="0" dirty="0">
                <a:solidFill>
                  <a:srgbClr val="333333"/>
                </a:solidFill>
                <a:effectLst/>
                <a:latin typeface="Open Sans" panose="020B0606030504020204" pitchFamily="34" charset="0"/>
              </a:rPr>
              <a:t>. You do </a:t>
            </a:r>
            <a:r>
              <a:rPr lang="en-US" b="1" i="0" u="sng" dirty="0">
                <a:solidFill>
                  <a:srgbClr val="333333"/>
                </a:solidFill>
                <a:effectLst/>
                <a:latin typeface="Open Sans" panose="020B0606030504020204" pitchFamily="34" charset="0"/>
              </a:rPr>
              <a:t>not</a:t>
            </a:r>
            <a:r>
              <a:rPr lang="en-US" b="0" i="0" dirty="0">
                <a:solidFill>
                  <a:srgbClr val="333333"/>
                </a:solidFill>
                <a:effectLst/>
                <a:latin typeface="Open Sans" panose="020B0606030504020204" pitchFamily="34" charset="0"/>
              </a:rPr>
              <a:t> need to be enrolled in the State Group Health Insurance Program to use the EAP services.</a:t>
            </a:r>
            <a:endParaRPr lang="en-US" dirty="0"/>
          </a:p>
        </p:txBody>
      </p:sp>
      <p:graphicFrame>
        <p:nvGraphicFramePr>
          <p:cNvPr id="11" name="Diagram 10">
            <a:extLst>
              <a:ext uri="{FF2B5EF4-FFF2-40B4-BE49-F238E27FC236}">
                <a16:creationId xmlns:a16="http://schemas.microsoft.com/office/drawing/2014/main" id="{D88BFBE6-3E92-9DB4-243B-CC3775E308FC}"/>
              </a:ext>
            </a:extLst>
          </p:cNvPr>
          <p:cNvGraphicFramePr/>
          <p:nvPr>
            <p:extLst>
              <p:ext uri="{D42A27DB-BD31-4B8C-83A1-F6EECF244321}">
                <p14:modId xmlns:p14="http://schemas.microsoft.com/office/powerpoint/2010/main" val="1538127416"/>
              </p:ext>
            </p:extLst>
          </p:nvPr>
        </p:nvGraphicFramePr>
        <p:xfrm>
          <a:off x="838200" y="3748716"/>
          <a:ext cx="8427563" cy="2744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939502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67E2-E542-52E5-1E3E-2032A63B8809}"/>
              </a:ext>
            </a:extLst>
          </p:cNvPr>
          <p:cNvSpPr>
            <a:spLocks noGrp="1"/>
          </p:cNvSpPr>
          <p:nvPr>
            <p:ph type="title"/>
          </p:nvPr>
        </p:nvSpPr>
        <p:spPr/>
        <p:txBody>
          <a:bodyPr>
            <a:normAutofit fontScale="90000"/>
          </a:bodyPr>
          <a:lstStyle/>
          <a:p>
            <a:r>
              <a:rPr lang="en-US" sz="5600">
                <a:solidFill>
                  <a:prstClr val="black"/>
                </a:solidFill>
                <a:latin typeface="The Serif Hand Black"/>
              </a:rPr>
              <a:t>The employee assistance program: </a:t>
            </a:r>
            <a:br>
              <a:rPr lang="en-US" sz="5600">
                <a:solidFill>
                  <a:prstClr val="black"/>
                </a:solidFill>
                <a:latin typeface="The Serif Hand Black"/>
              </a:rPr>
            </a:br>
            <a:r>
              <a:rPr lang="en-US" sz="5600">
                <a:solidFill>
                  <a:prstClr val="black"/>
                </a:solidFill>
                <a:latin typeface="The Serif Hand Black"/>
              </a:rPr>
              <a:t>Managers &amp; Supervisors</a:t>
            </a:r>
            <a:endParaRPr lang="en-US" dirty="0"/>
          </a:p>
        </p:txBody>
      </p:sp>
      <p:sp>
        <p:nvSpPr>
          <p:cNvPr id="4" name="TextBox 3">
            <a:extLst>
              <a:ext uri="{FF2B5EF4-FFF2-40B4-BE49-F238E27FC236}">
                <a16:creationId xmlns:a16="http://schemas.microsoft.com/office/drawing/2014/main" id="{8632D8AB-3A55-A07A-C731-82ED6FBA12E1}"/>
              </a:ext>
            </a:extLst>
          </p:cNvPr>
          <p:cNvSpPr txBox="1"/>
          <p:nvPr/>
        </p:nvSpPr>
        <p:spPr>
          <a:xfrm>
            <a:off x="838199" y="1937111"/>
            <a:ext cx="10945305" cy="1754326"/>
          </a:xfrm>
          <a:prstGeom prst="rect">
            <a:avLst/>
          </a:prstGeom>
          <a:noFill/>
        </p:spPr>
        <p:txBody>
          <a:bodyPr wrap="square">
            <a:spAutoFit/>
          </a:bodyPr>
          <a:lstStyle/>
          <a:p>
            <a:pPr algn="l"/>
            <a:r>
              <a:rPr lang="en-US" b="0" i="0">
                <a:solidFill>
                  <a:srgbClr val="333333"/>
                </a:solidFill>
                <a:effectLst/>
                <a:latin typeface="Open Sans" panose="020B0606030504020204" pitchFamily="34" charset="0"/>
              </a:rPr>
              <a:t>The EAP also offers resources to assist with work-related concerns, some specifically geared toward </a:t>
            </a:r>
            <a:r>
              <a:rPr lang="en-US" b="1" i="0">
                <a:solidFill>
                  <a:srgbClr val="333333"/>
                </a:solidFill>
                <a:effectLst/>
                <a:latin typeface="Open Sans" panose="020B0606030504020204" pitchFamily="34" charset="0"/>
              </a:rPr>
              <a:t>managers/supervisors</a:t>
            </a:r>
            <a:r>
              <a:rPr lang="en-US" b="0" i="0">
                <a:solidFill>
                  <a:srgbClr val="333333"/>
                </a:solidFill>
                <a:effectLst/>
                <a:latin typeface="Open Sans" panose="020B0606030504020204" pitchFamily="34" charset="0"/>
              </a:rPr>
              <a:t>. To access these resources, follow the steps below.</a:t>
            </a:r>
          </a:p>
          <a:p>
            <a:pPr marL="742950" lvl="1" indent="-285750">
              <a:buFont typeface="Arial" panose="020B0604020202020204" pitchFamily="34" charset="0"/>
              <a:buChar char="•"/>
            </a:pPr>
            <a:r>
              <a:rPr lang="en-US" b="0" i="0">
                <a:solidFill>
                  <a:srgbClr val="333333"/>
                </a:solidFill>
                <a:effectLst/>
                <a:latin typeface="Open Sans" panose="020B0606030504020204" pitchFamily="34" charset="0"/>
              </a:rPr>
              <a:t>Website: </a:t>
            </a:r>
            <a:r>
              <a:rPr lang="en-US" b="0" i="0" u="sng">
                <a:solidFill>
                  <a:srgbClr val="990033"/>
                </a:solidFill>
                <a:effectLst/>
                <a:latin typeface="Open Sans" panose="020B0606030504020204" pitchFamily="34" charset="0"/>
                <a:hlinkClick r:id="rId3"/>
              </a:rPr>
              <a:t>sowi.mylifeexpert.com/</a:t>
            </a:r>
            <a:r>
              <a:rPr lang="en-US" b="0" i="0">
                <a:solidFill>
                  <a:srgbClr val="333333"/>
                </a:solidFill>
                <a:effectLst/>
                <a:latin typeface="Open Sans" panose="020B0606030504020204" pitchFamily="34" charset="0"/>
              </a:rPr>
              <a:t> (username: SOWI); account set-up required for access</a:t>
            </a:r>
          </a:p>
          <a:p>
            <a:pPr marL="1200150" lvl="2" indent="-285750">
              <a:buFont typeface="Wingdings" panose="05000000000000000000" pitchFamily="2" charset="2"/>
              <a:buChar char="q"/>
            </a:pPr>
            <a:r>
              <a:rPr lang="en-US" b="0" i="0">
                <a:solidFill>
                  <a:srgbClr val="333333"/>
                </a:solidFill>
                <a:effectLst/>
                <a:latin typeface="Open Sans" panose="020B0606030504020204" pitchFamily="34" charset="0"/>
              </a:rPr>
              <a:t>In the upper right corner, click on the File/Toolbox icon</a:t>
            </a:r>
          </a:p>
          <a:p>
            <a:pPr marL="1200150" lvl="2" indent="-285750">
              <a:buFont typeface="Wingdings" panose="05000000000000000000" pitchFamily="2" charset="2"/>
              <a:buChar char="q"/>
            </a:pPr>
            <a:r>
              <a:rPr lang="en-US" b="0" i="0">
                <a:solidFill>
                  <a:srgbClr val="333333"/>
                </a:solidFill>
                <a:effectLst/>
                <a:latin typeface="Open Sans" panose="020B0606030504020204" pitchFamily="34" charset="0"/>
              </a:rPr>
              <a:t>Select Documents</a:t>
            </a:r>
          </a:p>
          <a:p>
            <a:pPr marL="1200150" lvl="2" indent="-285750">
              <a:buFont typeface="Wingdings" panose="05000000000000000000" pitchFamily="2" charset="2"/>
              <a:buChar char="q"/>
            </a:pPr>
            <a:r>
              <a:rPr lang="en-US" b="0" i="0">
                <a:solidFill>
                  <a:srgbClr val="333333"/>
                </a:solidFill>
                <a:effectLst/>
                <a:latin typeface="Open Sans" panose="020B0606030504020204" pitchFamily="34" charset="0"/>
              </a:rPr>
              <a:t>Click on the Management tab</a:t>
            </a:r>
            <a:endParaRPr lang="en-US" b="0" i="0" dirty="0">
              <a:solidFill>
                <a:srgbClr val="333333"/>
              </a:solidFill>
              <a:effectLst/>
              <a:latin typeface="Open Sans" panose="020B0606030504020204" pitchFamily="34" charset="0"/>
            </a:endParaRPr>
          </a:p>
        </p:txBody>
      </p:sp>
      <p:pic>
        <p:nvPicPr>
          <p:cNvPr id="6" name="Picture 5">
            <a:extLst>
              <a:ext uri="{FF2B5EF4-FFF2-40B4-BE49-F238E27FC236}">
                <a16:creationId xmlns:a16="http://schemas.microsoft.com/office/drawing/2014/main" id="{F9203BE8-1F2E-F554-F1F1-0C0E9156254D}"/>
              </a:ext>
            </a:extLst>
          </p:cNvPr>
          <p:cNvPicPr>
            <a:picLocks noChangeAspect="1"/>
          </p:cNvPicPr>
          <p:nvPr/>
        </p:nvPicPr>
        <p:blipFill>
          <a:blip r:embed="rId4"/>
          <a:stretch>
            <a:fillRect/>
          </a:stretch>
        </p:blipFill>
        <p:spPr>
          <a:xfrm>
            <a:off x="6096000" y="3276657"/>
            <a:ext cx="4630168" cy="31061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7015420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67E2-E542-52E5-1E3E-2032A63B8809}"/>
              </a:ext>
            </a:extLst>
          </p:cNvPr>
          <p:cNvSpPr>
            <a:spLocks noGrp="1"/>
          </p:cNvSpPr>
          <p:nvPr>
            <p:ph type="title"/>
          </p:nvPr>
        </p:nvSpPr>
        <p:spPr>
          <a:xfrm>
            <a:off x="838200" y="618540"/>
            <a:ext cx="10515600" cy="1325563"/>
          </a:xfrm>
        </p:spPr>
        <p:txBody>
          <a:bodyPr>
            <a:normAutofit/>
          </a:bodyPr>
          <a:lstStyle/>
          <a:p>
            <a:r>
              <a:rPr lang="en-US" sz="5600" dirty="0">
                <a:solidFill>
                  <a:prstClr val="black"/>
                </a:solidFill>
                <a:latin typeface="The Serif Hand Black"/>
              </a:rPr>
              <a:t>Employee perks</a:t>
            </a:r>
            <a:endParaRPr lang="en-US" dirty="0"/>
          </a:p>
        </p:txBody>
      </p:sp>
      <p:pic>
        <p:nvPicPr>
          <p:cNvPr id="7" name="Picture 6" descr="A picture containing indoor&#10;&#10;Description automatically generated">
            <a:extLst>
              <a:ext uri="{FF2B5EF4-FFF2-40B4-BE49-F238E27FC236}">
                <a16:creationId xmlns:a16="http://schemas.microsoft.com/office/drawing/2014/main" id="{981763A1-1A37-701B-6C2F-411658E895E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90365" y="342339"/>
            <a:ext cx="1755321" cy="23404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5061828F-8F7C-1B05-3359-99E8E822F43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455659" y="1944103"/>
            <a:ext cx="3048000" cy="2009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Timeline&#10;&#10;Description automatically generated">
            <a:extLst>
              <a:ext uri="{FF2B5EF4-FFF2-40B4-BE49-F238E27FC236}">
                <a16:creationId xmlns:a16="http://schemas.microsoft.com/office/drawing/2014/main" id="{B3FA3A2E-CFD0-96BE-9B2E-DE2B2129B95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1232" y="2595154"/>
            <a:ext cx="1900646" cy="2956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FEEC0ED9-E2E8-468A-D676-61FB9B27E64D}"/>
              </a:ext>
            </a:extLst>
          </p:cNvPr>
          <p:cNvPicPr>
            <a:picLocks noChangeAspect="1"/>
          </p:cNvPicPr>
          <p:nvPr/>
        </p:nvPicPr>
        <p:blipFill>
          <a:blip r:embed="rId9"/>
          <a:stretch>
            <a:fillRect/>
          </a:stretch>
        </p:blipFill>
        <p:spPr>
          <a:xfrm>
            <a:off x="8561615" y="4451406"/>
            <a:ext cx="2857500"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Fitness Center - Rec Sports | UW-La Crosse">
            <a:extLst>
              <a:ext uri="{FF2B5EF4-FFF2-40B4-BE49-F238E27FC236}">
                <a16:creationId xmlns:a16="http://schemas.microsoft.com/office/drawing/2014/main" id="{231DE1EF-1E57-5CE1-54EB-A4AB5E250E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0284" y="4898758"/>
            <a:ext cx="2619375"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1795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1F71-AB60-A66F-0BFA-93769E5BB631}"/>
              </a:ext>
            </a:extLst>
          </p:cNvPr>
          <p:cNvSpPr>
            <a:spLocks noGrp="1"/>
          </p:cNvSpPr>
          <p:nvPr>
            <p:ph type="title"/>
          </p:nvPr>
        </p:nvSpPr>
        <p:spPr/>
        <p:txBody>
          <a:bodyPr/>
          <a:lstStyle/>
          <a:p>
            <a:r>
              <a:rPr lang="en-US" dirty="0"/>
              <a:t>Contracts &amp; pay basis</a:t>
            </a:r>
          </a:p>
        </p:txBody>
      </p:sp>
      <p:pic>
        <p:nvPicPr>
          <p:cNvPr id="4" name="Picture 3" descr="A picture containing application&#10;&#10;Description automatically generated">
            <a:extLst>
              <a:ext uri="{FF2B5EF4-FFF2-40B4-BE49-F238E27FC236}">
                <a16:creationId xmlns:a16="http://schemas.microsoft.com/office/drawing/2014/main" id="{5EE9E7AA-F2C0-F14A-E5DB-4E7E58579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92754"/>
            <a:ext cx="5726849" cy="479185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CBD1783-09C9-4BBB-6EC7-C81F95B6EA29}"/>
              </a:ext>
            </a:extLst>
          </p:cNvPr>
          <p:cNvSpPr txBox="1"/>
          <p:nvPr/>
        </p:nvSpPr>
        <p:spPr>
          <a:xfrm>
            <a:off x="6773662" y="1979720"/>
            <a:ext cx="5325974" cy="400110"/>
          </a:xfrm>
          <a:prstGeom prst="rect">
            <a:avLst/>
          </a:prstGeom>
          <a:noFill/>
        </p:spPr>
        <p:txBody>
          <a:bodyPr wrap="square" rtlCol="0">
            <a:spAutoFit/>
          </a:bodyPr>
          <a:lstStyle/>
          <a:p>
            <a:pPr algn="l"/>
            <a:r>
              <a:rPr lang="en-US" sz="2000" b="1" u="sng" dirty="0">
                <a:solidFill>
                  <a:srgbClr val="444444"/>
                </a:solidFill>
                <a:effectLst/>
                <a:latin typeface="Selawik" panose="020B0502040204020203" pitchFamily="34" charset="0"/>
              </a:rPr>
              <a:t>UW System Administrative Policy 1275</a:t>
            </a:r>
          </a:p>
        </p:txBody>
      </p:sp>
      <p:sp>
        <p:nvSpPr>
          <p:cNvPr id="10" name="TextBox 9">
            <a:extLst>
              <a:ext uri="{FF2B5EF4-FFF2-40B4-BE49-F238E27FC236}">
                <a16:creationId xmlns:a16="http://schemas.microsoft.com/office/drawing/2014/main" id="{6713D2FA-A14F-3C38-B34A-9C2B622F19C6}"/>
              </a:ext>
            </a:extLst>
          </p:cNvPr>
          <p:cNvSpPr txBox="1"/>
          <p:nvPr/>
        </p:nvSpPr>
        <p:spPr>
          <a:xfrm>
            <a:off x="6773662" y="2379830"/>
            <a:ext cx="5095065" cy="3539430"/>
          </a:xfrm>
          <a:prstGeom prst="rect">
            <a:avLst/>
          </a:prstGeom>
          <a:noFill/>
        </p:spPr>
        <p:txBody>
          <a:bodyPr wrap="square">
            <a:spAutoFit/>
          </a:bodyPr>
          <a:lstStyle/>
          <a:p>
            <a:r>
              <a:rPr lang="en-US" sz="1400" dirty="0">
                <a:latin typeface="Selawik" panose="020B0502040204020203" pitchFamily="34" charset="0"/>
              </a:rPr>
              <a:t>The terms and conditions of an appointment should be specified in a written </a:t>
            </a:r>
            <a:r>
              <a:rPr lang="en-US" sz="1400" b="1" dirty="0">
                <a:latin typeface="Selawik" panose="020B0502040204020203" pitchFamily="34" charset="0"/>
              </a:rPr>
              <a:t>letter of appointment</a:t>
            </a:r>
            <a:r>
              <a:rPr lang="en-US" sz="1400" dirty="0">
                <a:latin typeface="Selawik" panose="020B0502040204020203" pitchFamily="34" charset="0"/>
              </a:rPr>
              <a:t>.  The appointment letter must be signed by an authorized official of the UW System institution and should contain details regarding the following:</a:t>
            </a:r>
          </a:p>
          <a:p>
            <a:pPr marL="742950" lvl="1" indent="-285750">
              <a:buFont typeface="Wingdings" panose="05000000000000000000" pitchFamily="2" charset="2"/>
              <a:buChar char="q"/>
            </a:pPr>
            <a:r>
              <a:rPr lang="en-US" sz="1400" dirty="0">
                <a:latin typeface="Selawik" panose="020B0502040204020203" pitchFamily="34" charset="0"/>
              </a:rPr>
              <a:t>type of appointment (e.g., fixed term, probationary, or expectation of continued employment);</a:t>
            </a:r>
          </a:p>
          <a:p>
            <a:pPr marL="742950" lvl="1" indent="-285750">
              <a:buFont typeface="Wingdings" panose="05000000000000000000" pitchFamily="2" charset="2"/>
              <a:buChar char="q"/>
            </a:pPr>
            <a:r>
              <a:rPr lang="en-US" sz="1400" dirty="0">
                <a:latin typeface="Selawik" panose="020B0502040204020203" pitchFamily="34" charset="0"/>
              </a:rPr>
              <a:t>duration of the appointment (starting date, ending date);</a:t>
            </a:r>
          </a:p>
          <a:p>
            <a:pPr marL="742950" lvl="1" indent="-285750">
              <a:buFont typeface="Wingdings" panose="05000000000000000000" pitchFamily="2" charset="2"/>
              <a:buChar char="q"/>
            </a:pPr>
            <a:r>
              <a:rPr lang="en-US" sz="1400" dirty="0">
                <a:latin typeface="Selawik" panose="020B0502040204020203" pitchFamily="34" charset="0"/>
              </a:rPr>
              <a:t>salary (hourly for nonexempt; salary for exempt);</a:t>
            </a:r>
          </a:p>
          <a:p>
            <a:pPr marL="742950" lvl="1" indent="-285750">
              <a:buFont typeface="Wingdings" panose="05000000000000000000" pitchFamily="2" charset="2"/>
              <a:buChar char="q"/>
            </a:pPr>
            <a:r>
              <a:rPr lang="en-US" sz="1400" dirty="0">
                <a:latin typeface="Selawik" panose="020B0502040204020203" pitchFamily="34" charset="0"/>
              </a:rPr>
              <a:t>general position responsibilities;</a:t>
            </a:r>
          </a:p>
          <a:p>
            <a:pPr marL="742950" lvl="1" indent="-285750">
              <a:buFont typeface="Wingdings" panose="05000000000000000000" pitchFamily="2" charset="2"/>
              <a:buChar char="q"/>
            </a:pPr>
            <a:r>
              <a:rPr lang="en-US" sz="1400" dirty="0">
                <a:latin typeface="Selawik" panose="020B0502040204020203" pitchFamily="34" charset="0"/>
              </a:rPr>
              <a:t>definition of operational area;</a:t>
            </a:r>
          </a:p>
          <a:p>
            <a:pPr marL="742950" lvl="1" indent="-285750">
              <a:buFont typeface="Wingdings" panose="05000000000000000000" pitchFamily="2" charset="2"/>
              <a:buChar char="q"/>
            </a:pPr>
            <a:r>
              <a:rPr lang="en-US" sz="1400" dirty="0">
                <a:latin typeface="Selawik" panose="020B0502040204020203" pitchFamily="34" charset="0"/>
              </a:rPr>
              <a:t>duration of the probationary period (if appropriate); and</a:t>
            </a:r>
          </a:p>
          <a:p>
            <a:pPr marL="742950" lvl="1" indent="-285750">
              <a:buFont typeface="Wingdings" panose="05000000000000000000" pitchFamily="2" charset="2"/>
              <a:buChar char="q"/>
            </a:pPr>
            <a:r>
              <a:rPr lang="en-US" sz="1400" dirty="0">
                <a:latin typeface="Selawik" panose="020B0502040204020203" pitchFamily="34" charset="0"/>
              </a:rPr>
              <a:t>recognition of prior service as part of the probationary period (if appropriate).</a:t>
            </a:r>
          </a:p>
        </p:txBody>
      </p:sp>
    </p:spTree>
    <p:extLst>
      <p:ext uri="{BB962C8B-B14F-4D97-AF65-F5344CB8AC3E}">
        <p14:creationId xmlns:p14="http://schemas.microsoft.com/office/powerpoint/2010/main" val="263568664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7E32AE1-3B30-47A5-252C-9E1C01E5D3B5}"/>
              </a:ext>
            </a:extLst>
          </p:cNvPr>
          <p:cNvSpPr txBox="1"/>
          <p:nvPr/>
        </p:nvSpPr>
        <p:spPr>
          <a:xfrm>
            <a:off x="743146" y="1102224"/>
            <a:ext cx="7392186"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Selawik" panose="020B0502040204020203" pitchFamily="34" charset="0"/>
              </a:rPr>
              <a:t>What are Appointment Types?</a:t>
            </a:r>
          </a:p>
        </p:txBody>
      </p:sp>
      <p:graphicFrame>
        <p:nvGraphicFramePr>
          <p:cNvPr id="18" name="Diagram 17">
            <a:extLst>
              <a:ext uri="{FF2B5EF4-FFF2-40B4-BE49-F238E27FC236}">
                <a16:creationId xmlns:a16="http://schemas.microsoft.com/office/drawing/2014/main" id="{3B466664-B407-1463-522B-9E8EA228A478}"/>
              </a:ext>
            </a:extLst>
          </p:cNvPr>
          <p:cNvGraphicFramePr/>
          <p:nvPr>
            <p:extLst>
              <p:ext uri="{D42A27DB-BD31-4B8C-83A1-F6EECF244321}">
                <p14:modId xmlns:p14="http://schemas.microsoft.com/office/powerpoint/2010/main" val="1193827618"/>
              </p:ext>
            </p:extLst>
          </p:nvPr>
        </p:nvGraphicFramePr>
        <p:xfrm>
          <a:off x="837396" y="1850156"/>
          <a:ext cx="9535040" cy="4816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140828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1F71-AB60-A66F-0BFA-93769E5BB631}"/>
              </a:ext>
            </a:extLst>
          </p:cNvPr>
          <p:cNvSpPr>
            <a:spLocks noGrp="1"/>
          </p:cNvSpPr>
          <p:nvPr>
            <p:ph type="title"/>
          </p:nvPr>
        </p:nvSpPr>
        <p:spPr/>
        <p:txBody>
          <a:bodyPr/>
          <a:lstStyle/>
          <a:p>
            <a:r>
              <a:rPr lang="en-US" dirty="0"/>
              <a:t>Employee Classifications</a:t>
            </a:r>
          </a:p>
        </p:txBody>
      </p:sp>
      <p:graphicFrame>
        <p:nvGraphicFramePr>
          <p:cNvPr id="11" name="Table 10">
            <a:extLst>
              <a:ext uri="{FF2B5EF4-FFF2-40B4-BE49-F238E27FC236}">
                <a16:creationId xmlns:a16="http://schemas.microsoft.com/office/drawing/2014/main" id="{6CD314DF-BC4A-1A97-50B2-C0075DA23964}"/>
              </a:ext>
            </a:extLst>
          </p:cNvPr>
          <p:cNvGraphicFramePr>
            <a:graphicFrameLocks noGrp="1"/>
          </p:cNvGraphicFramePr>
          <p:nvPr>
            <p:extLst>
              <p:ext uri="{D42A27DB-BD31-4B8C-83A1-F6EECF244321}">
                <p14:modId xmlns:p14="http://schemas.microsoft.com/office/powerpoint/2010/main" val="4132019633"/>
              </p:ext>
            </p:extLst>
          </p:nvPr>
        </p:nvGraphicFramePr>
        <p:xfrm>
          <a:off x="838200" y="1899981"/>
          <a:ext cx="4301971" cy="4903914"/>
        </p:xfrm>
        <a:graphic>
          <a:graphicData uri="http://schemas.openxmlformats.org/drawingml/2006/table">
            <a:tbl>
              <a:tblPr/>
              <a:tblGrid>
                <a:gridCol w="1349638">
                  <a:extLst>
                    <a:ext uri="{9D8B030D-6E8A-4147-A177-3AD203B41FA5}">
                      <a16:colId xmlns:a16="http://schemas.microsoft.com/office/drawing/2014/main" val="138928925"/>
                    </a:ext>
                  </a:extLst>
                </a:gridCol>
                <a:gridCol w="784866">
                  <a:extLst>
                    <a:ext uri="{9D8B030D-6E8A-4147-A177-3AD203B41FA5}">
                      <a16:colId xmlns:a16="http://schemas.microsoft.com/office/drawing/2014/main" val="3533388192"/>
                    </a:ext>
                  </a:extLst>
                </a:gridCol>
                <a:gridCol w="2167467">
                  <a:extLst>
                    <a:ext uri="{9D8B030D-6E8A-4147-A177-3AD203B41FA5}">
                      <a16:colId xmlns:a16="http://schemas.microsoft.com/office/drawing/2014/main" val="54563393"/>
                    </a:ext>
                  </a:extLst>
                </a:gridCol>
              </a:tblGrid>
              <a:tr h="559130">
                <a:tc>
                  <a:txBody>
                    <a:bodyPr/>
                    <a:lstStyle/>
                    <a:p>
                      <a:pPr algn="ctr" fontAlgn="ctr"/>
                      <a:r>
                        <a:rPr lang="en-US" sz="1200" b="1" i="0" u="none" strike="noStrike" dirty="0">
                          <a:solidFill>
                            <a:srgbClr val="000000"/>
                          </a:solidFill>
                          <a:effectLst/>
                          <a:latin typeface="Open Sans" panose="020B0606030504020204" pitchFamily="34" charset="0"/>
                        </a:rPr>
                        <a:t>Group</a:t>
                      </a:r>
                    </a:p>
                  </a:txBody>
                  <a:tcPr marL="3938" marR="3938" marT="3938" marB="0" anchor="ctr">
                    <a:lnL w="12700" cap="flat" cmpd="sng" algn="ctr">
                      <a:solidFill>
                        <a:schemeClr val="tx1"/>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tcPr>
                </a:tc>
                <a:tc>
                  <a:txBody>
                    <a:bodyPr/>
                    <a:lstStyle/>
                    <a:p>
                      <a:pPr algn="ctr" fontAlgn="ctr"/>
                      <a:r>
                        <a:rPr lang="en-US" sz="1200" b="1" i="0" u="none" strike="noStrike" dirty="0" err="1">
                          <a:solidFill>
                            <a:srgbClr val="000000"/>
                          </a:solidFill>
                          <a:effectLst/>
                          <a:latin typeface="Open Sans" panose="020B0606030504020204" pitchFamily="34" charset="0"/>
                        </a:rPr>
                        <a:t>Empl</a:t>
                      </a:r>
                      <a:r>
                        <a:rPr lang="en-US" sz="1200" b="1" i="0" u="none" strike="noStrike" dirty="0">
                          <a:solidFill>
                            <a:srgbClr val="000000"/>
                          </a:solidFill>
                          <a:effectLst/>
                          <a:latin typeface="Open Sans" panose="020B0606030504020204" pitchFamily="34" charset="0"/>
                        </a:rPr>
                        <a:t> Class Code</a:t>
                      </a:r>
                    </a:p>
                  </a:txBody>
                  <a:tcPr marL="3938" marR="3938" marT="3938"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tcPr>
                </a:tc>
                <a:tc>
                  <a:txBody>
                    <a:bodyPr/>
                    <a:lstStyle/>
                    <a:p>
                      <a:pPr algn="ctr" fontAlgn="ctr"/>
                      <a:r>
                        <a:rPr lang="en-US" sz="1200" b="1" i="0" u="none" strike="noStrike" dirty="0" err="1">
                          <a:solidFill>
                            <a:srgbClr val="000000"/>
                          </a:solidFill>
                          <a:effectLst/>
                          <a:latin typeface="Open Sans" panose="020B0606030504020204" pitchFamily="34" charset="0"/>
                        </a:rPr>
                        <a:t>Empl</a:t>
                      </a:r>
                      <a:r>
                        <a:rPr lang="en-US" sz="1200" b="1" i="0" u="none" strike="noStrike" dirty="0">
                          <a:solidFill>
                            <a:srgbClr val="000000"/>
                          </a:solidFill>
                          <a:effectLst/>
                          <a:latin typeface="Open Sans" panose="020B0606030504020204" pitchFamily="34" charset="0"/>
                        </a:rPr>
                        <a:t> Class Name</a:t>
                      </a:r>
                    </a:p>
                  </a:txBody>
                  <a:tcPr marL="3938" marR="3938" marT="3938" marB="0" anchor="ctr">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tcPr>
                </a:tc>
                <a:extLst>
                  <a:ext uri="{0D108BD9-81ED-4DB2-BD59-A6C34878D82A}">
                    <a16:rowId xmlns:a16="http://schemas.microsoft.com/office/drawing/2014/main" val="1772383384"/>
                  </a:ext>
                </a:extLst>
              </a:tr>
              <a:tr h="211182">
                <a:tc>
                  <a:txBody>
                    <a:bodyPr/>
                    <a:lstStyle/>
                    <a:p>
                      <a:pPr algn="ctr" fontAlgn="ctr"/>
                      <a:r>
                        <a:rPr lang="en-US" sz="1200" b="0" i="0" u="none" strike="noStrike">
                          <a:solidFill>
                            <a:srgbClr val="000000"/>
                          </a:solidFill>
                          <a:effectLst/>
                          <a:latin typeface="Open Sans" panose="020B0606030504020204" pitchFamily="34" charset="0"/>
                        </a:rPr>
                        <a:t>Academic Staff</a:t>
                      </a:r>
                    </a:p>
                  </a:txBody>
                  <a:tcPr marL="3938" marR="3938" marT="3938" marB="0" anchor="ctr">
                    <a:lnL w="12700" cap="flat" cmpd="sng" algn="ctr">
                      <a:solidFill>
                        <a:schemeClr val="tx1"/>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Open Sans" panose="020B0606030504020204" pitchFamily="34" charset="0"/>
                        </a:rPr>
                        <a:t>AS</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Open Sans" panose="020B0606030504020204" pitchFamily="34" charset="0"/>
                        </a:rPr>
                        <a:t>Academic Staff</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88339072"/>
                  </a:ext>
                </a:extLst>
              </a:tr>
              <a:tr h="729173">
                <a:tc rowSpan="3">
                  <a:txBody>
                    <a:bodyPr/>
                    <a:lstStyle/>
                    <a:p>
                      <a:pPr algn="ctr" fontAlgn="ctr"/>
                      <a:r>
                        <a:rPr lang="en-US" sz="1200" b="0" i="0" u="none" strike="noStrike">
                          <a:solidFill>
                            <a:srgbClr val="000000"/>
                          </a:solidFill>
                          <a:effectLst/>
                          <a:latin typeface="Open Sans" panose="020B0606030504020204" pitchFamily="34" charset="0"/>
                        </a:rPr>
                        <a:t>University Staff</a:t>
                      </a:r>
                    </a:p>
                  </a:txBody>
                  <a:tcPr marL="3938" marR="3938" marT="3938" marB="0" anchor="ctr">
                    <a:lnL w="12700" cap="flat" cmpd="sng" algn="ctr">
                      <a:solidFill>
                        <a:schemeClr val="tx1"/>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Open Sans" panose="020B0606030504020204" pitchFamily="34" charset="0"/>
                        </a:rPr>
                        <a:t>CJ</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Open Sans" panose="020B0606030504020204" pitchFamily="34" charset="0"/>
                        </a:rPr>
                        <a:t>Univ Staff Project - FT Finite (Classified Project)</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05249286"/>
                  </a:ext>
                </a:extLst>
              </a:tr>
              <a:tr h="832771">
                <a:tc vMerge="1">
                  <a:txBody>
                    <a:bodyPr/>
                    <a:lstStyle/>
                    <a:p>
                      <a:endParaRPr lang="en-US"/>
                    </a:p>
                  </a:txBody>
                  <a:tcPr/>
                </a:tc>
                <a:tc>
                  <a:txBody>
                    <a:bodyPr/>
                    <a:lstStyle/>
                    <a:p>
                      <a:pPr algn="l" fontAlgn="ctr"/>
                      <a:r>
                        <a:rPr lang="en-US" sz="1200" b="0" i="0" u="none" strike="noStrike">
                          <a:solidFill>
                            <a:srgbClr val="000000"/>
                          </a:solidFill>
                          <a:effectLst/>
                          <a:latin typeface="Open Sans" panose="020B0606030504020204" pitchFamily="34" charset="0"/>
                        </a:rPr>
                        <a:t>CL</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Open Sans" panose="020B0606030504020204" pitchFamily="34" charset="0"/>
                        </a:rPr>
                        <a:t>Univ Staff Temporary Employment (Classified LTE)</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00968888"/>
                  </a:ext>
                </a:extLst>
              </a:tr>
              <a:tr h="1039968">
                <a:tc vMerge="1">
                  <a:txBody>
                    <a:bodyPr/>
                    <a:lstStyle/>
                    <a:p>
                      <a:endParaRPr lang="en-US"/>
                    </a:p>
                  </a:txBody>
                  <a:tcPr/>
                </a:tc>
                <a:tc>
                  <a:txBody>
                    <a:bodyPr/>
                    <a:lstStyle/>
                    <a:p>
                      <a:pPr algn="l" fontAlgn="ctr"/>
                      <a:r>
                        <a:rPr lang="en-US" sz="1200" b="0" i="0" u="none" strike="noStrike">
                          <a:solidFill>
                            <a:srgbClr val="000000"/>
                          </a:solidFill>
                          <a:effectLst/>
                          <a:latin typeface="Open Sans" panose="020B0606030504020204" pitchFamily="34" charset="0"/>
                        </a:rPr>
                        <a:t>CP</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Open Sans" panose="020B0606030504020204" pitchFamily="34" charset="0"/>
                        </a:rPr>
                        <a:t>Univ Staff Ongoing Employment (Classified Permanent)</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88876844"/>
                  </a:ext>
                </a:extLst>
              </a:tr>
              <a:tr h="211182">
                <a:tc rowSpan="4">
                  <a:txBody>
                    <a:bodyPr/>
                    <a:lstStyle/>
                    <a:p>
                      <a:pPr algn="ctr" fontAlgn="ctr"/>
                      <a:r>
                        <a:rPr lang="en-US" sz="1200" b="0" i="0" u="none" strike="noStrike">
                          <a:solidFill>
                            <a:srgbClr val="000000"/>
                          </a:solidFill>
                          <a:effectLst/>
                          <a:latin typeface="Open Sans" panose="020B0606030504020204" pitchFamily="34" charset="0"/>
                        </a:rPr>
                        <a:t>Employees-in-Training</a:t>
                      </a:r>
                    </a:p>
                  </a:txBody>
                  <a:tcPr marL="3938" marR="3938" marT="3938" marB="0" anchor="ctr">
                    <a:lnL w="12700" cap="flat" cmpd="sng" algn="ctr">
                      <a:solidFill>
                        <a:schemeClr val="tx1"/>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Open Sans" panose="020B0606030504020204" pitchFamily="34" charset="0"/>
                        </a:rPr>
                        <a:t>ET1</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Open Sans" panose="020B0606030504020204" pitchFamily="34" charset="0"/>
                        </a:rPr>
                        <a:t>Research Assoc</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466981761"/>
                  </a:ext>
                </a:extLst>
              </a:tr>
              <a:tr h="266965">
                <a:tc vMerge="1">
                  <a:txBody>
                    <a:bodyPr/>
                    <a:lstStyle/>
                    <a:p>
                      <a:endParaRPr lang="en-US"/>
                    </a:p>
                  </a:txBody>
                  <a:tcPr/>
                </a:tc>
                <a:tc>
                  <a:txBody>
                    <a:bodyPr/>
                    <a:lstStyle/>
                    <a:p>
                      <a:pPr algn="l" fontAlgn="ctr"/>
                      <a:r>
                        <a:rPr lang="en-US" sz="1200" b="0" i="0" u="none" strike="noStrike">
                          <a:solidFill>
                            <a:srgbClr val="000000"/>
                          </a:solidFill>
                          <a:effectLst/>
                          <a:latin typeface="Open Sans" panose="020B0606030504020204" pitchFamily="34" charset="0"/>
                        </a:rPr>
                        <a:t>ET2</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b="0" i="0" u="none" strike="noStrike" dirty="0" err="1">
                          <a:solidFill>
                            <a:srgbClr val="000000"/>
                          </a:solidFill>
                          <a:effectLst/>
                          <a:latin typeface="Open Sans" panose="020B0606030504020204" pitchFamily="34" charset="0"/>
                        </a:rPr>
                        <a:t>Misc</a:t>
                      </a:r>
                      <a:r>
                        <a:rPr lang="en-US" sz="1200" b="0" i="0" u="none" strike="noStrike" dirty="0">
                          <a:solidFill>
                            <a:srgbClr val="000000"/>
                          </a:solidFill>
                          <a:effectLst/>
                          <a:latin typeface="Open Sans" panose="020B0606030504020204" pitchFamily="34" charset="0"/>
                        </a:rPr>
                        <a:t> No Withholding</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05390326"/>
                  </a:ext>
                </a:extLst>
              </a:tr>
              <a:tr h="266965">
                <a:tc vMerge="1">
                  <a:txBody>
                    <a:bodyPr/>
                    <a:lstStyle/>
                    <a:p>
                      <a:endParaRPr lang="en-US"/>
                    </a:p>
                  </a:txBody>
                  <a:tcPr/>
                </a:tc>
                <a:tc>
                  <a:txBody>
                    <a:bodyPr/>
                    <a:lstStyle/>
                    <a:p>
                      <a:pPr algn="l" fontAlgn="ctr"/>
                      <a:r>
                        <a:rPr lang="en-US" sz="1200" b="0" i="0" u="none" strike="noStrike">
                          <a:solidFill>
                            <a:srgbClr val="000000"/>
                          </a:solidFill>
                          <a:effectLst/>
                          <a:latin typeface="Open Sans" panose="020B0606030504020204" pitchFamily="34" charset="0"/>
                        </a:rPr>
                        <a:t>ET3</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b="0" i="0" u="none" strike="noStrike" dirty="0" err="1">
                          <a:solidFill>
                            <a:srgbClr val="000000"/>
                          </a:solidFill>
                          <a:effectLst/>
                          <a:latin typeface="Open Sans" panose="020B0606030504020204" pitchFamily="34" charset="0"/>
                        </a:rPr>
                        <a:t>Misc</a:t>
                      </a:r>
                      <a:r>
                        <a:rPr lang="en-US" sz="1200" b="0" i="0" u="none" strike="noStrike" dirty="0">
                          <a:solidFill>
                            <a:srgbClr val="000000"/>
                          </a:solidFill>
                          <a:effectLst/>
                          <a:latin typeface="Open Sans" panose="020B0606030504020204" pitchFamily="34" charset="0"/>
                        </a:rPr>
                        <a:t> With Withholding</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471844663"/>
                  </a:ext>
                </a:extLst>
              </a:tr>
              <a:tr h="314780">
                <a:tc vMerge="1">
                  <a:txBody>
                    <a:bodyPr/>
                    <a:lstStyle/>
                    <a:p>
                      <a:endParaRPr lang="en-US"/>
                    </a:p>
                  </a:txBody>
                  <a:tcPr/>
                </a:tc>
                <a:tc>
                  <a:txBody>
                    <a:bodyPr/>
                    <a:lstStyle/>
                    <a:p>
                      <a:pPr algn="l" fontAlgn="ctr"/>
                      <a:r>
                        <a:rPr lang="en-US" sz="1200" b="0" i="0" u="none" strike="noStrike">
                          <a:solidFill>
                            <a:srgbClr val="000000"/>
                          </a:solidFill>
                          <a:effectLst/>
                          <a:latin typeface="Open Sans" panose="020B0606030504020204" pitchFamily="34" charset="0"/>
                        </a:rPr>
                        <a:t>ET4</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Open Sans" panose="020B0606030504020204" pitchFamily="34" charset="0"/>
                        </a:rPr>
                        <a:t>Grad Intern/Trainee</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371665543"/>
                  </a:ext>
                </a:extLst>
              </a:tr>
              <a:tr h="189033">
                <a:tc>
                  <a:txBody>
                    <a:bodyPr/>
                    <a:lstStyle/>
                    <a:p>
                      <a:pPr algn="ctr" fontAlgn="ctr"/>
                      <a:r>
                        <a:rPr lang="en-US" sz="1200" b="0" i="0" u="none" strike="noStrike">
                          <a:solidFill>
                            <a:srgbClr val="000000"/>
                          </a:solidFill>
                          <a:effectLst/>
                          <a:latin typeface="Open Sans" panose="020B0606030504020204" pitchFamily="34" charset="0"/>
                        </a:rPr>
                        <a:t>Faculty</a:t>
                      </a:r>
                    </a:p>
                  </a:txBody>
                  <a:tcPr marL="3938" marR="3938" marT="3938" marB="0" anchor="ctr">
                    <a:lnL w="12700" cap="flat" cmpd="sng" algn="ctr">
                      <a:solidFill>
                        <a:schemeClr val="tx1"/>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Open Sans" panose="020B0606030504020204" pitchFamily="34" charset="0"/>
                        </a:rPr>
                        <a:t>FA</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Open Sans" panose="020B0606030504020204" pitchFamily="34" charset="0"/>
                        </a:rPr>
                        <a:t>Faculty</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29178471"/>
                  </a:ext>
                </a:extLst>
              </a:tr>
              <a:tr h="282765">
                <a:tc>
                  <a:txBody>
                    <a:bodyPr/>
                    <a:lstStyle/>
                    <a:p>
                      <a:pPr algn="ctr" fontAlgn="ctr"/>
                      <a:r>
                        <a:rPr lang="en-US" sz="1200" b="0" i="0" u="none" strike="noStrike" dirty="0">
                          <a:solidFill>
                            <a:srgbClr val="000000"/>
                          </a:solidFill>
                          <a:effectLst/>
                          <a:latin typeface="Open Sans" panose="020B0606030504020204" pitchFamily="34" charset="0"/>
                        </a:rPr>
                        <a:t>Limited</a:t>
                      </a:r>
                    </a:p>
                  </a:txBody>
                  <a:tcPr marL="3938" marR="3938" marT="3938" marB="0" anchor="ctr">
                    <a:lnL w="12700" cap="flat" cmpd="sng" algn="ctr">
                      <a:solidFill>
                        <a:schemeClr val="tx1"/>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Open Sans" panose="020B0606030504020204" pitchFamily="34" charset="0"/>
                        </a:rPr>
                        <a:t>LI</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Open Sans" panose="020B0606030504020204" pitchFamily="34" charset="0"/>
                        </a:rPr>
                        <a:t>Limited</a:t>
                      </a:r>
                    </a:p>
                  </a:txBody>
                  <a:tcPr marL="3938" marR="3938" marT="3938"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15101"/>
                  </a:ext>
                </a:extLst>
              </a:tr>
            </a:tbl>
          </a:graphicData>
        </a:graphic>
      </p:graphicFrame>
      <p:graphicFrame>
        <p:nvGraphicFramePr>
          <p:cNvPr id="13" name="Table 12">
            <a:extLst>
              <a:ext uri="{FF2B5EF4-FFF2-40B4-BE49-F238E27FC236}">
                <a16:creationId xmlns:a16="http://schemas.microsoft.com/office/drawing/2014/main" id="{A93697B1-DB05-D5C2-0CAA-6FE191018669}"/>
              </a:ext>
            </a:extLst>
          </p:cNvPr>
          <p:cNvGraphicFramePr>
            <a:graphicFrameLocks noGrp="1"/>
          </p:cNvGraphicFramePr>
          <p:nvPr>
            <p:extLst>
              <p:ext uri="{D42A27DB-BD31-4B8C-83A1-F6EECF244321}">
                <p14:modId xmlns:p14="http://schemas.microsoft.com/office/powerpoint/2010/main" val="12169467"/>
              </p:ext>
            </p:extLst>
          </p:nvPr>
        </p:nvGraphicFramePr>
        <p:xfrm>
          <a:off x="6096000" y="1899981"/>
          <a:ext cx="4301971" cy="552578"/>
        </p:xfrm>
        <a:graphic>
          <a:graphicData uri="http://schemas.openxmlformats.org/drawingml/2006/table">
            <a:tbl>
              <a:tblPr/>
              <a:tblGrid>
                <a:gridCol w="1349638">
                  <a:extLst>
                    <a:ext uri="{9D8B030D-6E8A-4147-A177-3AD203B41FA5}">
                      <a16:colId xmlns:a16="http://schemas.microsoft.com/office/drawing/2014/main" val="700645998"/>
                    </a:ext>
                  </a:extLst>
                </a:gridCol>
                <a:gridCol w="784866">
                  <a:extLst>
                    <a:ext uri="{9D8B030D-6E8A-4147-A177-3AD203B41FA5}">
                      <a16:colId xmlns:a16="http://schemas.microsoft.com/office/drawing/2014/main" val="2383375233"/>
                    </a:ext>
                  </a:extLst>
                </a:gridCol>
                <a:gridCol w="2167467">
                  <a:extLst>
                    <a:ext uri="{9D8B030D-6E8A-4147-A177-3AD203B41FA5}">
                      <a16:colId xmlns:a16="http://schemas.microsoft.com/office/drawing/2014/main" val="331866677"/>
                    </a:ext>
                  </a:extLst>
                </a:gridCol>
              </a:tblGrid>
              <a:tr h="311091">
                <a:tc>
                  <a:txBody>
                    <a:bodyPr/>
                    <a:lstStyle/>
                    <a:p>
                      <a:pPr algn="ctr" fontAlgn="ctr"/>
                      <a:r>
                        <a:rPr lang="en-US" sz="1200" b="1" i="0" u="none" strike="noStrike" dirty="0">
                          <a:solidFill>
                            <a:srgbClr val="000000"/>
                          </a:solidFill>
                          <a:effectLst/>
                          <a:latin typeface="Open Sans" panose="020B0606030504020204" pitchFamily="34" charset="0"/>
                        </a:rPr>
                        <a:t>Group</a:t>
                      </a:r>
                    </a:p>
                  </a:txBody>
                  <a:tcPr marL="3938" marR="3938" marT="3938" marB="0" anchor="ctr">
                    <a:lnL w="12700" cap="flat" cmpd="sng" algn="ctr">
                      <a:solidFill>
                        <a:schemeClr val="tx1"/>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tcPr>
                </a:tc>
                <a:tc>
                  <a:txBody>
                    <a:bodyPr/>
                    <a:lstStyle/>
                    <a:p>
                      <a:pPr algn="ctr" fontAlgn="ctr"/>
                      <a:r>
                        <a:rPr lang="en-US" sz="1200" b="1" i="0" u="none" strike="noStrike" dirty="0" err="1">
                          <a:solidFill>
                            <a:srgbClr val="000000"/>
                          </a:solidFill>
                          <a:effectLst/>
                          <a:latin typeface="Open Sans" panose="020B0606030504020204" pitchFamily="34" charset="0"/>
                        </a:rPr>
                        <a:t>Empl</a:t>
                      </a:r>
                      <a:r>
                        <a:rPr lang="en-US" sz="1200" b="1" i="0" u="none" strike="noStrike" dirty="0">
                          <a:solidFill>
                            <a:srgbClr val="000000"/>
                          </a:solidFill>
                          <a:effectLst/>
                          <a:latin typeface="Open Sans" panose="020B0606030504020204" pitchFamily="34" charset="0"/>
                        </a:rPr>
                        <a:t> Class Code</a:t>
                      </a:r>
                    </a:p>
                  </a:txBody>
                  <a:tcPr marL="3938" marR="3938" marT="3938"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tcPr>
                </a:tc>
                <a:tc>
                  <a:txBody>
                    <a:bodyPr/>
                    <a:lstStyle/>
                    <a:p>
                      <a:pPr algn="ctr" fontAlgn="ctr"/>
                      <a:r>
                        <a:rPr lang="en-US" sz="1200" b="1" i="0" u="none" strike="noStrike" dirty="0" err="1">
                          <a:solidFill>
                            <a:srgbClr val="000000"/>
                          </a:solidFill>
                          <a:effectLst/>
                          <a:latin typeface="Open Sans" panose="020B0606030504020204" pitchFamily="34" charset="0"/>
                        </a:rPr>
                        <a:t>Empl</a:t>
                      </a:r>
                      <a:r>
                        <a:rPr lang="en-US" sz="1200" b="1" i="0" u="none" strike="noStrike" dirty="0">
                          <a:solidFill>
                            <a:srgbClr val="000000"/>
                          </a:solidFill>
                          <a:effectLst/>
                          <a:latin typeface="Open Sans" panose="020B0606030504020204" pitchFamily="34" charset="0"/>
                        </a:rPr>
                        <a:t> Class Name</a:t>
                      </a:r>
                    </a:p>
                  </a:txBody>
                  <a:tcPr marL="3938" marR="3938" marT="3938" marB="0" anchor="ctr">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tcPr>
                </a:tc>
                <a:extLst>
                  <a:ext uri="{0D108BD9-81ED-4DB2-BD59-A6C34878D82A}">
                    <a16:rowId xmlns:a16="http://schemas.microsoft.com/office/drawing/2014/main" val="3072515160"/>
                  </a:ext>
                </a:extLst>
              </a:tr>
            </a:tbl>
          </a:graphicData>
        </a:graphic>
      </p:graphicFrame>
      <p:graphicFrame>
        <p:nvGraphicFramePr>
          <p:cNvPr id="14" name="Table 13">
            <a:extLst>
              <a:ext uri="{FF2B5EF4-FFF2-40B4-BE49-F238E27FC236}">
                <a16:creationId xmlns:a16="http://schemas.microsoft.com/office/drawing/2014/main" id="{B1EBA2B6-E32D-22C4-A435-4A764BB62884}"/>
              </a:ext>
            </a:extLst>
          </p:cNvPr>
          <p:cNvGraphicFramePr>
            <a:graphicFrameLocks noGrp="1"/>
          </p:cNvGraphicFramePr>
          <p:nvPr>
            <p:extLst>
              <p:ext uri="{D42A27DB-BD31-4B8C-83A1-F6EECF244321}">
                <p14:modId xmlns:p14="http://schemas.microsoft.com/office/powerpoint/2010/main" val="3598007453"/>
              </p:ext>
            </p:extLst>
          </p:nvPr>
        </p:nvGraphicFramePr>
        <p:xfrm>
          <a:off x="6096000" y="2452559"/>
          <a:ext cx="4301971" cy="4351337"/>
        </p:xfrm>
        <a:graphic>
          <a:graphicData uri="http://schemas.openxmlformats.org/drawingml/2006/table">
            <a:tbl>
              <a:tblPr/>
              <a:tblGrid>
                <a:gridCol w="1334610">
                  <a:extLst>
                    <a:ext uri="{9D8B030D-6E8A-4147-A177-3AD203B41FA5}">
                      <a16:colId xmlns:a16="http://schemas.microsoft.com/office/drawing/2014/main" val="4107938305"/>
                    </a:ext>
                  </a:extLst>
                </a:gridCol>
                <a:gridCol w="798990">
                  <a:extLst>
                    <a:ext uri="{9D8B030D-6E8A-4147-A177-3AD203B41FA5}">
                      <a16:colId xmlns:a16="http://schemas.microsoft.com/office/drawing/2014/main" val="304308413"/>
                    </a:ext>
                  </a:extLst>
                </a:gridCol>
                <a:gridCol w="2168371">
                  <a:extLst>
                    <a:ext uri="{9D8B030D-6E8A-4147-A177-3AD203B41FA5}">
                      <a16:colId xmlns:a16="http://schemas.microsoft.com/office/drawing/2014/main" val="2571527445"/>
                    </a:ext>
                  </a:extLst>
                </a:gridCol>
              </a:tblGrid>
              <a:tr h="285823">
                <a:tc rowSpan="6">
                  <a:txBody>
                    <a:bodyPr/>
                    <a:lstStyle/>
                    <a:p>
                      <a:pPr algn="ctr" fontAlgn="ctr"/>
                      <a:r>
                        <a:rPr lang="en-US" sz="1200" b="0" i="0" u="none" strike="noStrike" dirty="0">
                          <a:solidFill>
                            <a:srgbClr val="000000"/>
                          </a:solidFill>
                          <a:effectLst/>
                          <a:latin typeface="Open Sans" panose="020B0606030504020204" pitchFamily="34" charset="0"/>
                        </a:rPr>
                        <a:t>Other</a:t>
                      </a:r>
                    </a:p>
                  </a:txBody>
                  <a:tcPr marL="4266" marR="4266" marT="4266" marB="0" anchor="ctr">
                    <a:lnL w="12700" cap="flat" cmpd="sng" algn="ctr">
                      <a:solidFill>
                        <a:schemeClr val="tx1"/>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Open Sans" panose="020B0606030504020204" pitchFamily="34" charset="0"/>
                        </a:rPr>
                        <a:t>OT1</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Open Sans" panose="020B0606030504020204" pitchFamily="34" charset="0"/>
                        </a:rPr>
                        <a:t>Ad Hoc </a:t>
                      </a:r>
                      <a:r>
                        <a:rPr lang="en-US" sz="1200" b="0" i="0" u="none" strike="noStrike" dirty="0" err="1">
                          <a:solidFill>
                            <a:srgbClr val="000000"/>
                          </a:solidFill>
                          <a:effectLst/>
                          <a:latin typeface="Open Sans" panose="020B0606030504020204" pitchFamily="34" charset="0"/>
                        </a:rPr>
                        <a:t>Prg</a:t>
                      </a:r>
                      <a:r>
                        <a:rPr lang="en-US" sz="1200" b="0" i="0" u="none" strike="noStrike" dirty="0">
                          <a:solidFill>
                            <a:srgbClr val="000000"/>
                          </a:solidFill>
                          <a:effectLst/>
                          <a:latin typeface="Open Sans" panose="020B0606030504020204" pitchFamily="34" charset="0"/>
                        </a:rPr>
                        <a:t> Spec/</a:t>
                      </a:r>
                      <a:r>
                        <a:rPr lang="en-US" sz="1200" b="0" i="0" u="none" strike="noStrike" dirty="0" err="1">
                          <a:solidFill>
                            <a:srgbClr val="000000"/>
                          </a:solidFill>
                          <a:effectLst/>
                          <a:latin typeface="Open Sans" panose="020B0606030504020204" pitchFamily="34" charset="0"/>
                        </a:rPr>
                        <a:t>Corr</a:t>
                      </a:r>
                      <a:r>
                        <a:rPr lang="en-US" sz="1200" b="0" i="0" u="none" strike="noStrike" dirty="0">
                          <a:solidFill>
                            <a:srgbClr val="000000"/>
                          </a:solidFill>
                          <a:effectLst/>
                          <a:latin typeface="Open Sans" panose="020B0606030504020204" pitchFamily="34" charset="0"/>
                        </a:rPr>
                        <a:t> Tutor</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05982298"/>
                  </a:ext>
                </a:extLst>
              </a:tr>
              <a:tr h="285823">
                <a:tc vMerge="1">
                  <a:txBody>
                    <a:bodyPr/>
                    <a:lstStyle/>
                    <a:p>
                      <a:endParaRPr lang="en-US"/>
                    </a:p>
                  </a:txBody>
                  <a:tcPr/>
                </a:tc>
                <a:tc>
                  <a:txBody>
                    <a:bodyPr/>
                    <a:lstStyle/>
                    <a:p>
                      <a:pPr algn="ctr" fontAlgn="ctr"/>
                      <a:r>
                        <a:rPr lang="en-US" sz="1200" b="0" i="0" u="none" strike="noStrike" dirty="0">
                          <a:solidFill>
                            <a:srgbClr val="000000"/>
                          </a:solidFill>
                          <a:effectLst/>
                          <a:latin typeface="Open Sans" panose="020B0606030504020204" pitchFamily="34" charset="0"/>
                        </a:rPr>
                        <a:t>OT2</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Open Sans" panose="020B0606030504020204" pitchFamily="34" charset="0"/>
                        </a:rPr>
                        <a:t>Zero Dollar Conc/Teach Supv</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9661702"/>
                  </a:ext>
                </a:extLst>
              </a:tr>
              <a:tr h="191971">
                <a:tc vMerge="1">
                  <a:txBody>
                    <a:bodyPr/>
                    <a:lstStyle/>
                    <a:p>
                      <a:endParaRPr lang="en-US"/>
                    </a:p>
                  </a:txBody>
                  <a:tcPr/>
                </a:tc>
                <a:tc>
                  <a:txBody>
                    <a:bodyPr/>
                    <a:lstStyle/>
                    <a:p>
                      <a:pPr algn="ctr" fontAlgn="ctr"/>
                      <a:r>
                        <a:rPr lang="en-US" sz="1200" b="0" i="0" u="none" strike="noStrike" dirty="0">
                          <a:solidFill>
                            <a:srgbClr val="000000"/>
                          </a:solidFill>
                          <a:effectLst/>
                          <a:latin typeface="Open Sans" panose="020B0606030504020204" pitchFamily="34" charset="0"/>
                        </a:rPr>
                        <a:t>OT3</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Open Sans" panose="020B0606030504020204" pitchFamily="34" charset="0"/>
                        </a:rPr>
                        <a:t>OT Pensions</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45836446"/>
                  </a:ext>
                </a:extLst>
              </a:tr>
              <a:tr h="447932">
                <a:tc vMerge="1">
                  <a:txBody>
                    <a:bodyPr/>
                    <a:lstStyle/>
                    <a:p>
                      <a:endParaRPr lang="en-US"/>
                    </a:p>
                  </a:txBody>
                  <a:tcPr/>
                </a:tc>
                <a:tc>
                  <a:txBody>
                    <a:bodyPr/>
                    <a:lstStyle/>
                    <a:p>
                      <a:pPr algn="ctr" fontAlgn="ctr"/>
                      <a:r>
                        <a:rPr lang="en-US" sz="1200" b="0" i="0" u="none" strike="noStrike" dirty="0">
                          <a:solidFill>
                            <a:srgbClr val="000000"/>
                          </a:solidFill>
                          <a:effectLst/>
                          <a:latin typeface="Open Sans" panose="020B0606030504020204" pitchFamily="34" charset="0"/>
                        </a:rPr>
                        <a:t>OT4</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Open Sans" panose="020B0606030504020204" pitchFamily="34" charset="0"/>
                        </a:rPr>
                        <a:t>Honorary Assoc/Fellow</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81985805"/>
                  </a:ext>
                </a:extLst>
              </a:tr>
              <a:tr h="558848">
                <a:tc vMerge="1">
                  <a:txBody>
                    <a:bodyPr/>
                    <a:lstStyle/>
                    <a:p>
                      <a:endParaRPr lang="en-US"/>
                    </a:p>
                  </a:txBody>
                  <a:tcPr/>
                </a:tc>
                <a:tc>
                  <a:txBody>
                    <a:bodyPr/>
                    <a:lstStyle/>
                    <a:p>
                      <a:pPr algn="ctr" fontAlgn="ctr"/>
                      <a:r>
                        <a:rPr lang="en-US" sz="1200" b="0" i="0" u="none" strike="noStrike">
                          <a:solidFill>
                            <a:srgbClr val="000000"/>
                          </a:solidFill>
                          <a:effectLst/>
                          <a:latin typeface="Open Sans" panose="020B0606030504020204" pitchFamily="34" charset="0"/>
                        </a:rPr>
                        <a:t>OT5</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Open Sans" panose="020B0606030504020204" pitchFamily="34" charset="0"/>
                        </a:rPr>
                        <a:t>Adv Opportunity Participant</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7491323"/>
                  </a:ext>
                </a:extLst>
              </a:tr>
              <a:tr h="337015">
                <a:tc vMerge="1">
                  <a:txBody>
                    <a:bodyPr/>
                    <a:lstStyle/>
                    <a:p>
                      <a:endParaRPr lang="en-US"/>
                    </a:p>
                  </a:txBody>
                  <a:tcPr/>
                </a:tc>
                <a:tc>
                  <a:txBody>
                    <a:bodyPr/>
                    <a:lstStyle/>
                    <a:p>
                      <a:pPr algn="ctr" fontAlgn="ctr"/>
                      <a:r>
                        <a:rPr lang="en-US" sz="1200" b="0" i="0" u="none" strike="noStrike">
                          <a:solidFill>
                            <a:srgbClr val="000000"/>
                          </a:solidFill>
                          <a:effectLst/>
                          <a:latin typeface="Open Sans" panose="020B0606030504020204" pitchFamily="34" charset="0"/>
                        </a:rPr>
                        <a:t>OT6</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Open Sans" panose="020B0606030504020204" pitchFamily="34" charset="0"/>
                        </a:rPr>
                        <a:t>Pre-College Intern</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77702318"/>
                  </a:ext>
                </a:extLst>
              </a:tr>
              <a:tr h="285823">
                <a:tc rowSpan="7">
                  <a:txBody>
                    <a:bodyPr/>
                    <a:lstStyle/>
                    <a:p>
                      <a:pPr algn="ctr" fontAlgn="ctr"/>
                      <a:r>
                        <a:rPr lang="en-US" sz="1200" b="0" i="0" u="none" strike="noStrike">
                          <a:solidFill>
                            <a:srgbClr val="000000"/>
                          </a:solidFill>
                          <a:effectLst/>
                          <a:latin typeface="Open Sans" panose="020B0606030504020204" pitchFamily="34" charset="0"/>
                        </a:rPr>
                        <a:t>Student Assistants</a:t>
                      </a:r>
                    </a:p>
                  </a:txBody>
                  <a:tcPr marL="4266" marR="4266" marT="4266" marB="0" anchor="ctr">
                    <a:lnL w="12700" cap="flat" cmpd="sng" algn="ctr">
                      <a:solidFill>
                        <a:schemeClr val="tx1"/>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Open Sans" panose="020B0606030504020204" pitchFamily="34" charset="0"/>
                        </a:rPr>
                        <a:t>SA1</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US" sz="1200" b="0" i="0" u="none" strike="noStrike" dirty="0" err="1">
                          <a:solidFill>
                            <a:srgbClr val="000000"/>
                          </a:solidFill>
                          <a:effectLst/>
                          <a:latin typeface="Open Sans" panose="020B0606030504020204" pitchFamily="34" charset="0"/>
                        </a:rPr>
                        <a:t>Fellow,Scholar,Trainee,AOF</a:t>
                      </a:r>
                      <a:endParaRPr lang="en-US" sz="1200" b="0" i="0" u="none" strike="noStrike" dirty="0">
                        <a:solidFill>
                          <a:srgbClr val="000000"/>
                        </a:solidFill>
                        <a:effectLst/>
                        <a:latin typeface="Open Sans" panose="020B0606030504020204" pitchFamily="34" charset="0"/>
                      </a:endParaRPr>
                    </a:p>
                  </a:txBody>
                  <a:tcPr marL="4266" marR="4266" marT="4266"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927941687"/>
                  </a:ext>
                </a:extLst>
              </a:tr>
              <a:tr h="447932">
                <a:tc vMerge="1">
                  <a:txBody>
                    <a:bodyPr/>
                    <a:lstStyle/>
                    <a:p>
                      <a:endParaRPr lang="en-US"/>
                    </a:p>
                  </a:txBody>
                  <a:tcPr/>
                </a:tc>
                <a:tc>
                  <a:txBody>
                    <a:bodyPr/>
                    <a:lstStyle/>
                    <a:p>
                      <a:pPr algn="ctr" fontAlgn="ctr"/>
                      <a:r>
                        <a:rPr lang="en-US" sz="1200" b="0" i="0" u="none" strike="noStrike">
                          <a:solidFill>
                            <a:srgbClr val="000000"/>
                          </a:solidFill>
                          <a:effectLst/>
                          <a:latin typeface="Open Sans" panose="020B0606030504020204" pitchFamily="34" charset="0"/>
                        </a:rPr>
                        <a:t>SA2</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Open Sans" panose="020B0606030504020204" pitchFamily="34" charset="0"/>
                        </a:rPr>
                        <a:t>Research Assistant</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63681679"/>
                  </a:ext>
                </a:extLst>
              </a:tr>
              <a:tr h="191971">
                <a:tc vMerge="1">
                  <a:txBody>
                    <a:bodyPr/>
                    <a:lstStyle/>
                    <a:p>
                      <a:endParaRPr lang="en-US"/>
                    </a:p>
                  </a:txBody>
                  <a:tcPr/>
                </a:tc>
                <a:tc>
                  <a:txBody>
                    <a:bodyPr/>
                    <a:lstStyle/>
                    <a:p>
                      <a:pPr algn="ctr" fontAlgn="ctr"/>
                      <a:r>
                        <a:rPr lang="en-US" sz="1200" b="0" i="0" u="none" strike="noStrike">
                          <a:solidFill>
                            <a:srgbClr val="000000"/>
                          </a:solidFill>
                          <a:effectLst/>
                          <a:latin typeface="Open Sans" panose="020B0606030504020204" pitchFamily="34" charset="0"/>
                        </a:rPr>
                        <a:t>SA3</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Open Sans" panose="020B0606030504020204" pitchFamily="34" charset="0"/>
                        </a:rPr>
                        <a:t>Teaching Assistant</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70569855"/>
                  </a:ext>
                </a:extLst>
              </a:tr>
              <a:tr h="226099">
                <a:tc vMerge="1">
                  <a:txBody>
                    <a:bodyPr/>
                    <a:lstStyle/>
                    <a:p>
                      <a:endParaRPr lang="en-US"/>
                    </a:p>
                  </a:txBody>
                  <a:tcPr/>
                </a:tc>
                <a:tc>
                  <a:txBody>
                    <a:bodyPr/>
                    <a:lstStyle/>
                    <a:p>
                      <a:pPr algn="ctr" fontAlgn="ctr"/>
                      <a:r>
                        <a:rPr lang="en-US" sz="1200" b="0" i="0" u="none" strike="noStrike">
                          <a:solidFill>
                            <a:srgbClr val="000000"/>
                          </a:solidFill>
                          <a:effectLst/>
                          <a:latin typeface="Open Sans" panose="020B0606030504020204" pitchFamily="34" charset="0"/>
                        </a:rPr>
                        <a:t>SA4</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Open Sans" panose="020B0606030504020204" pitchFamily="34" charset="0"/>
                        </a:rPr>
                        <a:t>Undergrad Asst</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65276108"/>
                  </a:ext>
                </a:extLst>
              </a:tr>
              <a:tr h="191971">
                <a:tc vMerge="1">
                  <a:txBody>
                    <a:bodyPr/>
                    <a:lstStyle/>
                    <a:p>
                      <a:endParaRPr lang="en-US"/>
                    </a:p>
                  </a:txBody>
                  <a:tcPr/>
                </a:tc>
                <a:tc>
                  <a:txBody>
                    <a:bodyPr/>
                    <a:lstStyle/>
                    <a:p>
                      <a:pPr algn="ctr" fontAlgn="ctr"/>
                      <a:r>
                        <a:rPr lang="en-US" sz="1200" b="0" i="0" u="none" strike="noStrike">
                          <a:solidFill>
                            <a:srgbClr val="000000"/>
                          </a:solidFill>
                          <a:effectLst/>
                          <a:latin typeface="Open Sans" panose="020B0606030504020204" pitchFamily="34" charset="0"/>
                        </a:rPr>
                        <a:t>SA5</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Open Sans" panose="020B0606030504020204" pitchFamily="34" charset="0"/>
                        </a:rPr>
                        <a:t>PA/Grad Asst</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418095"/>
                  </a:ext>
                </a:extLst>
              </a:tr>
              <a:tr h="337015">
                <a:tc vMerge="1">
                  <a:txBody>
                    <a:bodyPr/>
                    <a:lstStyle/>
                    <a:p>
                      <a:endParaRPr lang="en-US"/>
                    </a:p>
                  </a:txBody>
                  <a:tcPr/>
                </a:tc>
                <a:tc>
                  <a:txBody>
                    <a:bodyPr/>
                    <a:lstStyle/>
                    <a:p>
                      <a:pPr algn="ctr" fontAlgn="ctr"/>
                      <a:r>
                        <a:rPr lang="en-US" sz="1200" b="0" i="0" u="none" strike="noStrike">
                          <a:solidFill>
                            <a:srgbClr val="000000"/>
                          </a:solidFill>
                          <a:effectLst/>
                          <a:latin typeface="Open Sans" panose="020B0606030504020204" pitchFamily="34" charset="0"/>
                        </a:rPr>
                        <a:t>SA6</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Open Sans" panose="020B0606030504020204" pitchFamily="34" charset="0"/>
                        </a:rPr>
                        <a:t>Undergraduate Intern</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91899015"/>
                  </a:ext>
                </a:extLst>
              </a:tr>
              <a:tr h="337015">
                <a:tc vMerge="1">
                  <a:txBody>
                    <a:bodyPr/>
                    <a:lstStyle/>
                    <a:p>
                      <a:endParaRPr lang="en-US"/>
                    </a:p>
                  </a:txBody>
                  <a:tcPr/>
                </a:tc>
                <a:tc>
                  <a:txBody>
                    <a:bodyPr/>
                    <a:lstStyle/>
                    <a:p>
                      <a:pPr algn="ctr" fontAlgn="ctr"/>
                      <a:r>
                        <a:rPr lang="en-US" sz="1200" b="0" i="0" u="none" strike="noStrike">
                          <a:solidFill>
                            <a:srgbClr val="000000"/>
                          </a:solidFill>
                          <a:effectLst/>
                          <a:latin typeface="Open Sans" panose="020B0606030504020204" pitchFamily="34" charset="0"/>
                        </a:rPr>
                        <a:t>SA7</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Open Sans" panose="020B0606030504020204" pitchFamily="34" charset="0"/>
                        </a:rPr>
                        <a:t>Housefellow/Res Asst</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56054304"/>
                  </a:ext>
                </a:extLst>
              </a:tr>
              <a:tr h="226099">
                <a:tc>
                  <a:txBody>
                    <a:bodyPr/>
                    <a:lstStyle/>
                    <a:p>
                      <a:pPr algn="ctr" fontAlgn="ctr"/>
                      <a:r>
                        <a:rPr lang="en-US" sz="1200" b="0" i="0" u="none" strike="noStrike" dirty="0">
                          <a:solidFill>
                            <a:srgbClr val="000000"/>
                          </a:solidFill>
                          <a:effectLst/>
                          <a:latin typeface="Open Sans" panose="020B0606030504020204" pitchFamily="34" charset="0"/>
                        </a:rPr>
                        <a:t>Student Help</a:t>
                      </a:r>
                    </a:p>
                  </a:txBody>
                  <a:tcPr marL="4266" marR="4266" marT="4266" marB="0" anchor="ctr">
                    <a:lnL w="12700" cap="flat" cmpd="sng" algn="ctr">
                      <a:solidFill>
                        <a:schemeClr val="tx1"/>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Open Sans" panose="020B0606030504020204" pitchFamily="34" charset="0"/>
                        </a:rPr>
                        <a:t>SH</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Open Sans" panose="020B0606030504020204" pitchFamily="34" charset="0"/>
                        </a:rPr>
                        <a:t>Student Help</a:t>
                      </a:r>
                    </a:p>
                  </a:txBody>
                  <a:tcPr marL="4266" marR="4266" marT="4266" marB="0" anchor="b">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08088474"/>
                  </a:ext>
                </a:extLst>
              </a:tr>
            </a:tbl>
          </a:graphicData>
        </a:graphic>
      </p:graphicFrame>
      <p:sp>
        <p:nvSpPr>
          <p:cNvPr id="4" name="Rectangle: Rounded Corners 3">
            <a:extLst>
              <a:ext uri="{FF2B5EF4-FFF2-40B4-BE49-F238E27FC236}">
                <a16:creationId xmlns:a16="http://schemas.microsoft.com/office/drawing/2014/main" id="{7B8E8BD7-D775-E025-C0D1-33CEBBB4ED09}"/>
              </a:ext>
            </a:extLst>
          </p:cNvPr>
          <p:cNvSpPr/>
          <p:nvPr/>
        </p:nvSpPr>
        <p:spPr>
          <a:xfrm rot="600000">
            <a:off x="9507983" y="555957"/>
            <a:ext cx="2308195" cy="12606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Selawik" panose="020B0502040204020203" pitchFamily="34" charset="0"/>
                <a:ea typeface="+mn-ea"/>
                <a:cs typeface="+mn-cs"/>
              </a:rPr>
              <a:t>Each of these categories is unique with regard to type of work performed, job security, benefits package, and/or ability to organize unions. Assignment to an employee category is based upon job title and the role of the position.</a:t>
            </a:r>
            <a:endParaRPr kumimoji="0" lang="en-US" sz="1000" b="0" i="0" u="none" strike="noStrike" kern="1200" cap="none" spc="0" normalizeH="0" baseline="0" noProof="0" dirty="0">
              <a:ln>
                <a:noFill/>
              </a:ln>
              <a:solidFill>
                <a:prstClr val="white"/>
              </a:solidFill>
              <a:effectLst/>
              <a:uLnTx/>
              <a:uFillTx/>
              <a:latin typeface="Selawik" panose="020B0502040204020203" pitchFamily="34" charset="0"/>
              <a:ea typeface="+mn-ea"/>
              <a:cs typeface="+mn-cs"/>
            </a:endParaRPr>
          </a:p>
        </p:txBody>
      </p:sp>
    </p:spTree>
    <p:extLst>
      <p:ext uri="{BB962C8B-B14F-4D97-AF65-F5344CB8AC3E}">
        <p14:creationId xmlns:p14="http://schemas.microsoft.com/office/powerpoint/2010/main" val="370629697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67E2-E542-52E5-1E3E-2032A63B8809}"/>
              </a:ext>
            </a:extLst>
          </p:cNvPr>
          <p:cNvSpPr>
            <a:spLocks noGrp="1"/>
          </p:cNvSpPr>
          <p:nvPr>
            <p:ph type="title"/>
          </p:nvPr>
        </p:nvSpPr>
        <p:spPr/>
        <p:txBody>
          <a:bodyPr/>
          <a:lstStyle/>
          <a:p>
            <a:r>
              <a:rPr lang="en-US" dirty="0"/>
              <a:t>Pay Basis</a:t>
            </a:r>
          </a:p>
        </p:txBody>
      </p:sp>
      <p:graphicFrame>
        <p:nvGraphicFramePr>
          <p:cNvPr id="9" name="Table 9">
            <a:extLst>
              <a:ext uri="{FF2B5EF4-FFF2-40B4-BE49-F238E27FC236}">
                <a16:creationId xmlns:a16="http://schemas.microsoft.com/office/drawing/2014/main" id="{4C3D7920-3B0E-BF1B-6049-62D87AF0884D}"/>
              </a:ext>
            </a:extLst>
          </p:cNvPr>
          <p:cNvGraphicFramePr>
            <a:graphicFrameLocks noGrp="1"/>
          </p:cNvGraphicFramePr>
          <p:nvPr>
            <p:extLst>
              <p:ext uri="{D42A27DB-BD31-4B8C-83A1-F6EECF244321}">
                <p14:modId xmlns:p14="http://schemas.microsoft.com/office/powerpoint/2010/main" val="1629004590"/>
              </p:ext>
            </p:extLst>
          </p:nvPr>
        </p:nvGraphicFramePr>
        <p:xfrm>
          <a:off x="960582" y="1859915"/>
          <a:ext cx="10270836" cy="4632960"/>
        </p:xfrm>
        <a:graphic>
          <a:graphicData uri="http://schemas.openxmlformats.org/drawingml/2006/table">
            <a:tbl>
              <a:tblPr firstRow="1" bandRow="1">
                <a:effectLst>
                  <a:outerShdw blurRad="50800" dist="38100" dir="10800000" algn="r" rotWithShape="0">
                    <a:prstClr val="black">
                      <a:alpha val="40000"/>
                    </a:prstClr>
                  </a:outerShdw>
                </a:effectLst>
                <a:tableStyleId>{5C22544A-7EE6-4342-B048-85BDC9FD1C3A}</a:tableStyleId>
              </a:tblPr>
              <a:tblGrid>
                <a:gridCol w="5135418">
                  <a:extLst>
                    <a:ext uri="{9D8B030D-6E8A-4147-A177-3AD203B41FA5}">
                      <a16:colId xmlns:a16="http://schemas.microsoft.com/office/drawing/2014/main" val="2171770887"/>
                    </a:ext>
                  </a:extLst>
                </a:gridCol>
                <a:gridCol w="5135418">
                  <a:extLst>
                    <a:ext uri="{9D8B030D-6E8A-4147-A177-3AD203B41FA5}">
                      <a16:colId xmlns:a16="http://schemas.microsoft.com/office/drawing/2014/main" val="268227097"/>
                    </a:ext>
                  </a:extLst>
                </a:gridCol>
              </a:tblGrid>
              <a:tr h="370840">
                <a:tc gridSpan="2">
                  <a:txBody>
                    <a:bodyPr/>
                    <a:lstStyle/>
                    <a:p>
                      <a:pPr algn="ctr"/>
                      <a:r>
                        <a:rPr lang="en-US" sz="2800" dirty="0">
                          <a:latin typeface="Selawik" panose="020B0502040204020203" pitchFamily="34" charset="0"/>
                        </a:rPr>
                        <a:t>Pay Basis Definitions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421586040"/>
                  </a:ext>
                </a:extLst>
              </a:tr>
              <a:tr h="370840">
                <a:tc>
                  <a:txBody>
                    <a:bodyPr/>
                    <a:lstStyle/>
                    <a:p>
                      <a:r>
                        <a:rPr lang="en-US" dirty="0">
                          <a:latin typeface="Selawik" panose="020B0502040204020203" pitchFamily="34" charset="0"/>
                        </a:rPr>
                        <a:t>Academic (C-Basis)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elawik" panose="020B0502040204020203" pitchFamily="34" charset="0"/>
                        </a:rPr>
                        <a:t>FAASLI directly tied the AY calendar (39 weeks) &amp; who are FLSA Exempt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0963901"/>
                  </a:ext>
                </a:extLst>
              </a:tr>
              <a:tr h="370840">
                <a:tc>
                  <a:txBody>
                    <a:bodyPr/>
                    <a:lstStyle/>
                    <a:p>
                      <a:r>
                        <a:rPr lang="en-US" dirty="0">
                          <a:latin typeface="Selawik" panose="020B0502040204020203" pitchFamily="34" charset="0"/>
                        </a:rPr>
                        <a:t>Annual (A-Basis)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elawik" panose="020B0502040204020203" pitchFamily="34" charset="0"/>
                        </a:rPr>
                        <a:t>FAASLI directly tied to the Fiscal Year &amp; who are FLSA Exempt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3385711"/>
                  </a:ext>
                </a:extLst>
              </a:tr>
              <a:tr h="370840">
                <a:tc>
                  <a:txBody>
                    <a:bodyPr/>
                    <a:lstStyle/>
                    <a:p>
                      <a:r>
                        <a:rPr lang="en-US" dirty="0">
                          <a:latin typeface="Selawik" panose="020B0502040204020203" pitchFamily="34" charset="0"/>
                        </a:rPr>
                        <a:t>Hourly (H)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elawik" panose="020B0502040204020203" pitchFamily="34" charset="0"/>
                        </a:rPr>
                        <a:t>Generally, FLSA non-exempt staff who have a set hourly rate of pay.  Also includes FLSA exempt US.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8195433"/>
                  </a:ext>
                </a:extLst>
              </a:tr>
              <a:tr h="370840">
                <a:tc>
                  <a:txBody>
                    <a:bodyPr/>
                    <a:lstStyle/>
                    <a:p>
                      <a:r>
                        <a:rPr lang="en-US" dirty="0">
                          <a:latin typeface="Selawik" panose="020B0502040204020203" pitchFamily="34" charset="0"/>
                        </a:rPr>
                        <a:t>Lump Sum (L)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elawik" panose="020B0502040204020203" pitchFamily="34" charset="0"/>
                        </a:rPr>
                        <a:t>Short-term cases where establishing a rate of pay would not be appropriate.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7071535"/>
                  </a:ext>
                </a:extLst>
              </a:tr>
              <a:tr h="370840">
                <a:tc>
                  <a:txBody>
                    <a:bodyPr/>
                    <a:lstStyle/>
                    <a:p>
                      <a:r>
                        <a:rPr lang="en-US" dirty="0">
                          <a:latin typeface="Selawik" panose="020B0502040204020203" pitchFamily="34" charset="0"/>
                        </a:rPr>
                        <a:t>Summer Session (SS)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elawik" panose="020B0502040204020203" pitchFamily="34" charset="0"/>
                        </a:rPr>
                        <a:t>Employment periods between the end of one AY and the beginning of the next.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3177871"/>
                  </a:ext>
                </a:extLst>
              </a:tr>
              <a:tr h="370840">
                <a:tc>
                  <a:txBody>
                    <a:bodyPr/>
                    <a:lstStyle/>
                    <a:p>
                      <a:r>
                        <a:rPr lang="en-US" dirty="0">
                          <a:latin typeface="Selawik" panose="020B0502040204020203" pitchFamily="34" charset="0"/>
                        </a:rPr>
                        <a:t>Summer Service (SV)</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elawik" panose="020B0502040204020203" pitchFamily="34" charset="0"/>
                        </a:rPr>
                        <a:t>Employment periods between the end of one AY and the beginning of the next for Research.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151253"/>
                  </a:ext>
                </a:extLst>
              </a:tr>
            </a:tbl>
          </a:graphicData>
        </a:graphic>
      </p:graphicFrame>
    </p:spTree>
    <p:extLst>
      <p:ext uri="{BB962C8B-B14F-4D97-AF65-F5344CB8AC3E}">
        <p14:creationId xmlns:p14="http://schemas.microsoft.com/office/powerpoint/2010/main" val="183635456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A92092-EE03-7293-B431-916CD6D8AA53}"/>
              </a:ext>
            </a:extLst>
          </p:cNvPr>
          <p:cNvSpPr>
            <a:spLocks noGrp="1"/>
          </p:cNvSpPr>
          <p:nvPr>
            <p:ph type="title"/>
          </p:nvPr>
        </p:nvSpPr>
        <p:spPr>
          <a:xfrm>
            <a:off x="866586" y="802363"/>
            <a:ext cx="4818888" cy="1481328"/>
          </a:xfrm>
        </p:spPr>
        <p:txBody>
          <a:bodyPr anchor="b">
            <a:normAutofit/>
          </a:bodyPr>
          <a:lstStyle/>
          <a:p>
            <a:r>
              <a:rPr lang="en-US" sz="5600" dirty="0"/>
              <a:t>Continuity Codes</a:t>
            </a:r>
          </a:p>
        </p:txBody>
      </p:sp>
      <p:sp>
        <p:nvSpPr>
          <p:cNvPr id="1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99EAFF"/>
          </a:solidFill>
          <a:ln w="38100" cap="rnd">
            <a:solidFill>
              <a:srgbClr val="99EA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C15D6D-6EEA-89C9-2BDF-D3DE570ED27C}"/>
              </a:ext>
            </a:extLst>
          </p:cNvPr>
          <p:cNvSpPr>
            <a:spLocks noGrp="1"/>
          </p:cNvSpPr>
          <p:nvPr>
            <p:ph idx="1"/>
          </p:nvPr>
        </p:nvSpPr>
        <p:spPr>
          <a:xfrm>
            <a:off x="630936" y="2660904"/>
            <a:ext cx="4818888" cy="3547872"/>
          </a:xfrm>
        </p:spPr>
        <p:txBody>
          <a:bodyPr anchor="t">
            <a:normAutofit/>
          </a:bodyPr>
          <a:lstStyle/>
          <a:p>
            <a:pPr lvl="1">
              <a:buFont typeface="Wingdings" panose="05000000000000000000" pitchFamily="2" charset="2"/>
              <a:buChar char="Ø"/>
            </a:pPr>
            <a:r>
              <a:rPr lang="en-US" dirty="0">
                <a:latin typeface="Avenir Next LT Pro Light" panose="020B0304020202020204" pitchFamily="34" charset="0"/>
              </a:rPr>
              <a:t>An alphanumerical value that reflects the length or duration of an employee’s appointment/position (found in the contract).</a:t>
            </a:r>
          </a:p>
          <a:p>
            <a:pPr lvl="1">
              <a:buFont typeface="Wingdings" panose="05000000000000000000" pitchFamily="2" charset="2"/>
              <a:buChar char="Ø"/>
            </a:pPr>
            <a:r>
              <a:rPr lang="en-US" dirty="0">
                <a:latin typeface="Avenir Next LT Pro Light" panose="020B0304020202020204" pitchFamily="34" charset="0"/>
              </a:rPr>
              <a:t>One of the variables used to determine benefit eligibility.</a:t>
            </a:r>
          </a:p>
        </p:txBody>
      </p: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sp>
        <p:nvSpPr>
          <p:cNvPr id="13" name="Frame 12">
            <a:extLst>
              <a:ext uri="{FF2B5EF4-FFF2-40B4-BE49-F238E27FC236}">
                <a16:creationId xmlns:a16="http://schemas.microsoft.com/office/drawing/2014/main" id="{6A0978BE-46FE-D5BA-65BA-63420D1F5809}"/>
              </a:ext>
            </a:extLst>
          </p:cNvPr>
          <p:cNvSpPr/>
          <p:nvPr/>
        </p:nvSpPr>
        <p:spPr>
          <a:xfrm>
            <a:off x="370367" y="1040197"/>
            <a:ext cx="4467963" cy="1481328"/>
          </a:xfrm>
          <a:prstGeom prst="frame">
            <a:avLst/>
          </a:prstGeom>
          <a:gradFill flip="none" rotWithShape="1">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4" name="Table 3">
            <a:extLst>
              <a:ext uri="{FF2B5EF4-FFF2-40B4-BE49-F238E27FC236}">
                <a16:creationId xmlns:a16="http://schemas.microsoft.com/office/drawing/2014/main" id="{AC754043-EEAF-0DE1-0C0F-ECAF81337897}"/>
              </a:ext>
            </a:extLst>
          </p:cNvPr>
          <p:cNvGraphicFramePr>
            <a:graphicFrameLocks noGrp="1"/>
          </p:cNvGraphicFramePr>
          <p:nvPr>
            <p:extLst>
              <p:ext uri="{D42A27DB-BD31-4B8C-83A1-F6EECF244321}">
                <p14:modId xmlns:p14="http://schemas.microsoft.com/office/powerpoint/2010/main" val="498609732"/>
              </p:ext>
            </p:extLst>
          </p:nvPr>
        </p:nvGraphicFramePr>
        <p:xfrm>
          <a:off x="5927895" y="144921"/>
          <a:ext cx="5174540" cy="6568158"/>
        </p:xfrm>
        <a:graphic>
          <a:graphicData uri="http://schemas.openxmlformats.org/drawingml/2006/table">
            <a:tbl>
              <a:tblPr/>
              <a:tblGrid>
                <a:gridCol w="341745">
                  <a:extLst>
                    <a:ext uri="{9D8B030D-6E8A-4147-A177-3AD203B41FA5}">
                      <a16:colId xmlns:a16="http://schemas.microsoft.com/office/drawing/2014/main" val="1640051433"/>
                    </a:ext>
                  </a:extLst>
                </a:gridCol>
                <a:gridCol w="2297269">
                  <a:extLst>
                    <a:ext uri="{9D8B030D-6E8A-4147-A177-3AD203B41FA5}">
                      <a16:colId xmlns:a16="http://schemas.microsoft.com/office/drawing/2014/main" val="1446134079"/>
                    </a:ext>
                  </a:extLst>
                </a:gridCol>
                <a:gridCol w="517455">
                  <a:extLst>
                    <a:ext uri="{9D8B030D-6E8A-4147-A177-3AD203B41FA5}">
                      <a16:colId xmlns:a16="http://schemas.microsoft.com/office/drawing/2014/main" val="2660347608"/>
                    </a:ext>
                  </a:extLst>
                </a:gridCol>
                <a:gridCol w="879672">
                  <a:extLst>
                    <a:ext uri="{9D8B030D-6E8A-4147-A177-3AD203B41FA5}">
                      <a16:colId xmlns:a16="http://schemas.microsoft.com/office/drawing/2014/main" val="1253584891"/>
                    </a:ext>
                  </a:extLst>
                </a:gridCol>
                <a:gridCol w="1138399">
                  <a:extLst>
                    <a:ext uri="{9D8B030D-6E8A-4147-A177-3AD203B41FA5}">
                      <a16:colId xmlns:a16="http://schemas.microsoft.com/office/drawing/2014/main" val="2539940328"/>
                    </a:ext>
                  </a:extLst>
                </a:gridCol>
              </a:tblGrid>
              <a:tr h="470029">
                <a:tc>
                  <a:txBody>
                    <a:bodyPr/>
                    <a:lstStyle/>
                    <a:p>
                      <a:r>
                        <a:rPr lang="en-US" sz="800" b="1">
                          <a:effectLst/>
                          <a:latin typeface="Selawik" panose="020B0502040204020203" pitchFamily="34" charset="0"/>
                        </a:rPr>
                        <a:t>Value</a:t>
                      </a:r>
                    </a:p>
                  </a:txBody>
                  <a:tcPr marL="15881" marR="15881"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882624">
                            <a:tint val="66000"/>
                            <a:satMod val="160000"/>
                          </a:srgbClr>
                        </a:gs>
                        <a:gs pos="50000">
                          <a:srgbClr val="882624">
                            <a:tint val="44500"/>
                            <a:satMod val="160000"/>
                          </a:srgbClr>
                        </a:gs>
                        <a:gs pos="100000">
                          <a:srgbClr val="882624">
                            <a:tint val="23500"/>
                            <a:satMod val="160000"/>
                          </a:srgbClr>
                        </a:gs>
                      </a:gsLst>
                      <a:lin ang="5400000" scaled="1"/>
                      <a:tileRect/>
                    </a:gradFill>
                  </a:tcPr>
                </a:tc>
                <a:tc>
                  <a:txBody>
                    <a:bodyPr/>
                    <a:lstStyle/>
                    <a:p>
                      <a:r>
                        <a:rPr lang="en-US" sz="800" b="1">
                          <a:effectLst/>
                          <a:latin typeface="Selawik" panose="020B0502040204020203" pitchFamily="34" charset="0"/>
                        </a:rPr>
                        <a:t>Appointment Description and Duration</a:t>
                      </a:r>
                    </a:p>
                  </a:txBody>
                  <a:tcPr marL="15881" marR="15881"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882624">
                            <a:tint val="66000"/>
                            <a:satMod val="160000"/>
                          </a:srgbClr>
                        </a:gs>
                        <a:gs pos="50000">
                          <a:srgbClr val="882624">
                            <a:tint val="44500"/>
                            <a:satMod val="160000"/>
                          </a:srgbClr>
                        </a:gs>
                        <a:gs pos="100000">
                          <a:srgbClr val="882624">
                            <a:tint val="23500"/>
                            <a:satMod val="160000"/>
                          </a:srgbClr>
                        </a:gs>
                      </a:gsLst>
                      <a:lin ang="5400000" scaled="1"/>
                      <a:tileRect/>
                    </a:gradFill>
                  </a:tcPr>
                </a:tc>
                <a:tc>
                  <a:txBody>
                    <a:bodyPr/>
                    <a:lstStyle/>
                    <a:p>
                      <a:r>
                        <a:rPr lang="en-US" sz="800" b="1">
                          <a:effectLst/>
                          <a:latin typeface="Selawik" panose="020B0502040204020203" pitchFamily="34" charset="0"/>
                        </a:rPr>
                        <a:t>Expected Job</a:t>
                      </a:r>
                      <a:br>
                        <a:rPr lang="en-US" sz="800" b="1">
                          <a:effectLst/>
                          <a:latin typeface="Selawik" panose="020B0502040204020203" pitchFamily="34" charset="0"/>
                        </a:rPr>
                      </a:br>
                      <a:r>
                        <a:rPr lang="en-US" sz="800" b="1">
                          <a:effectLst/>
                          <a:latin typeface="Selawik" panose="020B0502040204020203" pitchFamily="34" charset="0"/>
                        </a:rPr>
                        <a:t>End Date</a:t>
                      </a:r>
                    </a:p>
                  </a:txBody>
                  <a:tcPr marL="15881" marR="15881"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882624">
                            <a:tint val="66000"/>
                            <a:satMod val="160000"/>
                          </a:srgbClr>
                        </a:gs>
                        <a:gs pos="50000">
                          <a:srgbClr val="882624">
                            <a:tint val="44500"/>
                            <a:satMod val="160000"/>
                          </a:srgbClr>
                        </a:gs>
                        <a:gs pos="100000">
                          <a:srgbClr val="882624">
                            <a:tint val="23500"/>
                            <a:satMod val="160000"/>
                          </a:srgbClr>
                        </a:gs>
                      </a:gsLst>
                      <a:lin ang="5400000" scaled="1"/>
                      <a:tileRect/>
                    </a:gradFill>
                  </a:tcPr>
                </a:tc>
                <a:tc>
                  <a:txBody>
                    <a:bodyPr/>
                    <a:lstStyle/>
                    <a:p>
                      <a:r>
                        <a:rPr lang="en-US" sz="800" b="1">
                          <a:effectLst/>
                          <a:latin typeface="Selawik" panose="020B0502040204020203" pitchFamily="34" charset="0"/>
                        </a:rPr>
                        <a:t>WRS Eligible</a:t>
                      </a:r>
                    </a:p>
                  </a:txBody>
                  <a:tcPr marL="15881" marR="15881"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882624">
                            <a:tint val="66000"/>
                            <a:satMod val="160000"/>
                          </a:srgbClr>
                        </a:gs>
                        <a:gs pos="50000">
                          <a:srgbClr val="882624">
                            <a:tint val="44500"/>
                            <a:satMod val="160000"/>
                          </a:srgbClr>
                        </a:gs>
                        <a:gs pos="100000">
                          <a:srgbClr val="882624">
                            <a:tint val="23500"/>
                            <a:satMod val="160000"/>
                          </a:srgbClr>
                        </a:gs>
                      </a:gsLst>
                      <a:lin ang="5400000" scaled="1"/>
                      <a:tileRect/>
                    </a:gradFill>
                  </a:tcPr>
                </a:tc>
                <a:tc>
                  <a:txBody>
                    <a:bodyPr/>
                    <a:lstStyle/>
                    <a:p>
                      <a:r>
                        <a:rPr lang="en-US" sz="800" b="1" dirty="0">
                          <a:effectLst/>
                          <a:latin typeface="Selawik" panose="020B0502040204020203" pitchFamily="34" charset="0"/>
                        </a:rPr>
                        <a:t>Graduate/Short-Term</a:t>
                      </a:r>
                      <a:br>
                        <a:rPr lang="en-US" sz="800" b="1" dirty="0">
                          <a:effectLst/>
                          <a:latin typeface="Selawik" panose="020B0502040204020203" pitchFamily="34" charset="0"/>
                        </a:rPr>
                      </a:br>
                      <a:r>
                        <a:rPr lang="en-US" sz="800" b="1" dirty="0">
                          <a:effectLst/>
                          <a:latin typeface="Selawik" panose="020B0502040204020203" pitchFamily="34" charset="0"/>
                        </a:rPr>
                        <a:t>Benefits Eligible</a:t>
                      </a:r>
                    </a:p>
                  </a:txBody>
                  <a:tcPr marL="15881" marR="15881"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882624">
                            <a:tint val="66000"/>
                            <a:satMod val="160000"/>
                          </a:srgbClr>
                        </a:gs>
                        <a:gs pos="50000">
                          <a:srgbClr val="882624">
                            <a:tint val="44500"/>
                            <a:satMod val="160000"/>
                          </a:srgbClr>
                        </a:gs>
                        <a:gs pos="100000">
                          <a:srgbClr val="882624">
                            <a:tint val="23500"/>
                            <a:satMod val="160000"/>
                          </a:srgbClr>
                        </a:gs>
                      </a:gsLst>
                      <a:lin ang="5400000" scaled="1"/>
                      <a:tileRect/>
                    </a:gradFill>
                  </a:tcPr>
                </a:tc>
                <a:extLst>
                  <a:ext uri="{0D108BD9-81ED-4DB2-BD59-A6C34878D82A}">
                    <a16:rowId xmlns:a16="http://schemas.microsoft.com/office/drawing/2014/main" val="1066798867"/>
                  </a:ext>
                </a:extLst>
              </a:tr>
              <a:tr h="325871">
                <a:tc>
                  <a:txBody>
                    <a:bodyPr/>
                    <a:lstStyle/>
                    <a:p>
                      <a:r>
                        <a:rPr lang="en-US" sz="800" b="1">
                          <a:effectLst/>
                          <a:latin typeface="Selawik" panose="020B0502040204020203" pitchFamily="34" charset="0"/>
                        </a:rPr>
                        <a:t>01</a:t>
                      </a:r>
                    </a:p>
                  </a:txBody>
                  <a:tcPr marL="15881" marR="15881" marT="15881" marB="15881" anchor="ctr">
                    <a:lnL w="12700" cap="flat" cmpd="sng" algn="ctr">
                      <a:solidFill>
                        <a:schemeClr val="tx1"/>
                      </a:solidFill>
                      <a:prstDash val="solid"/>
                      <a:round/>
                      <a:headEnd type="none" w="med" len="med"/>
                      <a:tailEnd type="none" w="med" len="med"/>
                    </a:lnL>
                    <a:lnR w="7620" cap="flat" cmpd="sng" algn="ctr">
                      <a:solidFill>
                        <a:srgbClr val="DDDDDD"/>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Ongoing</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Not Allowed</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Yes - provided WRS Eligibility met</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Only if WRS eligibility not met</a:t>
                      </a:r>
                    </a:p>
                  </a:txBody>
                  <a:tcPr marL="15881" marR="15881" marT="15881" marB="15881" anchor="ctr">
                    <a:lnL w="762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49845803"/>
                  </a:ext>
                </a:extLst>
              </a:tr>
              <a:tr h="470029">
                <a:tc>
                  <a:txBody>
                    <a:bodyPr/>
                    <a:lstStyle/>
                    <a:p>
                      <a:r>
                        <a:rPr lang="en-US" sz="800" b="1">
                          <a:effectLst/>
                          <a:latin typeface="Selawik" panose="020B0502040204020203" pitchFamily="34" charset="0"/>
                        </a:rPr>
                        <a:t>02A</a:t>
                      </a:r>
                    </a:p>
                  </a:txBody>
                  <a:tcPr marL="15881" marR="15881" marT="15881" marB="15881" anchor="ctr">
                    <a:lnL w="12700" cap="flat" cmpd="sng" algn="ctr">
                      <a:solidFill>
                        <a:schemeClr val="tx1"/>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Fixed Terminal;</a:t>
                      </a:r>
                    </a:p>
                    <a:p>
                      <a:pPr>
                        <a:buFont typeface="Arial" panose="020B0604020202020204" pitchFamily="34" charset="0"/>
                        <a:buChar char="•"/>
                      </a:pPr>
                      <a:r>
                        <a:rPr lang="en-US" sz="800" b="1">
                          <a:effectLst/>
                          <a:latin typeface="Selawik" panose="020B0502040204020203" pitchFamily="34" charset="0"/>
                        </a:rPr>
                        <a:t>If academic (C-basis) appointment: &lt; 1 semester</a:t>
                      </a:r>
                    </a:p>
                    <a:p>
                      <a:pPr>
                        <a:buFont typeface="Arial" panose="020B0604020202020204" pitchFamily="34" charset="0"/>
                        <a:buChar char="•"/>
                      </a:pPr>
                      <a:r>
                        <a:rPr lang="en-US" sz="800" b="1">
                          <a:effectLst/>
                          <a:latin typeface="Selawik" panose="020B0502040204020203" pitchFamily="34" charset="0"/>
                        </a:rPr>
                        <a:t>If annual (A or H-basis) appointment: &lt; 6 months</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Required</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No</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No</a:t>
                      </a:r>
                    </a:p>
                  </a:txBody>
                  <a:tcPr marL="15881" marR="15881" marT="15881" marB="15881" anchor="ctr">
                    <a:lnL w="762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57901965"/>
                  </a:ext>
                </a:extLst>
              </a:tr>
              <a:tr h="758346">
                <a:tc>
                  <a:txBody>
                    <a:bodyPr/>
                    <a:lstStyle/>
                    <a:p>
                      <a:r>
                        <a:rPr lang="en-US" sz="800" b="1">
                          <a:effectLst/>
                          <a:latin typeface="Selawik" panose="020B0502040204020203" pitchFamily="34" charset="0"/>
                        </a:rPr>
                        <a:t>02B</a:t>
                      </a:r>
                    </a:p>
                  </a:txBody>
                  <a:tcPr marL="15881" marR="15881" marT="15881" marB="15881" anchor="ctr">
                    <a:lnL w="12700" cap="flat" cmpd="sng" algn="ctr">
                      <a:solidFill>
                        <a:schemeClr val="tx1"/>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Fixed Terminal;</a:t>
                      </a:r>
                    </a:p>
                    <a:p>
                      <a:pPr>
                        <a:buFont typeface="Arial" panose="020B0604020202020204" pitchFamily="34" charset="0"/>
                        <a:buChar char="•"/>
                      </a:pPr>
                      <a:r>
                        <a:rPr lang="en-US" sz="800" b="1">
                          <a:effectLst/>
                          <a:latin typeface="Selawik" panose="020B0502040204020203" pitchFamily="34" charset="0"/>
                        </a:rPr>
                        <a:t>If academic (C-basis) appointment: ≥ 1 semester but ≤ academic year (w/ no expectation of renewal)</a:t>
                      </a:r>
                    </a:p>
                    <a:p>
                      <a:pPr>
                        <a:buFont typeface="Arial" panose="020B0604020202020204" pitchFamily="34" charset="0"/>
                        <a:buChar char="•"/>
                      </a:pPr>
                      <a:r>
                        <a:rPr lang="en-US" sz="800" b="1">
                          <a:effectLst/>
                          <a:latin typeface="Selawik" panose="020B0502040204020203" pitchFamily="34" charset="0"/>
                        </a:rPr>
                        <a:t>If annual (A or H-basis) appointment: ≥ 6 months but &lt; 12 months (w/ no expectation of renewal)</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Required</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No</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Yes</a:t>
                      </a:r>
                    </a:p>
                  </a:txBody>
                  <a:tcPr marL="15881" marR="15881" marT="15881" marB="15881" anchor="ctr">
                    <a:lnL w="762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59752506"/>
                  </a:ext>
                </a:extLst>
              </a:tr>
              <a:tr h="758346">
                <a:tc>
                  <a:txBody>
                    <a:bodyPr/>
                    <a:lstStyle/>
                    <a:p>
                      <a:r>
                        <a:rPr lang="en-US" sz="800" b="1">
                          <a:effectLst/>
                          <a:latin typeface="Selawik" panose="020B0502040204020203" pitchFamily="34" charset="0"/>
                        </a:rPr>
                        <a:t>02C*</a:t>
                      </a:r>
                    </a:p>
                  </a:txBody>
                  <a:tcPr marL="15881" marR="15881" marT="15881" marB="15881" anchor="ctr">
                    <a:lnL w="12700" cap="flat" cmpd="sng" algn="ctr">
                      <a:solidFill>
                        <a:schemeClr val="tx1"/>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Fixed Terminal;</a:t>
                      </a:r>
                    </a:p>
                    <a:p>
                      <a:pPr>
                        <a:buFont typeface="Arial" panose="020B0604020202020204" pitchFamily="34" charset="0"/>
                        <a:buChar char="•"/>
                      </a:pPr>
                      <a:r>
                        <a:rPr lang="en-US" sz="800" b="1">
                          <a:effectLst/>
                          <a:latin typeface="Selawik" panose="020B0502040204020203" pitchFamily="34" charset="0"/>
                        </a:rPr>
                        <a:t>If academic (C-basis) appointment: ≥ academic year w/ expectation of renewal the following semester**;</a:t>
                      </a:r>
                    </a:p>
                    <a:p>
                      <a:pPr>
                        <a:buFont typeface="Arial" panose="020B0604020202020204" pitchFamily="34" charset="0"/>
                        <a:buChar char="•"/>
                      </a:pPr>
                      <a:r>
                        <a:rPr lang="en-US" sz="800" b="1">
                          <a:effectLst/>
                          <a:latin typeface="Selawik" panose="020B0502040204020203" pitchFamily="34" charset="0"/>
                        </a:rPr>
                        <a:t>If annual (A or H-basis) appointment: ≥ 12 months**</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Required</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Yes – provided WRS eligibility met</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Only if WRS eligibility not met</a:t>
                      </a:r>
                    </a:p>
                  </a:txBody>
                  <a:tcPr marL="15881" marR="15881" marT="15881" marB="15881" anchor="ctr">
                    <a:lnL w="762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84278569"/>
                  </a:ext>
                </a:extLst>
              </a:tr>
              <a:tr h="325871">
                <a:tc>
                  <a:txBody>
                    <a:bodyPr/>
                    <a:lstStyle/>
                    <a:p>
                      <a:r>
                        <a:rPr lang="en-US" sz="800" b="1">
                          <a:effectLst/>
                          <a:latin typeface="Selawik" panose="020B0502040204020203" pitchFamily="34" charset="0"/>
                        </a:rPr>
                        <a:t>03</a:t>
                      </a:r>
                    </a:p>
                  </a:txBody>
                  <a:tcPr marL="15881" marR="15881" marT="15881" marB="15881" anchor="ctr">
                    <a:lnL w="12700" cap="flat" cmpd="sng" algn="ctr">
                      <a:solidFill>
                        <a:schemeClr val="tx1"/>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Fixed renewable</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Not allowed</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Yes – provided WRS eligibility met</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Only if WRS eligibility not met</a:t>
                      </a:r>
                    </a:p>
                  </a:txBody>
                  <a:tcPr marL="15881" marR="15881" marT="15881" marB="15881" anchor="ctr">
                    <a:lnL w="762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91515893"/>
                  </a:ext>
                </a:extLst>
              </a:tr>
              <a:tr h="325871">
                <a:tc>
                  <a:txBody>
                    <a:bodyPr/>
                    <a:lstStyle/>
                    <a:p>
                      <a:r>
                        <a:rPr lang="en-US" sz="800" b="1">
                          <a:effectLst/>
                          <a:latin typeface="Selawik" panose="020B0502040204020203" pitchFamily="34" charset="0"/>
                        </a:rPr>
                        <a:t>04</a:t>
                      </a:r>
                    </a:p>
                  </a:txBody>
                  <a:tcPr marL="15881" marR="15881" marT="15881" marB="15881" anchor="ctr">
                    <a:lnL w="12700" cap="flat" cmpd="sng" algn="ctr">
                      <a:solidFill>
                        <a:schemeClr val="tx1"/>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Limited</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Not allowed</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Yes – provided WRS eligibility met</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Only if WRS eligibility not met</a:t>
                      </a:r>
                    </a:p>
                  </a:txBody>
                  <a:tcPr marL="15881" marR="15881" marT="15881" marB="15881" anchor="ctr">
                    <a:lnL w="762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60140647"/>
                  </a:ext>
                </a:extLst>
              </a:tr>
              <a:tr h="470029">
                <a:tc>
                  <a:txBody>
                    <a:bodyPr/>
                    <a:lstStyle/>
                    <a:p>
                      <a:r>
                        <a:rPr lang="en-US" sz="800" b="1">
                          <a:effectLst/>
                          <a:latin typeface="Selawik" panose="020B0502040204020203" pitchFamily="34" charset="0"/>
                        </a:rPr>
                        <a:t>05A</a:t>
                      </a:r>
                    </a:p>
                  </a:txBody>
                  <a:tcPr marL="15881" marR="15881" marT="15881" marB="15881" anchor="ctr">
                    <a:lnL w="12700" cap="flat" cmpd="sng" algn="ctr">
                      <a:solidFill>
                        <a:schemeClr val="tx1"/>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Acting/Interim;</a:t>
                      </a:r>
                    </a:p>
                    <a:p>
                      <a:pPr>
                        <a:buFont typeface="Arial" panose="020B0604020202020204" pitchFamily="34" charset="0"/>
                        <a:buChar char="•"/>
                      </a:pPr>
                      <a:r>
                        <a:rPr lang="en-US" sz="800" b="1">
                          <a:effectLst/>
                          <a:latin typeface="Selawik" panose="020B0502040204020203" pitchFamily="34" charset="0"/>
                        </a:rPr>
                        <a:t>If academic (C-basis) appointment: &lt; 1 semester</a:t>
                      </a:r>
                    </a:p>
                    <a:p>
                      <a:pPr>
                        <a:buFont typeface="Arial" panose="020B0604020202020204" pitchFamily="34" charset="0"/>
                        <a:buChar char="•"/>
                      </a:pPr>
                      <a:r>
                        <a:rPr lang="en-US" sz="800" b="1">
                          <a:effectLst/>
                          <a:latin typeface="Selawik" panose="020B0502040204020203" pitchFamily="34" charset="0"/>
                        </a:rPr>
                        <a:t>If annual (A or H-basis) appointment: &lt; 6 months</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Required</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No</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No</a:t>
                      </a:r>
                    </a:p>
                  </a:txBody>
                  <a:tcPr marL="15881" marR="15881" marT="15881" marB="15881" anchor="ctr">
                    <a:lnL w="762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61737061"/>
                  </a:ext>
                </a:extLst>
              </a:tr>
              <a:tr h="758346">
                <a:tc>
                  <a:txBody>
                    <a:bodyPr/>
                    <a:lstStyle/>
                    <a:p>
                      <a:r>
                        <a:rPr lang="en-US" sz="800" b="1">
                          <a:effectLst/>
                          <a:latin typeface="Selawik" panose="020B0502040204020203" pitchFamily="34" charset="0"/>
                        </a:rPr>
                        <a:t>05B</a:t>
                      </a:r>
                    </a:p>
                  </a:txBody>
                  <a:tcPr marL="15881" marR="15881" marT="15881" marB="15881" anchor="ctr">
                    <a:lnL w="12700" cap="flat" cmpd="sng" algn="ctr">
                      <a:solidFill>
                        <a:schemeClr val="tx1"/>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Acting/Interim;</a:t>
                      </a:r>
                    </a:p>
                    <a:p>
                      <a:pPr>
                        <a:buFont typeface="Arial" panose="020B0604020202020204" pitchFamily="34" charset="0"/>
                        <a:buChar char="•"/>
                      </a:pPr>
                      <a:r>
                        <a:rPr lang="en-US" sz="800" b="1">
                          <a:effectLst/>
                          <a:latin typeface="Selawik" panose="020B0502040204020203" pitchFamily="34" charset="0"/>
                        </a:rPr>
                        <a:t>If academic (C-basis) appointment: ≥ 1 semester but ≤ academic year (w/ no expectation of renewal)</a:t>
                      </a:r>
                    </a:p>
                    <a:p>
                      <a:pPr>
                        <a:buFont typeface="Arial" panose="020B0604020202020204" pitchFamily="34" charset="0"/>
                        <a:buChar char="•"/>
                      </a:pPr>
                      <a:r>
                        <a:rPr lang="en-US" sz="800" b="1">
                          <a:effectLst/>
                          <a:latin typeface="Selawik" panose="020B0502040204020203" pitchFamily="34" charset="0"/>
                        </a:rPr>
                        <a:t>If annual (A or H-basis) appointment: ≥ 6 months but &lt; 12 months (w/ no expectation of renewal)</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Required</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No</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Yes</a:t>
                      </a:r>
                    </a:p>
                  </a:txBody>
                  <a:tcPr marL="15881" marR="15881" marT="15881" marB="15881" anchor="ctr">
                    <a:lnL w="762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496285111"/>
                  </a:ext>
                </a:extLst>
              </a:tr>
              <a:tr h="758346">
                <a:tc>
                  <a:txBody>
                    <a:bodyPr/>
                    <a:lstStyle/>
                    <a:p>
                      <a:r>
                        <a:rPr lang="en-US" sz="800" b="1">
                          <a:effectLst/>
                          <a:latin typeface="Selawik" panose="020B0502040204020203" pitchFamily="34" charset="0"/>
                        </a:rPr>
                        <a:t>05C</a:t>
                      </a:r>
                    </a:p>
                  </a:txBody>
                  <a:tcPr marL="15881" marR="15881" marT="15881" marB="15881" anchor="ctr">
                    <a:lnL w="12700" cap="flat" cmpd="sng" algn="ctr">
                      <a:solidFill>
                        <a:schemeClr val="tx1"/>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Acting/Interim;</a:t>
                      </a:r>
                    </a:p>
                    <a:p>
                      <a:pPr>
                        <a:buFont typeface="Arial" panose="020B0604020202020204" pitchFamily="34" charset="0"/>
                        <a:buChar char="•"/>
                      </a:pPr>
                      <a:r>
                        <a:rPr lang="en-US" sz="800" b="1">
                          <a:effectLst/>
                          <a:latin typeface="Selawik" panose="020B0502040204020203" pitchFamily="34" charset="0"/>
                        </a:rPr>
                        <a:t>If academic (C-basis) appointment: ≥ academic year w/ expectation of renewal the following semester**;</a:t>
                      </a:r>
                    </a:p>
                    <a:p>
                      <a:pPr>
                        <a:buFont typeface="Arial" panose="020B0604020202020204" pitchFamily="34" charset="0"/>
                        <a:buChar char="•"/>
                      </a:pPr>
                      <a:r>
                        <a:rPr lang="en-US" sz="800" b="1">
                          <a:effectLst/>
                          <a:latin typeface="Selawik" panose="020B0502040204020203" pitchFamily="34" charset="0"/>
                        </a:rPr>
                        <a:t>If annual (A or H-basis) appointment: ≥ 12 months**</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Optional</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Yes – provided WRS eligibility met</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Only if WRS eligibility not met</a:t>
                      </a:r>
                    </a:p>
                  </a:txBody>
                  <a:tcPr marL="15881" marR="15881" marT="15881" marB="15881" anchor="ctr">
                    <a:lnL w="762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66669500"/>
                  </a:ext>
                </a:extLst>
              </a:tr>
              <a:tr h="325871">
                <a:tc>
                  <a:txBody>
                    <a:bodyPr/>
                    <a:lstStyle/>
                    <a:p>
                      <a:r>
                        <a:rPr lang="en-US" sz="800" b="1">
                          <a:effectLst/>
                          <a:latin typeface="Selawik" panose="020B0502040204020203" pitchFamily="34" charset="0"/>
                        </a:rPr>
                        <a:t>None</a:t>
                      </a:r>
                    </a:p>
                  </a:txBody>
                  <a:tcPr marL="15881" marR="15881" marT="15881" marB="15881" anchor="ctr">
                    <a:lnL w="12700" cap="flat" cmpd="sng" algn="ctr">
                      <a:solidFill>
                        <a:schemeClr val="tx1"/>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No Continuity (typically used for Student Help appointments)</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 </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800" b="1">
                          <a:effectLst/>
                          <a:latin typeface="Selawik" panose="020B0502040204020203" pitchFamily="34" charset="0"/>
                        </a:rPr>
                        <a:t>No</a:t>
                      </a:r>
                    </a:p>
                  </a:txBody>
                  <a:tcPr marL="15881" marR="15881" marT="15881" marB="1588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800" b="1" dirty="0">
                          <a:effectLst/>
                          <a:latin typeface="Selawik" panose="020B0502040204020203" pitchFamily="34" charset="0"/>
                        </a:rPr>
                        <a:t>No</a:t>
                      </a:r>
                    </a:p>
                  </a:txBody>
                  <a:tcPr marL="15881" marR="15881" marT="15881" marB="15881" anchor="ctr">
                    <a:lnL w="762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DDDDD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98600261"/>
                  </a:ext>
                </a:extLst>
              </a:tr>
            </a:tbl>
          </a:graphicData>
        </a:graphic>
      </p:graphicFrame>
    </p:spTree>
    <p:extLst>
      <p:ext uri="{BB962C8B-B14F-4D97-AF65-F5344CB8AC3E}">
        <p14:creationId xmlns:p14="http://schemas.microsoft.com/office/powerpoint/2010/main" val="187181744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8">
            <a:extLst>
              <a:ext uri="{FF2B5EF4-FFF2-40B4-BE49-F238E27FC236}">
                <a16:creationId xmlns:a16="http://schemas.microsoft.com/office/drawing/2014/main" id="{CFA5B9DB-0BF9-4260-A97B-936524F96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7A7EA375-CC10-70FA-6CF5-D6E32E8CF7DD}"/>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48" b="12501"/>
          <a:stretch/>
        </p:blipFill>
        <p:spPr>
          <a:xfrm>
            <a:off x="20" y="10"/>
            <a:ext cx="12191979" cy="6857990"/>
          </a:xfrm>
          <a:prstGeom prst="rect">
            <a:avLst/>
          </a:prstGeom>
        </p:spPr>
      </p:pic>
      <p:sp>
        <p:nvSpPr>
          <p:cNvPr id="35" name="Freeform: Shape 30">
            <a:extLst>
              <a:ext uri="{FF2B5EF4-FFF2-40B4-BE49-F238E27FC236}">
                <a16:creationId xmlns:a16="http://schemas.microsoft.com/office/drawing/2014/main" id="{59824785-89B4-4433-955A-F2C847B15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859" y="614291"/>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rgbClr val="D0B088"/>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5046E51-A4D0-5353-8391-5CAB539D97DD}"/>
              </a:ext>
            </a:extLst>
          </p:cNvPr>
          <p:cNvSpPr>
            <a:spLocks noGrp="1"/>
          </p:cNvSpPr>
          <p:nvPr>
            <p:ph type="ctrTitle"/>
          </p:nvPr>
        </p:nvSpPr>
        <p:spPr>
          <a:xfrm>
            <a:off x="2064542" y="2838570"/>
            <a:ext cx="8058150" cy="2453841"/>
          </a:xfrm>
        </p:spPr>
        <p:txBody>
          <a:bodyPr>
            <a:normAutofit fontScale="90000"/>
          </a:bodyPr>
          <a:lstStyle/>
          <a:p>
            <a:pPr algn="ctr"/>
            <a:r>
              <a:rPr lang="en-US" sz="8100" dirty="0"/>
              <a:t>Benefits, leave &amp; the Three C’s	</a:t>
            </a:r>
          </a:p>
        </p:txBody>
      </p:sp>
      <p:sp>
        <p:nvSpPr>
          <p:cNvPr id="33" name="Rectangle 6">
            <a:extLst>
              <a:ext uri="{FF2B5EF4-FFF2-40B4-BE49-F238E27FC236}">
                <a16:creationId xmlns:a16="http://schemas.microsoft.com/office/drawing/2014/main" id="{CB2E64D6-3AEB-4AFF-9475-E210F85E0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11AD911-8322-86C2-66CE-226CA2158E46}"/>
              </a:ext>
            </a:extLst>
          </p:cNvPr>
          <p:cNvSpPr txBox="1"/>
          <p:nvPr/>
        </p:nvSpPr>
        <p:spPr>
          <a:xfrm>
            <a:off x="10758593" y="6657945"/>
            <a:ext cx="143340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icpedia.org/chalkboard/b/benefit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1179651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67E2-E542-52E5-1E3E-2032A63B8809}"/>
              </a:ext>
            </a:extLst>
          </p:cNvPr>
          <p:cNvSpPr>
            <a:spLocks noGrp="1"/>
          </p:cNvSpPr>
          <p:nvPr>
            <p:ph type="title"/>
          </p:nvPr>
        </p:nvSpPr>
        <p:spPr/>
        <p:txBody>
          <a:bodyPr/>
          <a:lstStyle/>
          <a:p>
            <a:r>
              <a:rPr lang="en-US" dirty="0"/>
              <a:t>Benefit eligibility &amp; administration Basics</a:t>
            </a:r>
          </a:p>
        </p:txBody>
      </p:sp>
      <p:sp>
        <p:nvSpPr>
          <p:cNvPr id="3" name="Content Placeholder 2">
            <a:extLst>
              <a:ext uri="{FF2B5EF4-FFF2-40B4-BE49-F238E27FC236}">
                <a16:creationId xmlns:a16="http://schemas.microsoft.com/office/drawing/2014/main" id="{DCBE1352-90DC-4979-A422-0A4000654933}"/>
              </a:ext>
            </a:extLst>
          </p:cNvPr>
          <p:cNvSpPr>
            <a:spLocks noGrp="1"/>
          </p:cNvSpPr>
          <p:nvPr>
            <p:ph idx="1"/>
          </p:nvPr>
        </p:nvSpPr>
        <p:spPr>
          <a:xfrm>
            <a:off x="838200" y="1929384"/>
            <a:ext cx="2677357" cy="4251960"/>
          </a:xfrm>
        </p:spPr>
        <p:txBody>
          <a:bodyPr>
            <a:normAutofit fontScale="85000" lnSpcReduction="10000"/>
          </a:bodyPr>
          <a:lstStyle/>
          <a:p>
            <a:r>
              <a:rPr lang="en-US" b="1" dirty="0">
                <a:latin typeface="Avenir Next LT Pro Light" panose="020B0304020202020204" pitchFamily="34" charset="0"/>
              </a:rPr>
              <a:t>Employee Class</a:t>
            </a:r>
          </a:p>
          <a:p>
            <a:r>
              <a:rPr lang="en-US" b="1" dirty="0">
                <a:latin typeface="Avenir Next LT Pro Light" panose="020B0304020202020204" pitchFamily="34" charset="0"/>
              </a:rPr>
              <a:t>Pay Basis</a:t>
            </a:r>
          </a:p>
          <a:p>
            <a:r>
              <a:rPr lang="en-US" b="1" dirty="0">
                <a:latin typeface="Avenir Next LT Pro Light" panose="020B0304020202020204" pitchFamily="34" charset="0"/>
              </a:rPr>
              <a:t>FTE</a:t>
            </a:r>
          </a:p>
          <a:p>
            <a:r>
              <a:rPr lang="en-US" b="1" dirty="0">
                <a:latin typeface="Avenir Next LT Pro Light" panose="020B0304020202020204" pitchFamily="34" charset="0"/>
              </a:rPr>
              <a:t>Continuity Code</a:t>
            </a:r>
          </a:p>
          <a:p>
            <a:r>
              <a:rPr lang="en-US" b="1" dirty="0">
                <a:latin typeface="Avenir Next LT Pro Light" panose="020B0304020202020204" pitchFamily="34" charset="0"/>
              </a:rPr>
              <a:t>Length of Appointment</a:t>
            </a:r>
          </a:p>
          <a:p>
            <a:r>
              <a:rPr lang="en-US" b="1" dirty="0">
                <a:latin typeface="Avenir Next LT Pro Light" panose="020B0304020202020204" pitchFamily="34" charset="0"/>
              </a:rPr>
              <a:t>Previous WRS Service</a:t>
            </a:r>
          </a:p>
        </p:txBody>
      </p:sp>
      <p:sp>
        <p:nvSpPr>
          <p:cNvPr id="4" name="Arrow: Right 3">
            <a:extLst>
              <a:ext uri="{FF2B5EF4-FFF2-40B4-BE49-F238E27FC236}">
                <a16:creationId xmlns:a16="http://schemas.microsoft.com/office/drawing/2014/main" id="{77C9E9BF-D03E-CEEE-C9D8-B6BE3441044B}"/>
              </a:ext>
            </a:extLst>
          </p:cNvPr>
          <p:cNvSpPr/>
          <p:nvPr/>
        </p:nvSpPr>
        <p:spPr>
          <a:xfrm>
            <a:off x="3788915" y="2121763"/>
            <a:ext cx="4887530" cy="3142695"/>
          </a:xfrm>
          <a:prstGeom prst="rightArrow">
            <a:avLst/>
          </a:prstGeom>
          <a:gradFill flip="none" rotWithShape="1">
            <a:gsLst>
              <a:gs pos="0">
                <a:srgbClr val="882624">
                  <a:tint val="66000"/>
                  <a:satMod val="160000"/>
                </a:srgbClr>
              </a:gs>
              <a:gs pos="50000">
                <a:srgbClr val="882624">
                  <a:tint val="44500"/>
                  <a:satMod val="160000"/>
                </a:srgbClr>
              </a:gs>
              <a:gs pos="100000">
                <a:srgbClr val="882624">
                  <a:tint val="23500"/>
                  <a:satMod val="160000"/>
                </a:srgbClr>
              </a:gs>
            </a:gsLst>
            <a:lin ang="2700000" scaled="1"/>
            <a:tileRect/>
          </a:gradFill>
          <a:ln w="38100">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68305F43-2CE7-ADEE-6607-E2352B559BB6}"/>
              </a:ext>
            </a:extLst>
          </p:cNvPr>
          <p:cNvSpPr txBox="1">
            <a:spLocks/>
          </p:cNvSpPr>
          <p:nvPr/>
        </p:nvSpPr>
        <p:spPr>
          <a:xfrm>
            <a:off x="8039469" y="2831206"/>
            <a:ext cx="2677357" cy="17238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Avenir Next LT Pro Light" panose="020B0304020202020204" pitchFamily="34" charset="0"/>
              </a:rPr>
              <a:t>Benefits</a:t>
            </a:r>
          </a:p>
          <a:p>
            <a:pPr marL="0" indent="0" algn="ctr">
              <a:buNone/>
            </a:pPr>
            <a:r>
              <a:rPr lang="en-US" b="1" dirty="0">
                <a:latin typeface="Avenir Next LT Pro Light" panose="020B0304020202020204" pitchFamily="34" charset="0"/>
              </a:rPr>
              <a:t>&amp; </a:t>
            </a:r>
          </a:p>
          <a:p>
            <a:pPr marL="0" indent="0" algn="ctr">
              <a:buNone/>
            </a:pPr>
            <a:r>
              <a:rPr lang="en-US" b="1" dirty="0">
                <a:latin typeface="Avenir Next LT Pro Light" panose="020B0304020202020204" pitchFamily="34" charset="0"/>
              </a:rPr>
              <a:t>Leave</a:t>
            </a:r>
          </a:p>
        </p:txBody>
      </p:sp>
    </p:spTree>
    <p:extLst>
      <p:ext uri="{BB962C8B-B14F-4D97-AF65-F5344CB8AC3E}">
        <p14:creationId xmlns:p14="http://schemas.microsoft.com/office/powerpoint/2010/main" val="113540959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A20A2C7-5A57-B633-30CD-750B35B6B651}"/>
              </a:ext>
            </a:extLst>
          </p:cNvPr>
          <p:cNvSpPr>
            <a:spLocks noGrp="1"/>
          </p:cNvSpPr>
          <p:nvPr>
            <p:ph type="title"/>
          </p:nvPr>
        </p:nvSpPr>
        <p:spPr>
          <a:xfrm>
            <a:off x="4053631" y="296794"/>
            <a:ext cx="3450105" cy="1325563"/>
          </a:xfrm>
        </p:spPr>
        <p:txBody>
          <a:bodyPr/>
          <a:lstStyle/>
          <a:p>
            <a:r>
              <a:rPr lang="en-US" u="sng" dirty="0">
                <a:latin typeface="+mn-lt"/>
              </a:rPr>
              <a:t>HRS Benefits Process</a:t>
            </a:r>
          </a:p>
        </p:txBody>
      </p:sp>
      <p:graphicFrame>
        <p:nvGraphicFramePr>
          <p:cNvPr id="7" name="Diagram 6">
            <a:extLst>
              <a:ext uri="{FF2B5EF4-FFF2-40B4-BE49-F238E27FC236}">
                <a16:creationId xmlns:a16="http://schemas.microsoft.com/office/drawing/2014/main" id="{AC0A7F36-7851-23D3-F289-740434D2BB05}"/>
              </a:ext>
            </a:extLst>
          </p:cNvPr>
          <p:cNvGraphicFramePr/>
          <p:nvPr>
            <p:extLst>
              <p:ext uri="{D42A27DB-BD31-4B8C-83A1-F6EECF244321}">
                <p14:modId xmlns:p14="http://schemas.microsoft.com/office/powerpoint/2010/main" val="1816004815"/>
              </p:ext>
            </p:extLst>
          </p:nvPr>
        </p:nvGraphicFramePr>
        <p:xfrm>
          <a:off x="-608812" y="647351"/>
          <a:ext cx="5863471" cy="5789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Bent-Up 7">
            <a:extLst>
              <a:ext uri="{FF2B5EF4-FFF2-40B4-BE49-F238E27FC236}">
                <a16:creationId xmlns:a16="http://schemas.microsoft.com/office/drawing/2014/main" id="{287A0A05-F977-8A1E-1BDC-5C5E3117BD8E}"/>
              </a:ext>
            </a:extLst>
          </p:cNvPr>
          <p:cNvSpPr/>
          <p:nvPr/>
        </p:nvSpPr>
        <p:spPr>
          <a:xfrm rot="5400000">
            <a:off x="3256962" y="4306501"/>
            <a:ext cx="1319752" cy="1970204"/>
          </a:xfrm>
          <a:prstGeom prst="ben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8A714FE-EFA1-99D6-52DA-7C0C74425A6E}"/>
              </a:ext>
            </a:extLst>
          </p:cNvPr>
          <p:cNvSpPr txBox="1"/>
          <p:nvPr/>
        </p:nvSpPr>
        <p:spPr>
          <a:xfrm>
            <a:off x="4901940" y="3244714"/>
            <a:ext cx="6400800" cy="3477875"/>
          </a:xfrm>
          <a:prstGeom prst="rect">
            <a:avLst/>
          </a:prstGeom>
          <a:noFill/>
        </p:spPr>
        <p:txBody>
          <a:bodyPr wrap="square">
            <a:spAutoFit/>
          </a:bodyPr>
          <a:lstStyle/>
          <a:p>
            <a:r>
              <a:rPr lang="en-US" sz="2000" dirty="0">
                <a:latin typeface="Selawik" panose="020B0502040204020203" pitchFamily="34" charset="0"/>
              </a:rPr>
              <a:t>The Benefit Program dictates:</a:t>
            </a:r>
          </a:p>
          <a:p>
            <a:pPr marL="742950" lvl="1" indent="-285750">
              <a:buFont typeface="Arial" panose="020B0604020202020204" pitchFamily="34" charset="0"/>
              <a:buChar char="•"/>
            </a:pPr>
            <a:r>
              <a:rPr lang="en-US" sz="2000" b="1" dirty="0">
                <a:latin typeface="Selawik" panose="020B0502040204020203" pitchFamily="34" charset="0"/>
              </a:rPr>
              <a:t>Which Benefit Plans an employee is eligible for</a:t>
            </a:r>
          </a:p>
          <a:p>
            <a:pPr marL="742950" lvl="1" indent="-285750">
              <a:buFont typeface="Arial" panose="020B0604020202020204" pitchFamily="34" charset="0"/>
              <a:buChar char="•"/>
            </a:pPr>
            <a:r>
              <a:rPr lang="en-US" sz="2000" dirty="0">
                <a:latin typeface="Selawik" panose="020B0502040204020203" pitchFamily="34" charset="0"/>
              </a:rPr>
              <a:t>If an employee will have their deductions taken on a pre-tax or after-tax basis</a:t>
            </a:r>
          </a:p>
          <a:p>
            <a:pPr marL="742950" lvl="1" indent="-285750">
              <a:buFont typeface="Arial" panose="020B0604020202020204" pitchFamily="34" charset="0"/>
              <a:buChar char="•"/>
            </a:pPr>
            <a:r>
              <a:rPr lang="en-US" sz="2000" dirty="0">
                <a:latin typeface="Selawik" panose="020B0502040204020203" pitchFamily="34" charset="0"/>
              </a:rPr>
              <a:t>How frequently the deductions will take place and on which payroll periods</a:t>
            </a:r>
          </a:p>
          <a:p>
            <a:pPr marL="742950" lvl="1" indent="-285750">
              <a:buFont typeface="Arial" panose="020B0604020202020204" pitchFamily="34" charset="0"/>
              <a:buChar char="•"/>
            </a:pPr>
            <a:r>
              <a:rPr lang="en-US" sz="2000" dirty="0">
                <a:latin typeface="Selawik" panose="020B0502040204020203" pitchFamily="34" charset="0"/>
              </a:rPr>
              <a:t>Their specific category for WRS (if applicable)</a:t>
            </a:r>
          </a:p>
          <a:p>
            <a:pPr marL="742950" lvl="1" indent="-285750">
              <a:buFont typeface="Arial" panose="020B0604020202020204" pitchFamily="34" charset="0"/>
              <a:buChar char="•"/>
            </a:pPr>
            <a:r>
              <a:rPr lang="en-US" sz="2000" dirty="0">
                <a:latin typeface="Selawik" panose="020B0502040204020203" pitchFamily="34" charset="0"/>
              </a:rPr>
              <a:t>Any special circumstances that occur for that employee population (such as a unique payroll or deduction schedule)</a:t>
            </a:r>
          </a:p>
        </p:txBody>
      </p:sp>
    </p:spTree>
    <p:extLst>
      <p:ext uri="{BB962C8B-B14F-4D97-AF65-F5344CB8AC3E}">
        <p14:creationId xmlns:p14="http://schemas.microsoft.com/office/powerpoint/2010/main" val="330841958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SketchyVTI">
  <a:themeElements>
    <a:clrScheme name="Custom 14">
      <a:dk1>
        <a:sysClr val="windowText" lastClr="000000"/>
      </a:dk1>
      <a:lt1>
        <a:sysClr val="window" lastClr="FFFFFF"/>
      </a:lt1>
      <a:dk2>
        <a:srgbClr val="39302A"/>
      </a:dk2>
      <a:lt2>
        <a:srgbClr val="E5DEDB"/>
      </a:lt2>
      <a:accent1>
        <a:srgbClr val="76210D"/>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1097</TotalTime>
  <Words>1969</Words>
  <Application>Microsoft Office PowerPoint</Application>
  <PresentationFormat>Widescreen</PresentationFormat>
  <Paragraphs>289</Paragraphs>
  <Slides>18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Avenir Next LT Pro Light</vt:lpstr>
      <vt:lpstr>Calibri</vt:lpstr>
      <vt:lpstr>Open Sans</vt:lpstr>
      <vt:lpstr>Selawik</vt:lpstr>
      <vt:lpstr>The Hand Bold</vt:lpstr>
      <vt:lpstr>The Serif Hand Black</vt:lpstr>
      <vt:lpstr>Wingdings</vt:lpstr>
      <vt:lpstr>SketchyVTI</vt:lpstr>
      <vt:lpstr>The Three C’s: Contracts, classification &amp; Continuity Codes </vt:lpstr>
      <vt:lpstr>Contracts &amp; pay basis</vt:lpstr>
      <vt:lpstr>PowerPoint Presentation</vt:lpstr>
      <vt:lpstr>Employee Classifications</vt:lpstr>
      <vt:lpstr>Pay Basis</vt:lpstr>
      <vt:lpstr>Continuity Codes</vt:lpstr>
      <vt:lpstr>Benefits, leave &amp; the Three C’s </vt:lpstr>
      <vt:lpstr>Benefit eligibility &amp; administration Basics</vt:lpstr>
      <vt:lpstr>HRS Benefits Process</vt:lpstr>
      <vt:lpstr>Benefit eligibility &amp; administration Basics</vt:lpstr>
      <vt:lpstr>PowerPoint Presentation</vt:lpstr>
      <vt:lpstr>PowerPoint Presentation</vt:lpstr>
      <vt:lpstr>Leave Eligibility: related, but separate</vt:lpstr>
      <vt:lpstr>PowerPoint Presentation</vt:lpstr>
      <vt:lpstr>Employee assistance program </vt:lpstr>
      <vt:lpstr>The employee assistance program:  kepro</vt:lpstr>
      <vt:lpstr>The employee assistance program:  Managers &amp; Supervisors</vt:lpstr>
      <vt:lpstr>Employee perks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Three C’s: Classification, Contracts &amp; Continuity Codes </dc:title>
  <dc:creator>Jennifer Wiesjahn</dc:creator>
  <cp:lastModifiedBy>Jennifer Wiesjahn</cp:lastModifiedBy>
  <cp:revision>14</cp:revision>
  <dcterms:created xsi:type="dcterms:W3CDTF">2022-12-28T20:25:39Z</dcterms:created>
  <dcterms:modified xsi:type="dcterms:W3CDTF">2023-03-03T19:26:58Z</dcterms:modified>
</cp:coreProperties>
</file>