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4"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6BAE3-6D0A-45D9-A82A-4600E5B3AB5C}" type="doc">
      <dgm:prSet loTypeId="urn:microsoft.com/office/officeart/2018/2/layout/IconVerticalSolidList" loCatId="icon" qsTypeId="urn:microsoft.com/office/officeart/2005/8/quickstyle/simple1" qsCatId="simple" csTypeId="urn:microsoft.com/office/officeart/2018/5/colors/Iconchunking_neutralicontext_accent0_3" csCatId="mainScheme" phldr="1"/>
      <dgm:spPr/>
      <dgm:t>
        <a:bodyPr/>
        <a:lstStyle/>
        <a:p>
          <a:endParaRPr lang="en-US"/>
        </a:p>
      </dgm:t>
    </dgm:pt>
    <dgm:pt modelId="{4CC1CECC-5BCB-43F2-A570-015225313408}">
      <dgm:prSet/>
      <dgm:spPr/>
      <dgm:t>
        <a:bodyPr/>
        <a:lstStyle/>
        <a:p>
          <a:pPr>
            <a:lnSpc>
              <a:spcPct val="100000"/>
            </a:lnSpc>
          </a:pPr>
          <a:r>
            <a:rPr lang="en-US"/>
            <a:t>Governed by UW Administrative Policy 1228</a:t>
          </a:r>
        </a:p>
      </dgm:t>
    </dgm:pt>
    <dgm:pt modelId="{743572B8-6FBF-4373-BAF2-A367618DD220}" type="parTrans" cxnId="{5BF3961D-0F3E-4B8A-81AC-4B6CB8CCCE48}">
      <dgm:prSet/>
      <dgm:spPr/>
      <dgm:t>
        <a:bodyPr/>
        <a:lstStyle/>
        <a:p>
          <a:endParaRPr lang="en-US"/>
        </a:p>
      </dgm:t>
    </dgm:pt>
    <dgm:pt modelId="{3972AB2B-45AC-4356-AB97-FB559EBBF570}" type="sibTrans" cxnId="{5BF3961D-0F3E-4B8A-81AC-4B6CB8CCCE48}">
      <dgm:prSet/>
      <dgm:spPr/>
      <dgm:t>
        <a:bodyPr/>
        <a:lstStyle/>
        <a:p>
          <a:endParaRPr lang="en-US"/>
        </a:p>
      </dgm:t>
    </dgm:pt>
    <dgm:pt modelId="{F827E406-503F-40E5-AFE7-DA82A74681EB}">
      <dgm:prSet/>
      <dgm:spPr/>
      <dgm:t>
        <a:bodyPr/>
        <a:lstStyle/>
        <a:p>
          <a:pPr>
            <a:lnSpc>
              <a:spcPct val="100000"/>
            </a:lnSpc>
          </a:pPr>
          <a:r>
            <a:rPr lang="en-US"/>
            <a:t>Telecommute</a:t>
          </a:r>
        </a:p>
      </dgm:t>
    </dgm:pt>
    <dgm:pt modelId="{19BB222A-EEF1-4032-B82F-A98249051B36}" type="parTrans" cxnId="{1C434D06-B0E7-4AB0-A8F3-25B710ED2A7A}">
      <dgm:prSet/>
      <dgm:spPr/>
      <dgm:t>
        <a:bodyPr/>
        <a:lstStyle/>
        <a:p>
          <a:endParaRPr lang="en-US"/>
        </a:p>
      </dgm:t>
    </dgm:pt>
    <dgm:pt modelId="{DA462E58-B315-44E1-935E-F0E7C228B48F}" type="sibTrans" cxnId="{1C434D06-B0E7-4AB0-A8F3-25B710ED2A7A}">
      <dgm:prSet/>
      <dgm:spPr/>
      <dgm:t>
        <a:bodyPr/>
        <a:lstStyle/>
        <a:p>
          <a:endParaRPr lang="en-US"/>
        </a:p>
      </dgm:t>
    </dgm:pt>
    <dgm:pt modelId="{2898A605-0A4C-44D5-BE82-492EABB744CC}">
      <dgm:prSet/>
      <dgm:spPr/>
      <dgm:t>
        <a:bodyPr/>
        <a:lstStyle/>
        <a:p>
          <a:pPr>
            <a:lnSpc>
              <a:spcPct val="100000"/>
            </a:lnSpc>
          </a:pPr>
          <a:r>
            <a:rPr lang="en-US" b="0" i="0" dirty="0"/>
            <a:t>An employment arrangement in which an employee performs their job functions from an approved alternate worksite other than the employee’s primary headquarters location (main office), one or more days per month on a standard and recurring basis.</a:t>
          </a:r>
          <a:endParaRPr lang="en-US" dirty="0"/>
        </a:p>
      </dgm:t>
    </dgm:pt>
    <dgm:pt modelId="{7CCEA256-E126-4BA2-9006-FBE026DEBB31}" type="parTrans" cxnId="{EFEC3F10-03C2-443F-8A62-946422679416}">
      <dgm:prSet/>
      <dgm:spPr/>
      <dgm:t>
        <a:bodyPr/>
        <a:lstStyle/>
        <a:p>
          <a:endParaRPr lang="en-US"/>
        </a:p>
      </dgm:t>
    </dgm:pt>
    <dgm:pt modelId="{75B05499-F253-48C5-974C-88AADA5F2C92}" type="sibTrans" cxnId="{EFEC3F10-03C2-443F-8A62-946422679416}">
      <dgm:prSet/>
      <dgm:spPr/>
      <dgm:t>
        <a:bodyPr/>
        <a:lstStyle/>
        <a:p>
          <a:endParaRPr lang="en-US"/>
        </a:p>
      </dgm:t>
    </dgm:pt>
    <dgm:pt modelId="{0576EBB6-D55B-47C7-9E72-E19F6346E1AC}" type="pres">
      <dgm:prSet presAssocID="{5B06BAE3-6D0A-45D9-A82A-4600E5B3AB5C}" presName="root" presStyleCnt="0">
        <dgm:presLayoutVars>
          <dgm:dir/>
          <dgm:resizeHandles val="exact"/>
        </dgm:presLayoutVars>
      </dgm:prSet>
      <dgm:spPr/>
    </dgm:pt>
    <dgm:pt modelId="{305717AE-2A71-41A1-8C07-A89EF9BA20AC}" type="pres">
      <dgm:prSet presAssocID="{4CC1CECC-5BCB-43F2-A570-015225313408}" presName="compNode" presStyleCnt="0"/>
      <dgm:spPr/>
    </dgm:pt>
    <dgm:pt modelId="{B471A430-C5A9-421C-BA1D-E4B8FB1C3A13}" type="pres">
      <dgm:prSet presAssocID="{4CC1CECC-5BCB-43F2-A570-015225313408}" presName="bgRect" presStyleLbl="bgShp" presStyleIdx="0" presStyleCnt="2"/>
      <dgm:spPr/>
    </dgm:pt>
    <dgm:pt modelId="{9DB1DA24-DFCD-442B-9C3D-73C31CB12EFF}" type="pres">
      <dgm:prSet presAssocID="{4CC1CECC-5BCB-43F2-A570-01522531340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103E097E-34E1-4246-B6B1-B99B24021E01}" type="pres">
      <dgm:prSet presAssocID="{4CC1CECC-5BCB-43F2-A570-015225313408}" presName="spaceRect" presStyleCnt="0"/>
      <dgm:spPr/>
    </dgm:pt>
    <dgm:pt modelId="{4719CC2B-4170-4FF9-B22A-8E0AD777DFA9}" type="pres">
      <dgm:prSet presAssocID="{4CC1CECC-5BCB-43F2-A570-015225313408}" presName="parTx" presStyleLbl="revTx" presStyleIdx="0" presStyleCnt="3">
        <dgm:presLayoutVars>
          <dgm:chMax val="0"/>
          <dgm:chPref val="0"/>
        </dgm:presLayoutVars>
      </dgm:prSet>
      <dgm:spPr/>
    </dgm:pt>
    <dgm:pt modelId="{0B22683B-BAC6-4DE8-9EB2-254B76531CEE}" type="pres">
      <dgm:prSet presAssocID="{3972AB2B-45AC-4356-AB97-FB559EBBF570}" presName="sibTrans" presStyleCnt="0"/>
      <dgm:spPr/>
    </dgm:pt>
    <dgm:pt modelId="{5C5EF770-C4DA-4A9B-B338-6318323B6913}" type="pres">
      <dgm:prSet presAssocID="{F827E406-503F-40E5-AFE7-DA82A74681EB}" presName="compNode" presStyleCnt="0"/>
      <dgm:spPr/>
    </dgm:pt>
    <dgm:pt modelId="{FFA448E3-B09C-45D5-AB53-1C8A44524B4E}" type="pres">
      <dgm:prSet presAssocID="{F827E406-503F-40E5-AFE7-DA82A74681EB}" presName="bgRect" presStyleLbl="bgShp" presStyleIdx="1" presStyleCnt="2"/>
      <dgm:spPr/>
    </dgm:pt>
    <dgm:pt modelId="{9FF68B08-1831-4A9A-B860-88D38F95A55B}" type="pres">
      <dgm:prSet presAssocID="{F827E406-503F-40E5-AFE7-DA82A74681E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ffice Worker"/>
        </a:ext>
      </dgm:extLst>
    </dgm:pt>
    <dgm:pt modelId="{FB6A8ADD-4212-46E7-A02A-3C88049C3D4D}" type="pres">
      <dgm:prSet presAssocID="{F827E406-503F-40E5-AFE7-DA82A74681EB}" presName="spaceRect" presStyleCnt="0"/>
      <dgm:spPr/>
    </dgm:pt>
    <dgm:pt modelId="{057A7751-1776-4770-B3FE-4716AAEF9035}" type="pres">
      <dgm:prSet presAssocID="{F827E406-503F-40E5-AFE7-DA82A74681EB}" presName="parTx" presStyleLbl="revTx" presStyleIdx="1" presStyleCnt="3">
        <dgm:presLayoutVars>
          <dgm:chMax val="0"/>
          <dgm:chPref val="0"/>
        </dgm:presLayoutVars>
      </dgm:prSet>
      <dgm:spPr/>
    </dgm:pt>
    <dgm:pt modelId="{41ABFFAD-83DD-4241-9488-49AAA61D0B2D}" type="pres">
      <dgm:prSet presAssocID="{F827E406-503F-40E5-AFE7-DA82A74681EB}" presName="desTx" presStyleLbl="revTx" presStyleIdx="2" presStyleCnt="3" custScaleX="139843" custLinFactNeighborX="-29119" custLinFactNeighborY="4116">
        <dgm:presLayoutVars/>
      </dgm:prSet>
      <dgm:spPr/>
    </dgm:pt>
  </dgm:ptLst>
  <dgm:cxnLst>
    <dgm:cxn modelId="{1C434D06-B0E7-4AB0-A8F3-25B710ED2A7A}" srcId="{5B06BAE3-6D0A-45D9-A82A-4600E5B3AB5C}" destId="{F827E406-503F-40E5-AFE7-DA82A74681EB}" srcOrd="1" destOrd="0" parTransId="{19BB222A-EEF1-4032-B82F-A98249051B36}" sibTransId="{DA462E58-B315-44E1-935E-F0E7C228B48F}"/>
    <dgm:cxn modelId="{EFEC3F10-03C2-443F-8A62-946422679416}" srcId="{F827E406-503F-40E5-AFE7-DA82A74681EB}" destId="{2898A605-0A4C-44D5-BE82-492EABB744CC}" srcOrd="0" destOrd="0" parTransId="{7CCEA256-E126-4BA2-9006-FBE026DEBB31}" sibTransId="{75B05499-F253-48C5-974C-88AADA5F2C92}"/>
    <dgm:cxn modelId="{5BF3961D-0F3E-4B8A-81AC-4B6CB8CCCE48}" srcId="{5B06BAE3-6D0A-45D9-A82A-4600E5B3AB5C}" destId="{4CC1CECC-5BCB-43F2-A570-015225313408}" srcOrd="0" destOrd="0" parTransId="{743572B8-6FBF-4373-BAF2-A367618DD220}" sibTransId="{3972AB2B-45AC-4356-AB97-FB559EBBF570}"/>
    <dgm:cxn modelId="{474C3E8F-BE25-4D60-9250-503FA86B52B2}" type="presOf" srcId="{2898A605-0A4C-44D5-BE82-492EABB744CC}" destId="{41ABFFAD-83DD-4241-9488-49AAA61D0B2D}" srcOrd="0" destOrd="0" presId="urn:microsoft.com/office/officeart/2018/2/layout/IconVerticalSolidList"/>
    <dgm:cxn modelId="{7AE491A1-65D7-4136-B483-28086260603E}" type="presOf" srcId="{F827E406-503F-40E5-AFE7-DA82A74681EB}" destId="{057A7751-1776-4770-B3FE-4716AAEF9035}" srcOrd="0" destOrd="0" presId="urn:microsoft.com/office/officeart/2018/2/layout/IconVerticalSolidList"/>
    <dgm:cxn modelId="{F408BDDA-96EA-4379-9873-FA785CF3666A}" type="presOf" srcId="{4CC1CECC-5BCB-43F2-A570-015225313408}" destId="{4719CC2B-4170-4FF9-B22A-8E0AD777DFA9}" srcOrd="0" destOrd="0" presId="urn:microsoft.com/office/officeart/2018/2/layout/IconVerticalSolidList"/>
    <dgm:cxn modelId="{A41136DB-45BB-4502-929A-146005C0386F}" type="presOf" srcId="{5B06BAE3-6D0A-45D9-A82A-4600E5B3AB5C}" destId="{0576EBB6-D55B-47C7-9E72-E19F6346E1AC}" srcOrd="0" destOrd="0" presId="urn:microsoft.com/office/officeart/2018/2/layout/IconVerticalSolidList"/>
    <dgm:cxn modelId="{07BF8FC5-A8D9-4E2E-8325-A628F52D2FA3}" type="presParOf" srcId="{0576EBB6-D55B-47C7-9E72-E19F6346E1AC}" destId="{305717AE-2A71-41A1-8C07-A89EF9BA20AC}" srcOrd="0" destOrd="0" presId="urn:microsoft.com/office/officeart/2018/2/layout/IconVerticalSolidList"/>
    <dgm:cxn modelId="{12394D81-3580-4072-A720-A00AEC9392D3}" type="presParOf" srcId="{305717AE-2A71-41A1-8C07-A89EF9BA20AC}" destId="{B471A430-C5A9-421C-BA1D-E4B8FB1C3A13}" srcOrd="0" destOrd="0" presId="urn:microsoft.com/office/officeart/2018/2/layout/IconVerticalSolidList"/>
    <dgm:cxn modelId="{276BFA13-4711-4F16-9582-8E4489191B2C}" type="presParOf" srcId="{305717AE-2A71-41A1-8C07-A89EF9BA20AC}" destId="{9DB1DA24-DFCD-442B-9C3D-73C31CB12EFF}" srcOrd="1" destOrd="0" presId="urn:microsoft.com/office/officeart/2018/2/layout/IconVerticalSolidList"/>
    <dgm:cxn modelId="{B3BB598C-EB29-43E4-B038-49D2FC3CAEE1}" type="presParOf" srcId="{305717AE-2A71-41A1-8C07-A89EF9BA20AC}" destId="{103E097E-34E1-4246-B6B1-B99B24021E01}" srcOrd="2" destOrd="0" presId="urn:microsoft.com/office/officeart/2018/2/layout/IconVerticalSolidList"/>
    <dgm:cxn modelId="{C4B10E49-BE7B-4126-99B9-F5746348C5CF}" type="presParOf" srcId="{305717AE-2A71-41A1-8C07-A89EF9BA20AC}" destId="{4719CC2B-4170-4FF9-B22A-8E0AD777DFA9}" srcOrd="3" destOrd="0" presId="urn:microsoft.com/office/officeart/2018/2/layout/IconVerticalSolidList"/>
    <dgm:cxn modelId="{7DCF05F9-F7FF-4377-BAD9-361C42B69E0C}" type="presParOf" srcId="{0576EBB6-D55B-47C7-9E72-E19F6346E1AC}" destId="{0B22683B-BAC6-4DE8-9EB2-254B76531CEE}" srcOrd="1" destOrd="0" presId="urn:microsoft.com/office/officeart/2018/2/layout/IconVerticalSolidList"/>
    <dgm:cxn modelId="{5F52720C-C301-4FAA-BAB8-0E1D1C354A7A}" type="presParOf" srcId="{0576EBB6-D55B-47C7-9E72-E19F6346E1AC}" destId="{5C5EF770-C4DA-4A9B-B338-6318323B6913}" srcOrd="2" destOrd="0" presId="urn:microsoft.com/office/officeart/2018/2/layout/IconVerticalSolidList"/>
    <dgm:cxn modelId="{8BA9071D-F9C9-4A61-B006-8F2E8F3D74B8}" type="presParOf" srcId="{5C5EF770-C4DA-4A9B-B338-6318323B6913}" destId="{FFA448E3-B09C-45D5-AB53-1C8A44524B4E}" srcOrd="0" destOrd="0" presId="urn:microsoft.com/office/officeart/2018/2/layout/IconVerticalSolidList"/>
    <dgm:cxn modelId="{92E0F8E5-7E1C-4390-98BE-66E4A40607FD}" type="presParOf" srcId="{5C5EF770-C4DA-4A9B-B338-6318323B6913}" destId="{9FF68B08-1831-4A9A-B860-88D38F95A55B}" srcOrd="1" destOrd="0" presId="urn:microsoft.com/office/officeart/2018/2/layout/IconVerticalSolidList"/>
    <dgm:cxn modelId="{17A7C484-4AEC-4930-BB5D-A70054DDCE72}" type="presParOf" srcId="{5C5EF770-C4DA-4A9B-B338-6318323B6913}" destId="{FB6A8ADD-4212-46E7-A02A-3C88049C3D4D}" srcOrd="2" destOrd="0" presId="urn:microsoft.com/office/officeart/2018/2/layout/IconVerticalSolidList"/>
    <dgm:cxn modelId="{E1FB9488-10F8-49B8-964C-10E829B3AE10}" type="presParOf" srcId="{5C5EF770-C4DA-4A9B-B338-6318323B6913}" destId="{057A7751-1776-4770-B3FE-4716AAEF9035}" srcOrd="3" destOrd="0" presId="urn:microsoft.com/office/officeart/2018/2/layout/IconVerticalSolidList"/>
    <dgm:cxn modelId="{D757B7AD-EDA7-4934-9F47-81BCC3C4FFA0}" type="presParOf" srcId="{5C5EF770-C4DA-4A9B-B338-6318323B6913}" destId="{41ABFFAD-83DD-4241-9488-49AAA61D0B2D}" srcOrd="4" destOrd="0" presId="urn:microsoft.com/office/officeart/2018/2/layout/IconVerticalSoli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E7A8C6-9D9C-47C3-A5FD-BB53497CBFFC}"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6CC03E3E-C607-463A-A987-12E30023D77B}">
      <dgm:prSet/>
      <dgm:spPr/>
      <dgm:t>
        <a:bodyPr/>
        <a:lstStyle/>
        <a:p>
          <a:pPr>
            <a:lnSpc>
              <a:spcPct val="100000"/>
            </a:lnSpc>
          </a:pPr>
          <a:r>
            <a:rPr lang="en-US" dirty="0"/>
            <a:t>Intermittent Telecommuting: </a:t>
          </a:r>
        </a:p>
        <a:p>
          <a:pPr>
            <a:lnSpc>
              <a:spcPct val="100000"/>
            </a:lnSpc>
          </a:pPr>
          <a:r>
            <a:rPr lang="en-US" dirty="0"/>
            <a:t>An unplanned period of telecommuting arising out of transient circumstances (e.g. illness, weather emergency, temporary school closure, etc.) lasting no longer than ten consecutive business days.</a:t>
          </a:r>
        </a:p>
      </dgm:t>
    </dgm:pt>
    <dgm:pt modelId="{3994B279-E838-44F0-8260-A04B42B314DB}" type="parTrans" cxnId="{B8BFD5DE-2787-46D7-B34E-4421F6F0CC7B}">
      <dgm:prSet/>
      <dgm:spPr/>
      <dgm:t>
        <a:bodyPr/>
        <a:lstStyle/>
        <a:p>
          <a:endParaRPr lang="en-US"/>
        </a:p>
      </dgm:t>
    </dgm:pt>
    <dgm:pt modelId="{97B6CBB9-D72F-4926-8C6E-0C4466D54BF2}" type="sibTrans" cxnId="{B8BFD5DE-2787-46D7-B34E-4421F6F0CC7B}">
      <dgm:prSet/>
      <dgm:spPr/>
      <dgm:t>
        <a:bodyPr/>
        <a:lstStyle/>
        <a:p>
          <a:endParaRPr lang="en-US"/>
        </a:p>
      </dgm:t>
    </dgm:pt>
    <dgm:pt modelId="{254151D7-8F2A-45EA-B472-B783DF28B99E}">
      <dgm:prSet/>
      <dgm:spPr/>
      <dgm:t>
        <a:bodyPr/>
        <a:lstStyle/>
        <a:p>
          <a:pPr>
            <a:lnSpc>
              <a:spcPct val="100000"/>
            </a:lnSpc>
          </a:pPr>
          <a:r>
            <a:rPr lang="en-US" dirty="0"/>
            <a:t>Short-Term Telecommuting: </a:t>
          </a:r>
        </a:p>
        <a:p>
          <a:pPr>
            <a:lnSpc>
              <a:spcPct val="100000"/>
            </a:lnSpc>
          </a:pPr>
          <a:r>
            <a:rPr lang="en-US" dirty="0"/>
            <a:t>A continuous period of part-time or full-time telecommuting lasting no longer than three months.</a:t>
          </a:r>
        </a:p>
      </dgm:t>
    </dgm:pt>
    <dgm:pt modelId="{EA8EDF9A-1CC1-4B64-9B94-5A04B5ED6F8E}" type="parTrans" cxnId="{E8F01C15-892D-4083-AB76-DAF3B50C3523}">
      <dgm:prSet/>
      <dgm:spPr/>
      <dgm:t>
        <a:bodyPr/>
        <a:lstStyle/>
        <a:p>
          <a:endParaRPr lang="en-US"/>
        </a:p>
      </dgm:t>
    </dgm:pt>
    <dgm:pt modelId="{04EC5D9A-8CCE-44B3-BE4A-42678F860300}" type="sibTrans" cxnId="{E8F01C15-892D-4083-AB76-DAF3B50C3523}">
      <dgm:prSet/>
      <dgm:spPr/>
      <dgm:t>
        <a:bodyPr/>
        <a:lstStyle/>
        <a:p>
          <a:endParaRPr lang="en-US"/>
        </a:p>
      </dgm:t>
    </dgm:pt>
    <dgm:pt modelId="{0A567606-95C1-4E96-874E-2E9594C3E03B}">
      <dgm:prSet/>
      <dgm:spPr/>
      <dgm:t>
        <a:bodyPr/>
        <a:lstStyle/>
        <a:p>
          <a:pPr>
            <a:lnSpc>
              <a:spcPct val="100000"/>
            </a:lnSpc>
          </a:pPr>
          <a:r>
            <a:rPr lang="en-US" dirty="0"/>
            <a:t>Long-Term Telecommuting: </a:t>
          </a:r>
        </a:p>
        <a:p>
          <a:pPr>
            <a:lnSpc>
              <a:spcPct val="100000"/>
            </a:lnSpc>
          </a:pPr>
          <a:r>
            <a:rPr lang="en-US" dirty="0"/>
            <a:t>A continuous arrangement for part-time or full-time telecommuting subject to at least annual review.</a:t>
          </a:r>
        </a:p>
      </dgm:t>
    </dgm:pt>
    <dgm:pt modelId="{6BF94447-74D9-45A7-B5C2-825666DD462C}" type="parTrans" cxnId="{BFEC8120-1941-4295-8E77-33E03AD4E2DA}">
      <dgm:prSet/>
      <dgm:spPr/>
      <dgm:t>
        <a:bodyPr/>
        <a:lstStyle/>
        <a:p>
          <a:endParaRPr lang="en-US"/>
        </a:p>
      </dgm:t>
    </dgm:pt>
    <dgm:pt modelId="{DBFF6DD8-D302-43C8-BF5B-CC6ED54711D2}" type="sibTrans" cxnId="{BFEC8120-1941-4295-8E77-33E03AD4E2DA}">
      <dgm:prSet/>
      <dgm:spPr/>
      <dgm:t>
        <a:bodyPr/>
        <a:lstStyle/>
        <a:p>
          <a:endParaRPr lang="en-US"/>
        </a:p>
      </dgm:t>
    </dgm:pt>
    <dgm:pt modelId="{F7720092-3F8B-48B2-B367-D28562FC792B}" type="pres">
      <dgm:prSet presAssocID="{AAE7A8C6-9D9C-47C3-A5FD-BB53497CBFFC}" presName="root" presStyleCnt="0">
        <dgm:presLayoutVars>
          <dgm:dir/>
          <dgm:resizeHandles val="exact"/>
        </dgm:presLayoutVars>
      </dgm:prSet>
      <dgm:spPr/>
    </dgm:pt>
    <dgm:pt modelId="{0C3660A5-41E6-422A-9827-2D3C65F17B3B}" type="pres">
      <dgm:prSet presAssocID="{6CC03E3E-C607-463A-A987-12E30023D77B}" presName="compNode" presStyleCnt="0"/>
      <dgm:spPr/>
    </dgm:pt>
    <dgm:pt modelId="{B08B472A-B690-4430-8201-5FAF4F98B99D}" type="pres">
      <dgm:prSet presAssocID="{6CC03E3E-C607-463A-A987-12E30023D77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ar with solid fill"/>
        </a:ext>
      </dgm:extLst>
    </dgm:pt>
    <dgm:pt modelId="{6A665F20-4D58-4688-9362-0A96C356C0E2}" type="pres">
      <dgm:prSet presAssocID="{6CC03E3E-C607-463A-A987-12E30023D77B}" presName="spaceRect" presStyleCnt="0"/>
      <dgm:spPr/>
    </dgm:pt>
    <dgm:pt modelId="{E003D4B5-B4DF-4889-A27F-BD429F661BF5}" type="pres">
      <dgm:prSet presAssocID="{6CC03E3E-C607-463A-A987-12E30023D77B}" presName="textRect" presStyleLbl="revTx" presStyleIdx="0" presStyleCnt="3">
        <dgm:presLayoutVars>
          <dgm:chMax val="1"/>
          <dgm:chPref val="1"/>
        </dgm:presLayoutVars>
      </dgm:prSet>
      <dgm:spPr/>
    </dgm:pt>
    <dgm:pt modelId="{2E7B3F76-6755-4AD2-AF89-0F9ADDD0F94B}" type="pres">
      <dgm:prSet presAssocID="{97B6CBB9-D72F-4926-8C6E-0C4466D54BF2}" presName="sibTrans" presStyleCnt="0"/>
      <dgm:spPr/>
    </dgm:pt>
    <dgm:pt modelId="{FC4198C9-58FF-4C85-946A-FD2E59845FC0}" type="pres">
      <dgm:prSet presAssocID="{254151D7-8F2A-45EA-B472-B783DF28B99E}" presName="compNode" presStyleCnt="0"/>
      <dgm:spPr/>
    </dgm:pt>
    <dgm:pt modelId="{BAE52141-6299-493B-9071-E3F67CA781A4}" type="pres">
      <dgm:prSet presAssocID="{254151D7-8F2A-45EA-B472-B783DF28B99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Remote work with solid fill"/>
        </a:ext>
      </dgm:extLst>
    </dgm:pt>
    <dgm:pt modelId="{ADF77A52-C26F-4FB1-AAA7-74966D02D48F}" type="pres">
      <dgm:prSet presAssocID="{254151D7-8F2A-45EA-B472-B783DF28B99E}" presName="spaceRect" presStyleCnt="0"/>
      <dgm:spPr/>
    </dgm:pt>
    <dgm:pt modelId="{FD74270C-BDB2-44BB-9964-36DD968C4D3F}" type="pres">
      <dgm:prSet presAssocID="{254151D7-8F2A-45EA-B472-B783DF28B99E}" presName="textRect" presStyleLbl="revTx" presStyleIdx="1" presStyleCnt="3">
        <dgm:presLayoutVars>
          <dgm:chMax val="1"/>
          <dgm:chPref val="1"/>
        </dgm:presLayoutVars>
      </dgm:prSet>
      <dgm:spPr/>
    </dgm:pt>
    <dgm:pt modelId="{8B9B46CB-D0F7-4D20-9D74-3E0108CF481C}" type="pres">
      <dgm:prSet presAssocID="{04EC5D9A-8CCE-44B3-BE4A-42678F860300}" presName="sibTrans" presStyleCnt="0"/>
      <dgm:spPr/>
    </dgm:pt>
    <dgm:pt modelId="{D54B3D94-16D9-4D1F-AAA9-54754EAD75D1}" type="pres">
      <dgm:prSet presAssocID="{0A567606-95C1-4E96-874E-2E9594C3E03B}" presName="compNode" presStyleCnt="0"/>
      <dgm:spPr/>
    </dgm:pt>
    <dgm:pt modelId="{C56A1434-43AF-4583-9E57-B49A2BE7EF40}" type="pres">
      <dgm:prSet presAssocID="{0A567606-95C1-4E96-874E-2E9594C3E03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Work from home Wi-Fi with solid fill"/>
        </a:ext>
      </dgm:extLst>
    </dgm:pt>
    <dgm:pt modelId="{FB587D52-657F-4D44-9FD4-E6796F7E5EF2}" type="pres">
      <dgm:prSet presAssocID="{0A567606-95C1-4E96-874E-2E9594C3E03B}" presName="spaceRect" presStyleCnt="0"/>
      <dgm:spPr/>
    </dgm:pt>
    <dgm:pt modelId="{BE3229DE-A30C-420F-8F3F-44363F2A0F94}" type="pres">
      <dgm:prSet presAssocID="{0A567606-95C1-4E96-874E-2E9594C3E03B}" presName="textRect" presStyleLbl="revTx" presStyleIdx="2" presStyleCnt="3">
        <dgm:presLayoutVars>
          <dgm:chMax val="1"/>
          <dgm:chPref val="1"/>
        </dgm:presLayoutVars>
      </dgm:prSet>
      <dgm:spPr/>
    </dgm:pt>
  </dgm:ptLst>
  <dgm:cxnLst>
    <dgm:cxn modelId="{E902910F-89F0-4B93-8831-822EC9FDE9B6}" type="presOf" srcId="{6CC03E3E-C607-463A-A987-12E30023D77B}" destId="{E003D4B5-B4DF-4889-A27F-BD429F661BF5}" srcOrd="0" destOrd="0" presId="urn:microsoft.com/office/officeart/2018/2/layout/IconLabelList"/>
    <dgm:cxn modelId="{E8F01C15-892D-4083-AB76-DAF3B50C3523}" srcId="{AAE7A8C6-9D9C-47C3-A5FD-BB53497CBFFC}" destId="{254151D7-8F2A-45EA-B472-B783DF28B99E}" srcOrd="1" destOrd="0" parTransId="{EA8EDF9A-1CC1-4B64-9B94-5A04B5ED6F8E}" sibTransId="{04EC5D9A-8CCE-44B3-BE4A-42678F860300}"/>
    <dgm:cxn modelId="{2754091E-8649-449C-B50B-3F6AD44A85DD}" type="presOf" srcId="{254151D7-8F2A-45EA-B472-B783DF28B99E}" destId="{FD74270C-BDB2-44BB-9964-36DD968C4D3F}" srcOrd="0" destOrd="0" presId="urn:microsoft.com/office/officeart/2018/2/layout/IconLabelList"/>
    <dgm:cxn modelId="{BFEC8120-1941-4295-8E77-33E03AD4E2DA}" srcId="{AAE7A8C6-9D9C-47C3-A5FD-BB53497CBFFC}" destId="{0A567606-95C1-4E96-874E-2E9594C3E03B}" srcOrd="2" destOrd="0" parTransId="{6BF94447-74D9-45A7-B5C2-825666DD462C}" sibTransId="{DBFF6DD8-D302-43C8-BF5B-CC6ED54711D2}"/>
    <dgm:cxn modelId="{1730DF78-8BC8-471C-8546-6D5BB709F2D6}" type="presOf" srcId="{0A567606-95C1-4E96-874E-2E9594C3E03B}" destId="{BE3229DE-A30C-420F-8F3F-44363F2A0F94}" srcOrd="0" destOrd="0" presId="urn:microsoft.com/office/officeart/2018/2/layout/IconLabelList"/>
    <dgm:cxn modelId="{B8BFD5DE-2787-46D7-B34E-4421F6F0CC7B}" srcId="{AAE7A8C6-9D9C-47C3-A5FD-BB53497CBFFC}" destId="{6CC03E3E-C607-463A-A987-12E30023D77B}" srcOrd="0" destOrd="0" parTransId="{3994B279-E838-44F0-8260-A04B42B314DB}" sibTransId="{97B6CBB9-D72F-4926-8C6E-0C4466D54BF2}"/>
    <dgm:cxn modelId="{EAAEB3ED-C005-423F-AA12-93FA503A3595}" type="presOf" srcId="{AAE7A8C6-9D9C-47C3-A5FD-BB53497CBFFC}" destId="{F7720092-3F8B-48B2-B367-D28562FC792B}" srcOrd="0" destOrd="0" presId="urn:microsoft.com/office/officeart/2018/2/layout/IconLabelList"/>
    <dgm:cxn modelId="{B15599AA-8B3B-48C1-882B-9386DD0C0096}" type="presParOf" srcId="{F7720092-3F8B-48B2-B367-D28562FC792B}" destId="{0C3660A5-41E6-422A-9827-2D3C65F17B3B}" srcOrd="0" destOrd="0" presId="urn:microsoft.com/office/officeart/2018/2/layout/IconLabelList"/>
    <dgm:cxn modelId="{9D6CE3C6-7DD3-4DA2-BC9E-5B8B4066DA14}" type="presParOf" srcId="{0C3660A5-41E6-422A-9827-2D3C65F17B3B}" destId="{B08B472A-B690-4430-8201-5FAF4F98B99D}" srcOrd="0" destOrd="0" presId="urn:microsoft.com/office/officeart/2018/2/layout/IconLabelList"/>
    <dgm:cxn modelId="{25534B56-316B-45EC-BBD7-938B29653759}" type="presParOf" srcId="{0C3660A5-41E6-422A-9827-2D3C65F17B3B}" destId="{6A665F20-4D58-4688-9362-0A96C356C0E2}" srcOrd="1" destOrd="0" presId="urn:microsoft.com/office/officeart/2018/2/layout/IconLabelList"/>
    <dgm:cxn modelId="{53C75464-338D-4E94-8AEB-3A5FCC528B05}" type="presParOf" srcId="{0C3660A5-41E6-422A-9827-2D3C65F17B3B}" destId="{E003D4B5-B4DF-4889-A27F-BD429F661BF5}" srcOrd="2" destOrd="0" presId="urn:microsoft.com/office/officeart/2018/2/layout/IconLabelList"/>
    <dgm:cxn modelId="{9D7B9752-49FF-49A7-9883-61B665F48AA6}" type="presParOf" srcId="{F7720092-3F8B-48B2-B367-D28562FC792B}" destId="{2E7B3F76-6755-4AD2-AF89-0F9ADDD0F94B}" srcOrd="1" destOrd="0" presId="urn:microsoft.com/office/officeart/2018/2/layout/IconLabelList"/>
    <dgm:cxn modelId="{198D03B1-6891-4BEB-A679-8BAFA1EC5AD7}" type="presParOf" srcId="{F7720092-3F8B-48B2-B367-D28562FC792B}" destId="{FC4198C9-58FF-4C85-946A-FD2E59845FC0}" srcOrd="2" destOrd="0" presId="urn:microsoft.com/office/officeart/2018/2/layout/IconLabelList"/>
    <dgm:cxn modelId="{5DF507DE-01BE-40E9-9F6B-6F9F26A9C89B}" type="presParOf" srcId="{FC4198C9-58FF-4C85-946A-FD2E59845FC0}" destId="{BAE52141-6299-493B-9071-E3F67CA781A4}" srcOrd="0" destOrd="0" presId="urn:microsoft.com/office/officeart/2018/2/layout/IconLabelList"/>
    <dgm:cxn modelId="{6EA9DA91-1722-4BB6-89D7-1F78AC02C668}" type="presParOf" srcId="{FC4198C9-58FF-4C85-946A-FD2E59845FC0}" destId="{ADF77A52-C26F-4FB1-AAA7-74966D02D48F}" srcOrd="1" destOrd="0" presId="urn:microsoft.com/office/officeart/2018/2/layout/IconLabelList"/>
    <dgm:cxn modelId="{392B3CAE-278F-46A6-9922-E8E5CCF960B8}" type="presParOf" srcId="{FC4198C9-58FF-4C85-946A-FD2E59845FC0}" destId="{FD74270C-BDB2-44BB-9964-36DD968C4D3F}" srcOrd="2" destOrd="0" presId="urn:microsoft.com/office/officeart/2018/2/layout/IconLabelList"/>
    <dgm:cxn modelId="{8A91FD61-9CEA-4161-B567-23951128D640}" type="presParOf" srcId="{F7720092-3F8B-48B2-B367-D28562FC792B}" destId="{8B9B46CB-D0F7-4D20-9D74-3E0108CF481C}" srcOrd="3" destOrd="0" presId="urn:microsoft.com/office/officeart/2018/2/layout/IconLabelList"/>
    <dgm:cxn modelId="{0307F034-3EA4-4D70-B3D3-433DED2A28F8}" type="presParOf" srcId="{F7720092-3F8B-48B2-B367-D28562FC792B}" destId="{D54B3D94-16D9-4D1F-AAA9-54754EAD75D1}" srcOrd="4" destOrd="0" presId="urn:microsoft.com/office/officeart/2018/2/layout/IconLabelList"/>
    <dgm:cxn modelId="{B9B83428-8EE9-401B-A436-45D7B1CA3310}" type="presParOf" srcId="{D54B3D94-16D9-4D1F-AAA9-54754EAD75D1}" destId="{C56A1434-43AF-4583-9E57-B49A2BE7EF40}" srcOrd="0" destOrd="0" presId="urn:microsoft.com/office/officeart/2018/2/layout/IconLabelList"/>
    <dgm:cxn modelId="{B89872E5-7B0E-4CE4-8A69-F35EB556B618}" type="presParOf" srcId="{D54B3D94-16D9-4D1F-AAA9-54754EAD75D1}" destId="{FB587D52-657F-4D44-9FD4-E6796F7E5EF2}" srcOrd="1" destOrd="0" presId="urn:microsoft.com/office/officeart/2018/2/layout/IconLabelList"/>
    <dgm:cxn modelId="{FE66FD67-A0C4-446C-894A-6475696BEA2C}" type="presParOf" srcId="{D54B3D94-16D9-4D1F-AAA9-54754EAD75D1}" destId="{BE3229DE-A30C-420F-8F3F-44363F2A0F94}"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CDA1B1-EDDC-454E-88F8-F295E858F6B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8358F42-364F-4D12-98D9-45E0E0E01A68}">
      <dgm:prSet/>
      <dgm:spPr/>
      <dgm:t>
        <a:bodyPr/>
        <a:lstStyle/>
        <a:p>
          <a:r>
            <a:rPr lang="en-US">
              <a:latin typeface="Selawik" panose="020B0502040204020203" pitchFamily="34" charset="0"/>
            </a:rPr>
            <a:t>Eligibility</a:t>
          </a:r>
        </a:p>
      </dgm:t>
    </dgm:pt>
    <dgm:pt modelId="{BCDA02D7-E287-467E-838C-DD5B72226858}" type="parTrans" cxnId="{23025881-7205-4286-8432-3967E38FCB3A}">
      <dgm:prSet/>
      <dgm:spPr/>
      <dgm:t>
        <a:bodyPr/>
        <a:lstStyle/>
        <a:p>
          <a:endParaRPr lang="en-US">
            <a:latin typeface="Selawik" panose="020B0502040204020203" pitchFamily="34" charset="0"/>
          </a:endParaRPr>
        </a:p>
      </dgm:t>
    </dgm:pt>
    <dgm:pt modelId="{E073D3DA-FCE9-4529-8C12-3E485D8E558C}" type="sibTrans" cxnId="{23025881-7205-4286-8432-3967E38FCB3A}">
      <dgm:prSet/>
      <dgm:spPr/>
      <dgm:t>
        <a:bodyPr/>
        <a:lstStyle/>
        <a:p>
          <a:endParaRPr lang="en-US">
            <a:latin typeface="Selawik" panose="020B0502040204020203" pitchFamily="34" charset="0"/>
          </a:endParaRPr>
        </a:p>
      </dgm:t>
    </dgm:pt>
    <dgm:pt modelId="{BDD23B46-6591-4191-AF0A-13B7E5B0374C}">
      <dgm:prSet/>
      <dgm:spPr/>
      <dgm:t>
        <a:bodyPr/>
        <a:lstStyle/>
        <a:p>
          <a:r>
            <a:rPr lang="en-US" dirty="0">
              <a:latin typeface="Selawik" panose="020B0502040204020203" pitchFamily="34" charset="0"/>
            </a:rPr>
            <a:t>Only employees whose job duties can be fulfilled from a remote location are eligible for a telecommuting agreement.</a:t>
          </a:r>
        </a:p>
      </dgm:t>
    </dgm:pt>
    <dgm:pt modelId="{4689D2D1-304D-4B92-B883-846C8FD7AD0D}" type="parTrans" cxnId="{5B33759B-257E-45CB-95E8-C9077B10F46B}">
      <dgm:prSet/>
      <dgm:spPr/>
      <dgm:t>
        <a:bodyPr/>
        <a:lstStyle/>
        <a:p>
          <a:endParaRPr lang="en-US">
            <a:latin typeface="Selawik" panose="020B0502040204020203" pitchFamily="34" charset="0"/>
          </a:endParaRPr>
        </a:p>
      </dgm:t>
    </dgm:pt>
    <dgm:pt modelId="{4E3D4925-06BA-4B9E-8BB9-8D7FC7E0B1B6}" type="sibTrans" cxnId="{5B33759B-257E-45CB-95E8-C9077B10F46B}">
      <dgm:prSet/>
      <dgm:spPr/>
      <dgm:t>
        <a:bodyPr/>
        <a:lstStyle/>
        <a:p>
          <a:endParaRPr lang="en-US">
            <a:latin typeface="Selawik" panose="020B0502040204020203" pitchFamily="34" charset="0"/>
          </a:endParaRPr>
        </a:p>
      </dgm:t>
    </dgm:pt>
    <dgm:pt modelId="{414786D1-867C-49EB-A722-698C99E5C2D7}">
      <dgm:prSet/>
      <dgm:spPr/>
      <dgm:t>
        <a:bodyPr/>
        <a:lstStyle/>
        <a:p>
          <a:r>
            <a:rPr lang="en-US">
              <a:latin typeface="Selawik" panose="020B0502040204020203" pitchFamily="34" charset="0"/>
            </a:rPr>
            <a:t>Telecommuting is only available if the work unit and institution have the ability to monitor or measure the work product produced by the employee during the period of telecommuting.</a:t>
          </a:r>
        </a:p>
      </dgm:t>
    </dgm:pt>
    <dgm:pt modelId="{D27824E2-84D7-4606-BB30-B70BA01D2281}" type="parTrans" cxnId="{B1D53D91-AC64-4174-9712-953324E52774}">
      <dgm:prSet/>
      <dgm:spPr/>
      <dgm:t>
        <a:bodyPr/>
        <a:lstStyle/>
        <a:p>
          <a:endParaRPr lang="en-US">
            <a:latin typeface="Selawik" panose="020B0502040204020203" pitchFamily="34" charset="0"/>
          </a:endParaRPr>
        </a:p>
      </dgm:t>
    </dgm:pt>
    <dgm:pt modelId="{C1A28D74-4AE3-4ABB-ACEB-E0CF8857A5BE}" type="sibTrans" cxnId="{B1D53D91-AC64-4174-9712-953324E52774}">
      <dgm:prSet/>
      <dgm:spPr/>
      <dgm:t>
        <a:bodyPr/>
        <a:lstStyle/>
        <a:p>
          <a:endParaRPr lang="en-US">
            <a:latin typeface="Selawik" panose="020B0502040204020203" pitchFamily="34" charset="0"/>
          </a:endParaRPr>
        </a:p>
      </dgm:t>
    </dgm:pt>
    <dgm:pt modelId="{901331A4-1492-4BC3-85BE-E501C63778CE}">
      <dgm:prSet/>
      <dgm:spPr/>
      <dgm:t>
        <a:bodyPr/>
        <a:lstStyle/>
        <a:p>
          <a:r>
            <a:rPr lang="en-US">
              <a:latin typeface="Selawik" panose="020B0502040204020203" pitchFamily="34" charset="0"/>
            </a:rPr>
            <a:t>Telecommuting is only available to employees who have all tools required for their job available to them at the remote location, as determined by the employee’s supervisor. Working space, insurance, utilities, and other services for the remote workspace must be provided by the employee at their own expense as a condition of the telecommuting agreement.</a:t>
          </a:r>
        </a:p>
      </dgm:t>
    </dgm:pt>
    <dgm:pt modelId="{7D563800-E478-4341-B950-2C5B637108A4}" type="parTrans" cxnId="{B71BB7B4-DC50-4235-806B-C73C86896FBA}">
      <dgm:prSet/>
      <dgm:spPr/>
      <dgm:t>
        <a:bodyPr/>
        <a:lstStyle/>
        <a:p>
          <a:endParaRPr lang="en-US">
            <a:latin typeface="Selawik" panose="020B0502040204020203" pitchFamily="34" charset="0"/>
          </a:endParaRPr>
        </a:p>
      </dgm:t>
    </dgm:pt>
    <dgm:pt modelId="{C22AC282-3F1E-4218-8C8E-7DE2DD7DF743}" type="sibTrans" cxnId="{B71BB7B4-DC50-4235-806B-C73C86896FBA}">
      <dgm:prSet/>
      <dgm:spPr/>
      <dgm:t>
        <a:bodyPr/>
        <a:lstStyle/>
        <a:p>
          <a:endParaRPr lang="en-US">
            <a:latin typeface="Selawik" panose="020B0502040204020203" pitchFamily="34" charset="0"/>
          </a:endParaRPr>
        </a:p>
      </dgm:t>
    </dgm:pt>
    <dgm:pt modelId="{5DFBD636-D124-4781-9131-60A33B416D76}">
      <dgm:prSet/>
      <dgm:spPr/>
      <dgm:t>
        <a:bodyPr/>
        <a:lstStyle/>
        <a:p>
          <a:r>
            <a:rPr lang="en-US" dirty="0">
              <a:latin typeface="Selawik" panose="020B0502040204020203" pitchFamily="34" charset="0"/>
            </a:rPr>
            <a:t>Prior to beginning a telecommuting arrangement, the employee must certify to the employer that their remote workspace meets minimum safety requirements.</a:t>
          </a:r>
        </a:p>
      </dgm:t>
    </dgm:pt>
    <dgm:pt modelId="{3C83D826-7911-42A0-AEB7-4D7E988316A2}" type="parTrans" cxnId="{4CC1765B-0D3E-4048-A3D0-56637A7F6C91}">
      <dgm:prSet/>
      <dgm:spPr/>
      <dgm:t>
        <a:bodyPr/>
        <a:lstStyle/>
        <a:p>
          <a:endParaRPr lang="en-US">
            <a:latin typeface="Selawik" panose="020B0502040204020203" pitchFamily="34" charset="0"/>
          </a:endParaRPr>
        </a:p>
      </dgm:t>
    </dgm:pt>
    <dgm:pt modelId="{3C5CC5AB-BECA-48F3-8A42-57FFD7DE6CCB}" type="sibTrans" cxnId="{4CC1765B-0D3E-4048-A3D0-56637A7F6C91}">
      <dgm:prSet/>
      <dgm:spPr/>
      <dgm:t>
        <a:bodyPr/>
        <a:lstStyle/>
        <a:p>
          <a:endParaRPr lang="en-US">
            <a:latin typeface="Selawik" panose="020B0502040204020203" pitchFamily="34" charset="0"/>
          </a:endParaRPr>
        </a:p>
      </dgm:t>
    </dgm:pt>
    <dgm:pt modelId="{2FBE7386-088E-45B4-A8E6-EC66581903DE}">
      <dgm:prSet/>
      <dgm:spPr/>
      <dgm:t>
        <a:bodyPr/>
        <a:lstStyle/>
        <a:p>
          <a:endParaRPr lang="en-US">
            <a:latin typeface="Selawik" panose="020B0502040204020203" pitchFamily="34" charset="0"/>
          </a:endParaRPr>
        </a:p>
      </dgm:t>
    </dgm:pt>
    <dgm:pt modelId="{0A6F7E64-2962-4378-8211-DBA43D48E3E5}" type="parTrans" cxnId="{16D5D1DC-E9CF-4BFF-86DA-ECEEC7FA4EE9}">
      <dgm:prSet/>
      <dgm:spPr/>
      <dgm:t>
        <a:bodyPr/>
        <a:lstStyle/>
        <a:p>
          <a:endParaRPr lang="en-US">
            <a:latin typeface="Selawik" panose="020B0502040204020203" pitchFamily="34" charset="0"/>
          </a:endParaRPr>
        </a:p>
      </dgm:t>
    </dgm:pt>
    <dgm:pt modelId="{3416411B-81F5-4CF9-8644-5C2545D23528}" type="sibTrans" cxnId="{16D5D1DC-E9CF-4BFF-86DA-ECEEC7FA4EE9}">
      <dgm:prSet/>
      <dgm:spPr/>
      <dgm:t>
        <a:bodyPr/>
        <a:lstStyle/>
        <a:p>
          <a:endParaRPr lang="en-US">
            <a:latin typeface="Selawik" panose="020B0502040204020203" pitchFamily="34" charset="0"/>
          </a:endParaRPr>
        </a:p>
      </dgm:t>
    </dgm:pt>
    <dgm:pt modelId="{74C87143-46D6-44E2-B36D-14F8E513F92B}">
      <dgm:prSet/>
      <dgm:spPr/>
      <dgm:t>
        <a:bodyPr/>
        <a:lstStyle/>
        <a:p>
          <a:endParaRPr lang="en-US">
            <a:latin typeface="Selawik" panose="020B0502040204020203" pitchFamily="34" charset="0"/>
          </a:endParaRPr>
        </a:p>
      </dgm:t>
    </dgm:pt>
    <dgm:pt modelId="{2BBCE422-DBF8-440E-A90A-9B06BD43E6D9}" type="parTrans" cxnId="{E209BA81-C066-4D27-ACD4-D68381E5A7CD}">
      <dgm:prSet/>
      <dgm:spPr/>
      <dgm:t>
        <a:bodyPr/>
        <a:lstStyle/>
        <a:p>
          <a:endParaRPr lang="en-US">
            <a:latin typeface="Selawik" panose="020B0502040204020203" pitchFamily="34" charset="0"/>
          </a:endParaRPr>
        </a:p>
      </dgm:t>
    </dgm:pt>
    <dgm:pt modelId="{E58F078A-6C33-44D1-95DB-0EA7CB4F29BE}" type="sibTrans" cxnId="{E209BA81-C066-4D27-ACD4-D68381E5A7CD}">
      <dgm:prSet/>
      <dgm:spPr/>
      <dgm:t>
        <a:bodyPr/>
        <a:lstStyle/>
        <a:p>
          <a:endParaRPr lang="en-US">
            <a:latin typeface="Selawik" panose="020B0502040204020203" pitchFamily="34" charset="0"/>
          </a:endParaRPr>
        </a:p>
      </dgm:t>
    </dgm:pt>
    <dgm:pt modelId="{F48B7A8E-D58F-460F-B0AF-B46EC66076F7}" type="pres">
      <dgm:prSet presAssocID="{46CDA1B1-EDDC-454E-88F8-F295E858F6B8}" presName="Name0" presStyleCnt="0">
        <dgm:presLayoutVars>
          <dgm:dir/>
          <dgm:animLvl val="lvl"/>
          <dgm:resizeHandles val="exact"/>
        </dgm:presLayoutVars>
      </dgm:prSet>
      <dgm:spPr/>
    </dgm:pt>
    <dgm:pt modelId="{A4377D57-7681-4BAD-9A6C-314509BA6B72}" type="pres">
      <dgm:prSet presAssocID="{E8358F42-364F-4D12-98D9-45E0E0E01A68}" presName="linNode" presStyleCnt="0"/>
      <dgm:spPr/>
    </dgm:pt>
    <dgm:pt modelId="{C6565AD4-A2D7-49C5-AAD5-CC52F36A803F}" type="pres">
      <dgm:prSet presAssocID="{E8358F42-364F-4D12-98D9-45E0E0E01A68}" presName="parentText" presStyleLbl="node1" presStyleIdx="0" presStyleCnt="1">
        <dgm:presLayoutVars>
          <dgm:chMax val="1"/>
          <dgm:bulletEnabled val="1"/>
        </dgm:presLayoutVars>
      </dgm:prSet>
      <dgm:spPr/>
    </dgm:pt>
    <dgm:pt modelId="{09FD1459-EEC4-4271-B4F1-A5241922ECB4}" type="pres">
      <dgm:prSet presAssocID="{E8358F42-364F-4D12-98D9-45E0E0E01A68}" presName="descendantText" presStyleLbl="alignAccFollowNode1" presStyleIdx="0" presStyleCnt="1">
        <dgm:presLayoutVars>
          <dgm:bulletEnabled val="1"/>
        </dgm:presLayoutVars>
      </dgm:prSet>
      <dgm:spPr/>
    </dgm:pt>
  </dgm:ptLst>
  <dgm:cxnLst>
    <dgm:cxn modelId="{31C75A20-2B0E-45BE-83F6-24A97F9DA0D3}" type="presOf" srcId="{BDD23B46-6591-4191-AF0A-13B7E5B0374C}" destId="{09FD1459-EEC4-4271-B4F1-A5241922ECB4}" srcOrd="0" destOrd="2" presId="urn:microsoft.com/office/officeart/2005/8/layout/vList5"/>
    <dgm:cxn modelId="{74B2D339-1E7F-4D63-B5EA-2A710EAA1A6C}" type="presOf" srcId="{74C87143-46D6-44E2-B36D-14F8E513F92B}" destId="{09FD1459-EEC4-4271-B4F1-A5241922ECB4}" srcOrd="0" destOrd="1" presId="urn:microsoft.com/office/officeart/2005/8/layout/vList5"/>
    <dgm:cxn modelId="{4CC1765B-0D3E-4048-A3D0-56637A7F6C91}" srcId="{E8358F42-364F-4D12-98D9-45E0E0E01A68}" destId="{5DFBD636-D124-4781-9131-60A33B416D76}" srcOrd="5" destOrd="0" parTransId="{3C83D826-7911-42A0-AEB7-4D7E988316A2}" sibTransId="{3C5CC5AB-BECA-48F3-8A42-57FFD7DE6CCB}"/>
    <dgm:cxn modelId="{0C59DF67-416B-4676-AB78-EAD64BDA7334}" type="presOf" srcId="{414786D1-867C-49EB-A722-698C99E5C2D7}" destId="{09FD1459-EEC4-4271-B4F1-A5241922ECB4}" srcOrd="0" destOrd="3" presId="urn:microsoft.com/office/officeart/2005/8/layout/vList5"/>
    <dgm:cxn modelId="{83F8B679-B4B6-4997-A7A2-CF30EDBD33BD}" type="presOf" srcId="{2FBE7386-088E-45B4-A8E6-EC66581903DE}" destId="{09FD1459-EEC4-4271-B4F1-A5241922ECB4}" srcOrd="0" destOrd="0" presId="urn:microsoft.com/office/officeart/2005/8/layout/vList5"/>
    <dgm:cxn modelId="{23025881-7205-4286-8432-3967E38FCB3A}" srcId="{46CDA1B1-EDDC-454E-88F8-F295E858F6B8}" destId="{E8358F42-364F-4D12-98D9-45E0E0E01A68}" srcOrd="0" destOrd="0" parTransId="{BCDA02D7-E287-467E-838C-DD5B72226858}" sibTransId="{E073D3DA-FCE9-4529-8C12-3E485D8E558C}"/>
    <dgm:cxn modelId="{E209BA81-C066-4D27-ACD4-D68381E5A7CD}" srcId="{E8358F42-364F-4D12-98D9-45E0E0E01A68}" destId="{74C87143-46D6-44E2-B36D-14F8E513F92B}" srcOrd="1" destOrd="0" parTransId="{2BBCE422-DBF8-440E-A90A-9B06BD43E6D9}" sibTransId="{E58F078A-6C33-44D1-95DB-0EA7CB4F29BE}"/>
    <dgm:cxn modelId="{B1D53D91-AC64-4174-9712-953324E52774}" srcId="{E8358F42-364F-4D12-98D9-45E0E0E01A68}" destId="{414786D1-867C-49EB-A722-698C99E5C2D7}" srcOrd="3" destOrd="0" parTransId="{D27824E2-84D7-4606-BB30-B70BA01D2281}" sibTransId="{C1A28D74-4AE3-4ABB-ACEB-E0CF8857A5BE}"/>
    <dgm:cxn modelId="{0E1FDE91-9212-4A69-ACCF-7F52519EFFE9}" type="presOf" srcId="{46CDA1B1-EDDC-454E-88F8-F295E858F6B8}" destId="{F48B7A8E-D58F-460F-B0AF-B46EC66076F7}" srcOrd="0" destOrd="0" presId="urn:microsoft.com/office/officeart/2005/8/layout/vList5"/>
    <dgm:cxn modelId="{5B33759B-257E-45CB-95E8-C9077B10F46B}" srcId="{E8358F42-364F-4D12-98D9-45E0E0E01A68}" destId="{BDD23B46-6591-4191-AF0A-13B7E5B0374C}" srcOrd="2" destOrd="0" parTransId="{4689D2D1-304D-4B92-B883-846C8FD7AD0D}" sibTransId="{4E3D4925-06BA-4B9E-8BB9-8D7FC7E0B1B6}"/>
    <dgm:cxn modelId="{B71BB7B4-DC50-4235-806B-C73C86896FBA}" srcId="{E8358F42-364F-4D12-98D9-45E0E0E01A68}" destId="{901331A4-1492-4BC3-85BE-E501C63778CE}" srcOrd="4" destOrd="0" parTransId="{7D563800-E478-4341-B950-2C5B637108A4}" sibTransId="{C22AC282-3F1E-4218-8C8E-7DE2DD7DF743}"/>
    <dgm:cxn modelId="{724D29BB-14B4-4DC0-9221-87C885E5E595}" type="presOf" srcId="{5DFBD636-D124-4781-9131-60A33B416D76}" destId="{09FD1459-EEC4-4271-B4F1-A5241922ECB4}" srcOrd="0" destOrd="5" presId="urn:microsoft.com/office/officeart/2005/8/layout/vList5"/>
    <dgm:cxn modelId="{16D5D1DC-E9CF-4BFF-86DA-ECEEC7FA4EE9}" srcId="{E8358F42-364F-4D12-98D9-45E0E0E01A68}" destId="{2FBE7386-088E-45B4-A8E6-EC66581903DE}" srcOrd="0" destOrd="0" parTransId="{0A6F7E64-2962-4378-8211-DBA43D48E3E5}" sibTransId="{3416411B-81F5-4CF9-8644-5C2545D23528}"/>
    <dgm:cxn modelId="{D847EADC-D63F-40E9-BD6A-254319A2323B}" type="presOf" srcId="{901331A4-1492-4BC3-85BE-E501C63778CE}" destId="{09FD1459-EEC4-4271-B4F1-A5241922ECB4}" srcOrd="0" destOrd="4" presId="urn:microsoft.com/office/officeart/2005/8/layout/vList5"/>
    <dgm:cxn modelId="{DAEB7DE5-A6EC-45B6-B309-8A46738D6EC9}" type="presOf" srcId="{E8358F42-364F-4D12-98D9-45E0E0E01A68}" destId="{C6565AD4-A2D7-49C5-AAD5-CC52F36A803F}" srcOrd="0" destOrd="0" presId="urn:microsoft.com/office/officeart/2005/8/layout/vList5"/>
    <dgm:cxn modelId="{536598D8-4F35-4809-9533-941B6D7F5521}" type="presParOf" srcId="{F48B7A8E-D58F-460F-B0AF-B46EC66076F7}" destId="{A4377D57-7681-4BAD-9A6C-314509BA6B72}" srcOrd="0" destOrd="0" presId="urn:microsoft.com/office/officeart/2005/8/layout/vList5"/>
    <dgm:cxn modelId="{E1FE72F4-A5AF-4FDD-B803-1FD7BF0B4A60}" type="presParOf" srcId="{A4377D57-7681-4BAD-9A6C-314509BA6B72}" destId="{C6565AD4-A2D7-49C5-AAD5-CC52F36A803F}" srcOrd="0" destOrd="0" presId="urn:microsoft.com/office/officeart/2005/8/layout/vList5"/>
    <dgm:cxn modelId="{E2E4C201-A9F1-439C-B6AA-8CDA8360102E}" type="presParOf" srcId="{A4377D57-7681-4BAD-9A6C-314509BA6B72}" destId="{09FD1459-EEC4-4271-B4F1-A5241922ECB4}"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1A430-C5A9-421C-BA1D-E4B8FB1C3A13}">
      <dsp:nvSpPr>
        <dsp:cNvPr id="0" name=""/>
        <dsp:cNvSpPr/>
      </dsp:nvSpPr>
      <dsp:spPr>
        <a:xfrm>
          <a:off x="-457857" y="411932"/>
          <a:ext cx="9954076" cy="751437"/>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B1DA24-DFCD-442B-9C3D-73C31CB12EFF}">
      <dsp:nvSpPr>
        <dsp:cNvPr id="0" name=""/>
        <dsp:cNvSpPr/>
      </dsp:nvSpPr>
      <dsp:spPr>
        <a:xfrm>
          <a:off x="-230547" y="581006"/>
          <a:ext cx="413290" cy="4132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19CC2B-4170-4FF9-B22A-8E0AD777DFA9}">
      <dsp:nvSpPr>
        <dsp:cNvPr id="0" name=""/>
        <dsp:cNvSpPr/>
      </dsp:nvSpPr>
      <dsp:spPr>
        <a:xfrm>
          <a:off x="410053" y="411932"/>
          <a:ext cx="9084468" cy="75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9527" tIns="79527" rIns="79527" bIns="79527" numCol="1" spcCol="1270" anchor="ctr" anchorCtr="0">
          <a:noAutofit/>
        </a:bodyPr>
        <a:lstStyle/>
        <a:p>
          <a:pPr marL="0" lvl="0" indent="0" algn="l" defTabSz="1111250">
            <a:lnSpc>
              <a:spcPct val="100000"/>
            </a:lnSpc>
            <a:spcBef>
              <a:spcPct val="0"/>
            </a:spcBef>
            <a:spcAft>
              <a:spcPct val="35000"/>
            </a:spcAft>
            <a:buNone/>
          </a:pPr>
          <a:r>
            <a:rPr lang="en-US" sz="2500" kern="1200"/>
            <a:t>Governed by UW Administrative Policy 1228</a:t>
          </a:r>
        </a:p>
      </dsp:txBody>
      <dsp:txXfrm>
        <a:off x="410053" y="411932"/>
        <a:ext cx="9084468" cy="751437"/>
      </dsp:txXfrm>
    </dsp:sp>
    <dsp:sp modelId="{FFA448E3-B09C-45D5-AB53-1C8A44524B4E}">
      <dsp:nvSpPr>
        <dsp:cNvPr id="0" name=""/>
        <dsp:cNvSpPr/>
      </dsp:nvSpPr>
      <dsp:spPr>
        <a:xfrm>
          <a:off x="-457857" y="1351229"/>
          <a:ext cx="9954076" cy="751437"/>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F68B08-1831-4A9A-B860-88D38F95A55B}">
      <dsp:nvSpPr>
        <dsp:cNvPr id="0" name=""/>
        <dsp:cNvSpPr/>
      </dsp:nvSpPr>
      <dsp:spPr>
        <a:xfrm>
          <a:off x="-230547" y="1520303"/>
          <a:ext cx="413290" cy="4132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7A7751-1776-4770-B3FE-4716AAEF9035}">
      <dsp:nvSpPr>
        <dsp:cNvPr id="0" name=""/>
        <dsp:cNvSpPr/>
      </dsp:nvSpPr>
      <dsp:spPr>
        <a:xfrm>
          <a:off x="410053" y="1351229"/>
          <a:ext cx="4479334" cy="75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9527" tIns="79527" rIns="79527" bIns="79527" numCol="1" spcCol="1270" anchor="ctr" anchorCtr="0">
          <a:noAutofit/>
        </a:bodyPr>
        <a:lstStyle/>
        <a:p>
          <a:pPr marL="0" lvl="0" indent="0" algn="l" defTabSz="1111250">
            <a:lnSpc>
              <a:spcPct val="100000"/>
            </a:lnSpc>
            <a:spcBef>
              <a:spcPct val="0"/>
            </a:spcBef>
            <a:spcAft>
              <a:spcPct val="35000"/>
            </a:spcAft>
            <a:buNone/>
          </a:pPr>
          <a:r>
            <a:rPr lang="en-US" sz="2500" kern="1200"/>
            <a:t>Telecommute</a:t>
          </a:r>
        </a:p>
      </dsp:txBody>
      <dsp:txXfrm>
        <a:off x="410053" y="1351229"/>
        <a:ext cx="4479334" cy="751437"/>
      </dsp:txXfrm>
    </dsp:sp>
    <dsp:sp modelId="{41ABFFAD-83DD-4241-9488-49AAA61D0B2D}">
      <dsp:nvSpPr>
        <dsp:cNvPr id="0" name=""/>
        <dsp:cNvSpPr/>
      </dsp:nvSpPr>
      <dsp:spPr>
        <a:xfrm>
          <a:off x="2631006" y="1382158"/>
          <a:ext cx="6439957" cy="75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9527" tIns="79527" rIns="79527" bIns="79527" numCol="1" spcCol="1270" anchor="ctr" anchorCtr="0">
          <a:noAutofit/>
        </a:bodyPr>
        <a:lstStyle/>
        <a:p>
          <a:pPr marL="0" lvl="0" indent="0" algn="l" defTabSz="488950">
            <a:lnSpc>
              <a:spcPct val="100000"/>
            </a:lnSpc>
            <a:spcBef>
              <a:spcPct val="0"/>
            </a:spcBef>
            <a:spcAft>
              <a:spcPct val="35000"/>
            </a:spcAft>
            <a:buNone/>
          </a:pPr>
          <a:r>
            <a:rPr lang="en-US" sz="1100" b="0" i="0" kern="1200" dirty="0"/>
            <a:t>An employment arrangement in which an employee performs their job functions from an approved alternate worksite other than the employee’s primary headquarters location (main office), one or more days per month on a standard and recurring basis.</a:t>
          </a:r>
          <a:endParaRPr lang="en-US" sz="1100" kern="1200" dirty="0"/>
        </a:p>
      </dsp:txBody>
      <dsp:txXfrm>
        <a:off x="2631006" y="1382158"/>
        <a:ext cx="6439957" cy="7514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B472A-B690-4430-8201-5FAF4F98B99D}">
      <dsp:nvSpPr>
        <dsp:cNvPr id="0" name=""/>
        <dsp:cNvSpPr/>
      </dsp:nvSpPr>
      <dsp:spPr>
        <a:xfrm>
          <a:off x="1044734" y="686866"/>
          <a:ext cx="1476183" cy="14761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03D4B5-B4DF-4889-A27F-BD429F661BF5}">
      <dsp:nvSpPr>
        <dsp:cNvPr id="0" name=""/>
        <dsp:cNvSpPr/>
      </dsp:nvSpPr>
      <dsp:spPr>
        <a:xfrm>
          <a:off x="142622" y="2586396"/>
          <a:ext cx="3280408" cy="92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Intermittent Telecommuting: </a:t>
          </a:r>
        </a:p>
        <a:p>
          <a:pPr marL="0" lvl="0" indent="0" algn="ctr" defTabSz="488950">
            <a:lnSpc>
              <a:spcPct val="100000"/>
            </a:lnSpc>
            <a:spcBef>
              <a:spcPct val="0"/>
            </a:spcBef>
            <a:spcAft>
              <a:spcPct val="35000"/>
            </a:spcAft>
            <a:buNone/>
          </a:pPr>
          <a:r>
            <a:rPr lang="en-US" sz="1100" kern="1200" dirty="0"/>
            <a:t>An unplanned period of telecommuting arising out of transient circumstances (e.g. illness, weather emergency, temporary school closure, etc.) lasting no longer than ten consecutive business days.</a:t>
          </a:r>
        </a:p>
      </dsp:txBody>
      <dsp:txXfrm>
        <a:off x="142622" y="2586396"/>
        <a:ext cx="3280408" cy="922500"/>
      </dsp:txXfrm>
    </dsp:sp>
    <dsp:sp modelId="{BAE52141-6299-493B-9071-E3F67CA781A4}">
      <dsp:nvSpPr>
        <dsp:cNvPr id="0" name=""/>
        <dsp:cNvSpPr/>
      </dsp:nvSpPr>
      <dsp:spPr>
        <a:xfrm>
          <a:off x="4899214" y="686866"/>
          <a:ext cx="1476183" cy="14761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74270C-BDB2-44BB-9964-36DD968C4D3F}">
      <dsp:nvSpPr>
        <dsp:cNvPr id="0" name=""/>
        <dsp:cNvSpPr/>
      </dsp:nvSpPr>
      <dsp:spPr>
        <a:xfrm>
          <a:off x="3997101" y="2586396"/>
          <a:ext cx="3280408" cy="92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Short-Term Telecommuting: </a:t>
          </a:r>
        </a:p>
        <a:p>
          <a:pPr marL="0" lvl="0" indent="0" algn="ctr" defTabSz="488950">
            <a:lnSpc>
              <a:spcPct val="100000"/>
            </a:lnSpc>
            <a:spcBef>
              <a:spcPct val="0"/>
            </a:spcBef>
            <a:spcAft>
              <a:spcPct val="35000"/>
            </a:spcAft>
            <a:buNone/>
          </a:pPr>
          <a:r>
            <a:rPr lang="en-US" sz="1100" kern="1200" dirty="0"/>
            <a:t>A continuous period of part-time or full-time telecommuting lasting no longer than three months.</a:t>
          </a:r>
        </a:p>
      </dsp:txBody>
      <dsp:txXfrm>
        <a:off x="3997101" y="2586396"/>
        <a:ext cx="3280408" cy="922500"/>
      </dsp:txXfrm>
    </dsp:sp>
    <dsp:sp modelId="{C56A1434-43AF-4583-9E57-B49A2BE7EF40}">
      <dsp:nvSpPr>
        <dsp:cNvPr id="0" name=""/>
        <dsp:cNvSpPr/>
      </dsp:nvSpPr>
      <dsp:spPr>
        <a:xfrm>
          <a:off x="8753693" y="686866"/>
          <a:ext cx="1476183" cy="14761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E3229DE-A30C-420F-8F3F-44363F2A0F94}">
      <dsp:nvSpPr>
        <dsp:cNvPr id="0" name=""/>
        <dsp:cNvSpPr/>
      </dsp:nvSpPr>
      <dsp:spPr>
        <a:xfrm>
          <a:off x="7851581" y="2586396"/>
          <a:ext cx="3280408" cy="92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Long-Term Telecommuting: </a:t>
          </a:r>
        </a:p>
        <a:p>
          <a:pPr marL="0" lvl="0" indent="0" algn="ctr" defTabSz="488950">
            <a:lnSpc>
              <a:spcPct val="100000"/>
            </a:lnSpc>
            <a:spcBef>
              <a:spcPct val="0"/>
            </a:spcBef>
            <a:spcAft>
              <a:spcPct val="35000"/>
            </a:spcAft>
            <a:buNone/>
          </a:pPr>
          <a:r>
            <a:rPr lang="en-US" sz="1100" kern="1200" dirty="0"/>
            <a:t>A continuous arrangement for part-time or full-time telecommuting subject to at least annual review.</a:t>
          </a:r>
        </a:p>
      </dsp:txBody>
      <dsp:txXfrm>
        <a:off x="7851581" y="2586396"/>
        <a:ext cx="3280408" cy="922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D1459-EEC4-4271-B4F1-A5241922ECB4}">
      <dsp:nvSpPr>
        <dsp:cNvPr id="0" name=""/>
        <dsp:cNvSpPr/>
      </dsp:nvSpPr>
      <dsp:spPr>
        <a:xfrm rot="5400000">
          <a:off x="4407335" y="-162584"/>
          <a:ext cx="4904867" cy="645625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endParaRPr lang="en-US" sz="1600" kern="1200">
            <a:latin typeface="Selawik" panose="020B0502040204020203" pitchFamily="34" charset="0"/>
          </a:endParaRPr>
        </a:p>
        <a:p>
          <a:pPr marL="171450" lvl="1" indent="-171450" algn="l" defTabSz="711200">
            <a:lnSpc>
              <a:spcPct val="90000"/>
            </a:lnSpc>
            <a:spcBef>
              <a:spcPct val="0"/>
            </a:spcBef>
            <a:spcAft>
              <a:spcPct val="15000"/>
            </a:spcAft>
            <a:buChar char="•"/>
          </a:pPr>
          <a:endParaRPr lang="en-US" sz="1600" kern="1200">
            <a:latin typeface="Selawik" panose="020B0502040204020203" pitchFamily="34" charset="0"/>
          </a:endParaRPr>
        </a:p>
        <a:p>
          <a:pPr marL="171450" lvl="1" indent="-171450" algn="l" defTabSz="711200">
            <a:lnSpc>
              <a:spcPct val="90000"/>
            </a:lnSpc>
            <a:spcBef>
              <a:spcPct val="0"/>
            </a:spcBef>
            <a:spcAft>
              <a:spcPct val="15000"/>
            </a:spcAft>
            <a:buChar char="•"/>
          </a:pPr>
          <a:r>
            <a:rPr lang="en-US" sz="1600" kern="1200" dirty="0">
              <a:latin typeface="Selawik" panose="020B0502040204020203" pitchFamily="34" charset="0"/>
            </a:rPr>
            <a:t>Only employees whose job duties can be fulfilled from a remote location are eligible for a telecommuting agreement.</a:t>
          </a:r>
        </a:p>
        <a:p>
          <a:pPr marL="171450" lvl="1" indent="-171450" algn="l" defTabSz="711200">
            <a:lnSpc>
              <a:spcPct val="90000"/>
            </a:lnSpc>
            <a:spcBef>
              <a:spcPct val="0"/>
            </a:spcBef>
            <a:spcAft>
              <a:spcPct val="15000"/>
            </a:spcAft>
            <a:buChar char="•"/>
          </a:pPr>
          <a:r>
            <a:rPr lang="en-US" sz="1600" kern="1200">
              <a:latin typeface="Selawik" panose="020B0502040204020203" pitchFamily="34" charset="0"/>
            </a:rPr>
            <a:t>Telecommuting is only available if the work unit and institution have the ability to monitor or measure the work product produced by the employee during the period of telecommuting.</a:t>
          </a:r>
        </a:p>
        <a:p>
          <a:pPr marL="171450" lvl="1" indent="-171450" algn="l" defTabSz="711200">
            <a:lnSpc>
              <a:spcPct val="90000"/>
            </a:lnSpc>
            <a:spcBef>
              <a:spcPct val="0"/>
            </a:spcBef>
            <a:spcAft>
              <a:spcPct val="15000"/>
            </a:spcAft>
            <a:buChar char="•"/>
          </a:pPr>
          <a:r>
            <a:rPr lang="en-US" sz="1600" kern="1200">
              <a:latin typeface="Selawik" panose="020B0502040204020203" pitchFamily="34" charset="0"/>
            </a:rPr>
            <a:t>Telecommuting is only available to employees who have all tools required for their job available to them at the remote location, as determined by the employee’s supervisor. Working space, insurance, utilities, and other services for the remote workspace must be provided by the employee at their own expense as a condition of the telecommuting agreement.</a:t>
          </a:r>
        </a:p>
        <a:p>
          <a:pPr marL="171450" lvl="1" indent="-171450" algn="l" defTabSz="711200">
            <a:lnSpc>
              <a:spcPct val="90000"/>
            </a:lnSpc>
            <a:spcBef>
              <a:spcPct val="0"/>
            </a:spcBef>
            <a:spcAft>
              <a:spcPct val="15000"/>
            </a:spcAft>
            <a:buChar char="•"/>
          </a:pPr>
          <a:r>
            <a:rPr lang="en-US" sz="1600" kern="1200" dirty="0">
              <a:latin typeface="Selawik" panose="020B0502040204020203" pitchFamily="34" charset="0"/>
            </a:rPr>
            <a:t>Prior to beginning a telecommuting arrangement, the employee must certify to the employer that their remote workspace meets minimum safety requirements.</a:t>
          </a:r>
        </a:p>
      </dsp:txBody>
      <dsp:txXfrm rot="-5400000">
        <a:off x="3631642" y="852545"/>
        <a:ext cx="6216817" cy="4425995"/>
      </dsp:txXfrm>
    </dsp:sp>
    <dsp:sp modelId="{C6565AD4-A2D7-49C5-AAD5-CC52F36A803F}">
      <dsp:nvSpPr>
        <dsp:cNvPr id="0" name=""/>
        <dsp:cNvSpPr/>
      </dsp:nvSpPr>
      <dsp:spPr>
        <a:xfrm>
          <a:off x="0" y="0"/>
          <a:ext cx="3631642" cy="61310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a:lnSpc>
              <a:spcPct val="90000"/>
            </a:lnSpc>
            <a:spcBef>
              <a:spcPct val="0"/>
            </a:spcBef>
            <a:spcAft>
              <a:spcPct val="35000"/>
            </a:spcAft>
            <a:buNone/>
          </a:pPr>
          <a:r>
            <a:rPr lang="en-US" sz="5600" kern="1200">
              <a:latin typeface="Selawik" panose="020B0502040204020203" pitchFamily="34" charset="0"/>
            </a:rPr>
            <a:t>Eligibility</a:t>
          </a:r>
        </a:p>
      </dsp:txBody>
      <dsp:txXfrm>
        <a:off x="177282" y="177282"/>
        <a:ext cx="3277078" cy="57765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3/13/2023</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54756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3/13/2023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667091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3/13/2023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07757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3/13/2023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4846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3/13/2023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464979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3/13/2023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6541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3/13/2023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15256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3/13/2023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2013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3/13/2023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6411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3/13/2023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0779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3/13/2023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52849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3/13/2023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329398652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697" r:id="rId8"/>
    <p:sldLayoutId id="2147483698" r:id="rId9"/>
    <p:sldLayoutId id="2147483699" r:id="rId10"/>
    <p:sldLayoutId id="2147483707"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eoplematters.in/blog/life-at-work/covid-19-making-work-from-home-work-25087"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s://technofaq.org/posts/2018/10/5-top-tips-for-telecommuting-abroad/" TargetMode="External"/><Relationship Id="rId7" Type="http://schemas.openxmlformats.org/officeDocument/2006/relationships/diagramLayout" Target="../diagrams/layout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6.png"/><Relationship Id="rId10" Type="http://schemas.microsoft.com/office/2007/relationships/diagramDrawing" Target="../diagrams/drawing1.xml"/><Relationship Id="rId4" Type="http://schemas.openxmlformats.org/officeDocument/2006/relationships/image" Target="../media/image5.png"/><Relationship Id="rId9" Type="http://schemas.openxmlformats.org/officeDocument/2006/relationships/diagramColors" Target="../diagrams/colors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5.png"/><Relationship Id="rId7" Type="http://schemas.openxmlformats.org/officeDocument/2006/relationships/diagramQuickStyle" Target="../diagrams/quickStyle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6.png"/><Relationship Id="rId9"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9">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2" name="Rectangle 31">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6" name="Picture 5" descr="A cat looking at a computer&#10;&#10;Description automatically generated with medium confidence">
            <a:extLst>
              <a:ext uri="{FF2B5EF4-FFF2-40B4-BE49-F238E27FC236}">
                <a16:creationId xmlns:a16="http://schemas.microsoft.com/office/drawing/2014/main" id="{67AB6FAE-F323-4AE0-1CED-04D0AA5E0D26}"/>
              </a:ext>
            </a:extLst>
          </p:cNvPr>
          <p:cNvPicPr>
            <a:picLocks noChangeAspect="1"/>
          </p:cNvPicPr>
          <p:nvPr/>
        </p:nvPicPr>
        <p:blipFill rotWithShape="1">
          <a:blip r:embed="rId2">
            <a:alphaModFix amt="6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4448" b="-1"/>
          <a:stretch/>
        </p:blipFill>
        <p:spPr>
          <a:xfrm>
            <a:off x="3048" y="10"/>
            <a:ext cx="12188952" cy="6856614"/>
          </a:xfrm>
          <a:prstGeom prst="rect">
            <a:avLst/>
          </a:prstGeom>
        </p:spPr>
      </p:pic>
      <p:grpSp>
        <p:nvGrpSpPr>
          <p:cNvPr id="34" name="Group 33">
            <a:extLst>
              <a:ext uri="{FF2B5EF4-FFF2-40B4-BE49-F238E27FC236}">
                <a16:creationId xmlns:a16="http://schemas.microsoft.com/office/drawing/2014/main" id="{B9632603-447F-4389-863D-9820DB9915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6951981" y="0"/>
            <a:ext cx="5236971" cy="6858001"/>
            <a:chOff x="6951981" y="0"/>
            <a:chExt cx="5236971" cy="6858001"/>
          </a:xfrm>
        </p:grpSpPr>
        <p:pic>
          <p:nvPicPr>
            <p:cNvPr id="28" name="Picture 34">
              <a:extLst>
                <a:ext uri="{FF2B5EF4-FFF2-40B4-BE49-F238E27FC236}">
                  <a16:creationId xmlns:a16="http://schemas.microsoft.com/office/drawing/2014/main" id="{354F4BB5-9639-4525-A748-2B2D8FDB1072}"/>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20000"/>
              <a:extLst>
                <a:ext uri="{28A0092B-C50C-407E-A947-70E740481C1C}">
                  <a14:useLocalDpi xmlns:a14="http://schemas.microsoft.com/office/drawing/2010/main" val="0"/>
                </a:ext>
              </a:extLst>
            </a:blip>
            <a:stretch>
              <a:fillRect/>
            </a:stretch>
          </p:blipFill>
          <p:spPr>
            <a:xfrm flipH="1">
              <a:off x="6951981" y="692703"/>
              <a:ext cx="5236971" cy="6165298"/>
            </a:xfrm>
            <a:prstGeom prst="rect">
              <a:avLst/>
            </a:prstGeom>
          </p:spPr>
        </p:pic>
        <p:pic>
          <p:nvPicPr>
            <p:cNvPr id="36" name="Picture 35">
              <a:extLst>
                <a:ext uri="{FF2B5EF4-FFF2-40B4-BE49-F238E27FC236}">
                  <a16:creationId xmlns:a16="http://schemas.microsoft.com/office/drawing/2014/main" id="{4D9AF55E-83EF-4A42-A236-590299A7B9C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4">
              <a:alphaModFix amt="5000"/>
              <a:extLst>
                <a:ext uri="{28A0092B-C50C-407E-A947-70E740481C1C}">
                  <a14:useLocalDpi xmlns:a14="http://schemas.microsoft.com/office/drawing/2010/main" val="0"/>
                </a:ext>
              </a:extLst>
            </a:blip>
            <a:srcRect l="19154" b="19117"/>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id="{DC6148B5-9EF3-126E-4CCE-2BCF0C80DAD3}"/>
              </a:ext>
            </a:extLst>
          </p:cNvPr>
          <p:cNvSpPr>
            <a:spLocks noGrp="1"/>
          </p:cNvSpPr>
          <p:nvPr>
            <p:ph type="ctrTitle"/>
          </p:nvPr>
        </p:nvSpPr>
        <p:spPr>
          <a:xfrm>
            <a:off x="996275" y="744909"/>
            <a:ext cx="10190071" cy="3145855"/>
          </a:xfrm>
        </p:spPr>
        <p:txBody>
          <a:bodyPr anchor="b">
            <a:normAutofit/>
          </a:bodyPr>
          <a:lstStyle/>
          <a:p>
            <a:r>
              <a:rPr lang="en-US" sz="5200" dirty="0">
                <a:solidFill>
                  <a:srgbClr val="FFFFFF"/>
                </a:solidFill>
                <a:effectLst>
                  <a:outerShdw blurRad="38100" dist="38100" dir="2700000" algn="tl">
                    <a:srgbClr val="000000">
                      <a:alpha val="43137"/>
                    </a:srgbClr>
                  </a:outerShdw>
                </a:effectLst>
                <a:latin typeface="Selawik" panose="020B0502040204020203" pitchFamily="34" charset="0"/>
              </a:rPr>
              <a:t>Employee Accommodations,</a:t>
            </a:r>
            <a:br>
              <a:rPr lang="en-US" sz="5200" dirty="0">
                <a:solidFill>
                  <a:srgbClr val="FFFFFF"/>
                </a:solidFill>
                <a:effectLst>
                  <a:outerShdw blurRad="38100" dist="38100" dir="2700000" algn="tl">
                    <a:srgbClr val="000000">
                      <a:alpha val="43137"/>
                    </a:srgbClr>
                  </a:outerShdw>
                </a:effectLst>
                <a:latin typeface="Selawik" panose="020B0502040204020203" pitchFamily="34" charset="0"/>
              </a:rPr>
            </a:br>
            <a:r>
              <a:rPr lang="en-US" sz="5200" dirty="0">
                <a:solidFill>
                  <a:srgbClr val="FFFFFF"/>
                </a:solidFill>
                <a:effectLst>
                  <a:outerShdw blurRad="38100" dist="38100" dir="2700000" algn="tl">
                    <a:srgbClr val="000000">
                      <a:alpha val="43137"/>
                    </a:srgbClr>
                  </a:outerShdw>
                </a:effectLst>
                <a:latin typeface="Selawik" panose="020B0502040204020203" pitchFamily="34" charset="0"/>
              </a:rPr>
              <a:t>Telecommute &amp; Flex Work</a:t>
            </a:r>
          </a:p>
        </p:txBody>
      </p:sp>
    </p:spTree>
    <p:extLst>
      <p:ext uri="{BB962C8B-B14F-4D97-AF65-F5344CB8AC3E}">
        <p14:creationId xmlns:p14="http://schemas.microsoft.com/office/powerpoint/2010/main" val="753144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D378C-BCF5-D9F8-715B-0901F61EE0DA}"/>
              </a:ext>
            </a:extLst>
          </p:cNvPr>
          <p:cNvSpPr>
            <a:spLocks noGrp="1"/>
          </p:cNvSpPr>
          <p:nvPr>
            <p:ph type="title"/>
          </p:nvPr>
        </p:nvSpPr>
        <p:spPr>
          <a:xfrm>
            <a:off x="824454" y="2606357"/>
            <a:ext cx="10895106" cy="1325563"/>
          </a:xfrm>
        </p:spPr>
        <p:txBody>
          <a:bodyPr>
            <a:normAutofit fontScale="90000"/>
          </a:bodyPr>
          <a:lstStyle/>
          <a:p>
            <a:r>
              <a:rPr lang="en-US" dirty="0"/>
              <a:t>ADA Accommodations </a:t>
            </a:r>
            <a:br>
              <a:rPr lang="en-US" dirty="0"/>
            </a:br>
            <a:r>
              <a:rPr lang="en-US" dirty="0"/>
              <a:t>vs. Informal Accommodations?</a:t>
            </a:r>
          </a:p>
        </p:txBody>
      </p:sp>
    </p:spTree>
    <p:extLst>
      <p:ext uri="{BB962C8B-B14F-4D97-AF65-F5344CB8AC3E}">
        <p14:creationId xmlns:p14="http://schemas.microsoft.com/office/powerpoint/2010/main" val="368855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 name="Rectangle 19">
            <a:extLst>
              <a:ext uri="{FF2B5EF4-FFF2-40B4-BE49-F238E27FC236}">
                <a16:creationId xmlns:a16="http://schemas.microsoft.com/office/drawing/2014/main" id="{E8B2F707-EF35-4955-8439-F76145F3C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2" name="Rectangle 21">
            <a:extLst>
              <a:ext uri="{FF2B5EF4-FFF2-40B4-BE49-F238E27FC236}">
                <a16:creationId xmlns:a16="http://schemas.microsoft.com/office/drawing/2014/main" id="{A905C581-3E86-4ADD-9EDD-5FA87B461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6"/>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6" name="Picture 5" descr="A person working on the computer&#10;&#10;Description automatically generated with low confidence">
            <a:extLst>
              <a:ext uri="{FF2B5EF4-FFF2-40B4-BE49-F238E27FC236}">
                <a16:creationId xmlns:a16="http://schemas.microsoft.com/office/drawing/2014/main" id="{31E69747-BEBF-EA14-6C4F-98DAFFBE56B4}"/>
              </a:ext>
            </a:extLst>
          </p:cNvPr>
          <p:cNvPicPr>
            <a:picLocks noChangeAspect="1"/>
          </p:cNvPicPr>
          <p:nvPr/>
        </p:nvPicPr>
        <p:blipFill rotWithShape="1">
          <a:blip r:embed="rId2">
            <a:alphaModFix amt="6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1" b="12104"/>
          <a:stretch/>
        </p:blipFill>
        <p:spPr>
          <a:xfrm>
            <a:off x="20" y="10"/>
            <a:ext cx="12188932" cy="6856614"/>
          </a:xfrm>
          <a:prstGeom prst="rect">
            <a:avLst/>
          </a:prstGeom>
        </p:spPr>
      </p:pic>
      <p:grpSp>
        <p:nvGrpSpPr>
          <p:cNvPr id="24" name="Group 23">
            <a:extLst>
              <a:ext uri="{FF2B5EF4-FFF2-40B4-BE49-F238E27FC236}">
                <a16:creationId xmlns:a16="http://schemas.microsoft.com/office/drawing/2014/main" id="{A4672714-67D2-40D0-B961-A7438FE9C9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25" name="Picture 24">
              <a:extLst>
                <a:ext uri="{FF2B5EF4-FFF2-40B4-BE49-F238E27FC236}">
                  <a16:creationId xmlns:a16="http://schemas.microsoft.com/office/drawing/2014/main" id="{A5A1C471-1402-4BD1-8617-F5D9B7EB1982}"/>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2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26" name="Picture 25">
              <a:extLst>
                <a:ext uri="{FF2B5EF4-FFF2-40B4-BE49-F238E27FC236}">
                  <a16:creationId xmlns:a16="http://schemas.microsoft.com/office/drawing/2014/main" id="{6CCA9701-8B9C-4D7A-AE5B-DD505C968003}"/>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5">
              <a:alphaModFix amt="10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7ED5009C-8488-2641-6B44-7164D6AB4B95}"/>
              </a:ext>
            </a:extLst>
          </p:cNvPr>
          <p:cNvSpPr>
            <a:spLocks noGrp="1"/>
          </p:cNvSpPr>
          <p:nvPr>
            <p:ph type="title"/>
          </p:nvPr>
        </p:nvSpPr>
        <p:spPr>
          <a:xfrm>
            <a:off x="1198180" y="726066"/>
            <a:ext cx="9774619" cy="2474333"/>
          </a:xfrm>
        </p:spPr>
        <p:txBody>
          <a:bodyPr anchor="b">
            <a:normAutofit/>
          </a:bodyPr>
          <a:lstStyle/>
          <a:p>
            <a:pPr algn="ctr"/>
            <a:r>
              <a:rPr lang="en-US">
                <a:solidFill>
                  <a:srgbClr val="FFFFFF"/>
                </a:solidFill>
              </a:rPr>
              <a:t>Telecommuting</a:t>
            </a:r>
          </a:p>
        </p:txBody>
      </p:sp>
      <p:graphicFrame>
        <p:nvGraphicFramePr>
          <p:cNvPr id="5" name="Content Placeholder 2">
            <a:extLst>
              <a:ext uri="{FF2B5EF4-FFF2-40B4-BE49-F238E27FC236}">
                <a16:creationId xmlns:a16="http://schemas.microsoft.com/office/drawing/2014/main" id="{A7898230-FE16-599C-BE2A-902219447D2C}"/>
              </a:ext>
            </a:extLst>
          </p:cNvPr>
          <p:cNvGraphicFramePr>
            <a:graphicFrameLocks noGrp="1"/>
          </p:cNvGraphicFramePr>
          <p:nvPr>
            <p:ph idx="1"/>
            <p:extLst>
              <p:ext uri="{D42A27DB-BD31-4B8C-83A1-F6EECF244321}">
                <p14:modId xmlns:p14="http://schemas.microsoft.com/office/powerpoint/2010/main" val="4051130568"/>
              </p:ext>
            </p:extLst>
          </p:nvPr>
        </p:nvGraphicFramePr>
        <p:xfrm>
          <a:off x="1219202" y="3429000"/>
          <a:ext cx="9954076" cy="2514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47980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5103B-99CB-4668-4342-86D37B074FD5}"/>
              </a:ext>
            </a:extLst>
          </p:cNvPr>
          <p:cNvSpPr>
            <a:spLocks noGrp="1"/>
          </p:cNvSpPr>
          <p:nvPr>
            <p:ph type="title"/>
          </p:nvPr>
        </p:nvSpPr>
        <p:spPr/>
        <p:txBody>
          <a:bodyPr/>
          <a:lstStyle/>
          <a:p>
            <a:r>
              <a:rPr lang="en-US" dirty="0"/>
              <a:t>Types of Telecommute</a:t>
            </a:r>
          </a:p>
        </p:txBody>
      </p:sp>
      <p:graphicFrame>
        <p:nvGraphicFramePr>
          <p:cNvPr id="5" name="Content Placeholder 2">
            <a:extLst>
              <a:ext uri="{FF2B5EF4-FFF2-40B4-BE49-F238E27FC236}">
                <a16:creationId xmlns:a16="http://schemas.microsoft.com/office/drawing/2014/main" id="{E42CFAB3-3216-A6D7-9F54-677E9170DFC2}"/>
              </a:ext>
            </a:extLst>
          </p:cNvPr>
          <p:cNvGraphicFramePr>
            <a:graphicFrameLocks noGrp="1"/>
          </p:cNvGraphicFramePr>
          <p:nvPr>
            <p:ph idx="1"/>
            <p:extLst>
              <p:ext uri="{D42A27DB-BD31-4B8C-83A1-F6EECF244321}">
                <p14:modId xmlns:p14="http://schemas.microsoft.com/office/powerpoint/2010/main" val="973753688"/>
              </p:ext>
            </p:extLst>
          </p:nvPr>
        </p:nvGraphicFramePr>
        <p:xfrm>
          <a:off x="458694" y="1949450"/>
          <a:ext cx="11274612" cy="419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943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3" name="Picture 12">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15" name="Rectangle 14">
            <a:extLst>
              <a:ext uri="{FF2B5EF4-FFF2-40B4-BE49-F238E27FC236}">
                <a16:creationId xmlns:a16="http://schemas.microsoft.com/office/drawing/2014/main" id="{DE61FBD7-E37C-4B38-BE44-A6D4978D7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7" name="Rectangle 16">
            <a:extLst>
              <a:ext uri="{FF2B5EF4-FFF2-40B4-BE49-F238E27FC236}">
                <a16:creationId xmlns:a16="http://schemas.microsoft.com/office/drawing/2014/main" id="{34F8020C-60BB-4357-8207-13221A99AE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9" name="Rectangle 18">
            <a:extLst>
              <a:ext uri="{FF2B5EF4-FFF2-40B4-BE49-F238E27FC236}">
                <a16:creationId xmlns:a16="http://schemas.microsoft.com/office/drawing/2014/main" id="{20FB2548-F441-491F-B89E-C8122CA41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76"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92BFCFE-FD78-4EDF-BEFE-CC444DC5F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3" name="Group 22">
            <a:extLst>
              <a:ext uri="{FF2B5EF4-FFF2-40B4-BE49-F238E27FC236}">
                <a16:creationId xmlns:a16="http://schemas.microsoft.com/office/drawing/2014/main" id="{571A5182-88AD-4DEB-8200-5575BC81C2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7724071" cy="6858000"/>
            <a:chOff x="4464881" y="0"/>
            <a:chExt cx="7724071" cy="6858000"/>
          </a:xfrm>
        </p:grpSpPr>
        <p:pic>
          <p:nvPicPr>
            <p:cNvPr id="24" name="Picture 23">
              <a:extLst>
                <a:ext uri="{FF2B5EF4-FFF2-40B4-BE49-F238E27FC236}">
                  <a16:creationId xmlns:a16="http://schemas.microsoft.com/office/drawing/2014/main" id="{6E3E7B46-8463-4264-9E25-CE5567885413}"/>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duotone>
                <a:schemeClr val="accent6">
                  <a:shade val="45000"/>
                  <a:satMod val="135000"/>
                </a:schemeClr>
                <a:prstClr val="white"/>
              </a:duotone>
              <a:alphaModFix amt="1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25" name="Picture 24">
              <a:extLst>
                <a:ext uri="{FF2B5EF4-FFF2-40B4-BE49-F238E27FC236}">
                  <a16:creationId xmlns:a16="http://schemas.microsoft.com/office/drawing/2014/main" id="{30775669-500B-4365-AF2B-E5F1F866DB34}"/>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duotone>
                <a:schemeClr val="accent6">
                  <a:shade val="45000"/>
                  <a:satMod val="135000"/>
                </a:schemeClr>
                <a:prstClr val="white"/>
              </a:duotone>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graphicFrame>
        <p:nvGraphicFramePr>
          <p:cNvPr id="6" name="Diagram 5">
            <a:extLst>
              <a:ext uri="{FF2B5EF4-FFF2-40B4-BE49-F238E27FC236}">
                <a16:creationId xmlns:a16="http://schemas.microsoft.com/office/drawing/2014/main" id="{66CE0BD9-781C-DBC0-EDA9-F6C3AD3702D6}"/>
              </a:ext>
            </a:extLst>
          </p:cNvPr>
          <p:cNvGraphicFramePr/>
          <p:nvPr>
            <p:extLst>
              <p:ext uri="{D42A27DB-BD31-4B8C-83A1-F6EECF244321}">
                <p14:modId xmlns:p14="http://schemas.microsoft.com/office/powerpoint/2010/main" val="765174154"/>
              </p:ext>
            </p:extLst>
          </p:nvPr>
        </p:nvGraphicFramePr>
        <p:xfrm>
          <a:off x="845575" y="393291"/>
          <a:ext cx="10087896" cy="613108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89451754"/>
      </p:ext>
    </p:extLst>
  </p:cSld>
  <p:clrMapOvr>
    <a:masterClrMapping/>
  </p:clrMapOvr>
</p:sld>
</file>

<file path=ppt/theme/theme1.xml><?xml version="1.0" encoding="utf-8"?>
<a:theme xmlns:a="http://schemas.openxmlformats.org/drawingml/2006/main" name="DappledVTI">
  <a:themeElements>
    <a:clrScheme name="Custom 81">
      <a:dk1>
        <a:sysClr val="windowText" lastClr="000000"/>
      </a:dk1>
      <a:lt1>
        <a:sysClr val="window" lastClr="FFFFFF"/>
      </a:lt1>
      <a:dk2>
        <a:srgbClr val="21363B"/>
      </a:dk2>
      <a:lt2>
        <a:srgbClr val="F4F2F0"/>
      </a:lt2>
      <a:accent1>
        <a:srgbClr val="758468"/>
      </a:accent1>
      <a:accent2>
        <a:srgbClr val="B5A7AC"/>
      </a:accent2>
      <a:accent3>
        <a:srgbClr val="CC9C6F"/>
      </a:accent3>
      <a:accent4>
        <a:srgbClr val="767640"/>
      </a:accent4>
      <a:accent5>
        <a:srgbClr val="A5B295"/>
      </a:accent5>
      <a:accent6>
        <a:srgbClr val="C19DA7"/>
      </a:accent6>
      <a:hlink>
        <a:srgbClr val="D13D6E"/>
      </a:hlink>
      <a:folHlink>
        <a:srgbClr val="6C9D92"/>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docProps/app.xml><?xml version="1.0" encoding="utf-8"?>
<Properties xmlns="http://schemas.openxmlformats.org/officeDocument/2006/extended-properties" xmlns:vt="http://schemas.openxmlformats.org/officeDocument/2006/docPropsVTypes">
  <TotalTime>41</TotalTime>
  <Words>275</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Avenir Next LT Pro</vt:lpstr>
      <vt:lpstr>AvenirNext LT Pro Medium</vt:lpstr>
      <vt:lpstr>Sabon Next LT</vt:lpstr>
      <vt:lpstr>Selawik</vt:lpstr>
      <vt:lpstr>DappledVTI</vt:lpstr>
      <vt:lpstr>Employee Accommodations, Telecommute &amp; Flex Work</vt:lpstr>
      <vt:lpstr>ADA Accommodations  vs. Informal Accommodations?</vt:lpstr>
      <vt:lpstr>Telecommuting</vt:lpstr>
      <vt:lpstr>Types of Telecommute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Accommodations, Telecommute &amp; Flex Work</dc:title>
  <dc:creator>Jennifer Wiesjahn</dc:creator>
  <cp:lastModifiedBy>Anna Mayer</cp:lastModifiedBy>
  <cp:revision>2</cp:revision>
  <dcterms:created xsi:type="dcterms:W3CDTF">2023-03-13T14:59:33Z</dcterms:created>
  <dcterms:modified xsi:type="dcterms:W3CDTF">2023-03-13T15:57:08Z</dcterms:modified>
</cp:coreProperties>
</file>