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FC609-3810-D10B-DFC7-D10ADBC65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7C676B-E0BE-3270-1E6B-F5DC0DC0C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4F74D-6C08-5835-3A93-B8A13E14D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781F-507C-462B-BFD5-F42CA2DA333A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937CA-F62D-96DD-9050-8A1D2B19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C9963-26D1-FE62-CCB4-C8BA72B58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B68B-FEB7-4079-9324-87954B006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76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15261-29CA-35FF-7029-1DDD83252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AAD722-2FDA-1922-FDFE-282900DD9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DC02A-CAD9-78E4-7597-AA774734A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781F-507C-462B-BFD5-F42CA2DA333A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894F3-85CB-B020-43B5-2FF9C0AAE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042F7-E9EE-BE51-945A-6DD1D5289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B68B-FEB7-4079-9324-87954B006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3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D328A0-984A-58D4-5E4F-9EEB4288B5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B795D1-273B-4F7F-F328-42634146D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1A0DD-C710-EEFA-ECCE-2EE17A285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781F-507C-462B-BFD5-F42CA2DA333A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D85EB-03E9-27EF-CECB-740D3BCB1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11A88-EA45-0392-1512-2B8C7FEC4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B68B-FEB7-4079-9324-87954B006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3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27971-FE08-7EC6-D1AD-655D174ED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72D60-83B1-F522-5060-B50E73F42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39D3D-2878-FE06-17A4-BDD2C0EF5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781F-507C-462B-BFD5-F42CA2DA333A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2249A-34E3-DBB6-B4A9-A6EEA5E94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C1390-9185-241C-B051-277B9BA75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B68B-FEB7-4079-9324-87954B006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95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974CF-09E9-09B4-4759-1F62B1447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1558F-39BC-2296-3386-D0403DBAE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F2B24-475A-6E16-C55C-AF0E720C5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781F-507C-462B-BFD5-F42CA2DA333A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176E8-E68C-20AD-C8EF-BC4283F03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3C4CD-0187-C679-763A-DE66EFE99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B68B-FEB7-4079-9324-87954B006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3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07A04-559E-4B93-071E-40EA5FBF9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B4CFA-BC70-BE59-66EF-8F8C048BDA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067279-5B53-BF4E-E9F5-D57623DA8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0074A-1E66-FFC0-05A0-DDF18FEA6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781F-507C-462B-BFD5-F42CA2DA333A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A16FD0-6365-E2EC-FD4D-9100D8BBA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788D4-C17F-1431-4112-464C8C104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B68B-FEB7-4079-9324-87954B006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9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949B2-19AC-A954-93AC-3DC579C2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07DD2-38CF-7FCF-BF90-FE0F3627B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DEE72F-0ED9-7073-57C4-564D87D2B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89282C-B819-D433-CA01-30298E596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F7B0DD-02A8-3469-8054-A288A2675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2E6DEB-280C-1C37-63CD-E964DFA32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781F-507C-462B-BFD5-F42CA2DA333A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FDBE49-6C18-52C0-9046-536CC3879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DEF8F1-C8DC-EA8D-8DA6-710EE791F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B68B-FEB7-4079-9324-87954B006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6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CD1A4-6EAC-C526-0D49-AA7A8EC0A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9CE2C4-B660-EF77-2447-F4CBE676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781F-507C-462B-BFD5-F42CA2DA333A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055682-A7BC-7B86-939B-F25EC5EB7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334D52-F295-81D3-33F7-FB243BEBD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B68B-FEB7-4079-9324-87954B006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43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8D61C4-B7D0-E256-BA43-0FBFF2B6C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781F-507C-462B-BFD5-F42CA2DA333A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477493-559B-39CF-3B6E-722DF021E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F9B62-4875-3312-F76F-05664D95F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B68B-FEB7-4079-9324-87954B006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15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D2E62-23A7-7569-B54E-31992229E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2C115-588A-D695-FA72-F2E0868DE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8E319A-3E19-34ED-278E-64973795B7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5761C-1259-5998-B588-85044F15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781F-507C-462B-BFD5-F42CA2DA333A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9D93F-DB7D-A2FE-BEF5-7DA68B843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9D11A-509E-B520-04AC-F81A7E946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B68B-FEB7-4079-9324-87954B006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35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BA2DA-41FB-4A8B-0F6D-6916E16F2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3F7BE3-5DBF-3D89-F9A6-BD8EE201C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5BB424-B871-79E5-B77F-80EA00FC3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4CB483-3DA0-117D-136C-DD6D07EEC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A781F-507C-462B-BFD5-F42CA2DA333A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3DAA0-0B02-F342-C831-A41625FD5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E4716-102F-A611-1284-16D45FCE6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B68B-FEB7-4079-9324-87954B006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1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BE005D-773D-81A7-8B95-7BD9EF117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4F1B8-5104-C93D-BACB-42E9ADA1C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8C52E-40A1-7D1C-D33F-6F4B9A7E8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A781F-507C-462B-BFD5-F42CA2DA333A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1D5CD-9C39-D9D1-81FB-A0F45C2EFB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57C07-6170-699D-4815-5A5BF15508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B68B-FEB7-4079-9324-87954B006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2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wlax.ca1.qualtrics.com/jfe/form/SV_23SmOSIGEc762oc?SVID=Prod&amp;Q_JFE=qd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wlax.ca1.qualtrics.com/jfe/form/SV_23SmOSIGEc762oc?SVID=Prod&amp;Q_JFE=qd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F95572-8335-640A-348C-7DE879CDF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Offboarding Requirements in the Exit Process</a:t>
            </a: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University of Wisconsin–La Crosse - Wikipedia">
            <a:extLst>
              <a:ext uri="{FF2B5EF4-FFF2-40B4-BE49-F238E27FC236}">
                <a16:creationId xmlns:a16="http://schemas.microsoft.com/office/drawing/2014/main" id="{0B06E779-B26B-2924-9F00-92DB0CB8A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83296" y="643466"/>
            <a:ext cx="5568739" cy="5568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15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CCABF-60A2-8A88-D9D4-F76534972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US" sz="3600" dirty="0"/>
              <a:t>Exiting Employees  </a:t>
            </a:r>
          </a:p>
        </p:txBody>
      </p:sp>
      <p:pic>
        <p:nvPicPr>
          <p:cNvPr id="2050" name="Picture 2" descr="Downloads - University Marketing &amp; Communications | UW-La Crosse">
            <a:extLst>
              <a:ext uri="{FF2B5EF4-FFF2-40B4-BE49-F238E27FC236}">
                <a16:creationId xmlns:a16="http://schemas.microsoft.com/office/drawing/2014/main" id="{86F215E3-1522-BC92-3205-3B1DFB2CB0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78"/>
          <a:stretch/>
        </p:blipFill>
        <p:spPr bwMode="auto">
          <a:xfrm>
            <a:off x="20" y="10"/>
            <a:ext cx="4635571" cy="6857990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55" name="Straight Connector 2054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82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4A717-CF5B-4B4B-67CC-D8E5C000E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2" y="2438400"/>
            <a:ext cx="7005658" cy="4419600"/>
          </a:xfrm>
        </p:spPr>
        <p:txBody>
          <a:bodyPr anchor="ctr">
            <a:normAutofit fontScale="62500" lnSpcReduction="20000"/>
          </a:bodyPr>
          <a:lstStyle/>
          <a:p>
            <a:endParaRPr lang="en-US" sz="700" b="0" i="0" dirty="0">
              <a:effectLst/>
            </a:endParaRPr>
          </a:p>
          <a:p>
            <a:r>
              <a:rPr lang="en-US" sz="1900" dirty="0"/>
              <a:t>Submit a Letter of Resignation</a:t>
            </a:r>
          </a:p>
          <a:p>
            <a:pPr lvl="1"/>
            <a:r>
              <a:rPr lang="en-US" sz="1900" dirty="0"/>
              <a:t>Letter should address what employees last official day of work will be</a:t>
            </a:r>
          </a:p>
          <a:p>
            <a:pPr lvl="1"/>
            <a:r>
              <a:rPr lang="en-US" sz="1900" dirty="0"/>
              <a:t>Specify whether it is a resignation or retirement</a:t>
            </a:r>
          </a:p>
          <a:p>
            <a:pPr lvl="1"/>
            <a:r>
              <a:rPr lang="en-US" sz="1900" dirty="0"/>
              <a:t>Submitted to their Supervisor and HR</a:t>
            </a:r>
            <a:endParaRPr lang="en-US" sz="1900" b="0" i="0" dirty="0">
              <a:effectLst/>
            </a:endParaRPr>
          </a:p>
          <a:p>
            <a:pPr marL="0" indent="0">
              <a:buNone/>
            </a:pPr>
            <a:endParaRPr lang="en-US" sz="1900" b="0" i="0" dirty="0">
              <a:effectLst/>
            </a:endParaRPr>
          </a:p>
          <a:p>
            <a:pPr marL="0" indent="0">
              <a:buNone/>
            </a:pPr>
            <a:endParaRPr lang="en-US" sz="1900" b="0" i="0" dirty="0">
              <a:effectLst/>
            </a:endParaRPr>
          </a:p>
          <a:p>
            <a:pPr marL="0" indent="0">
              <a:buNone/>
            </a:pPr>
            <a:r>
              <a:rPr lang="en-US" sz="1900" b="0" i="0" dirty="0">
                <a:effectLst/>
              </a:rPr>
              <a:t>First and foremost, you will need to ensure your exiting employee provides you with a </a:t>
            </a:r>
            <a:r>
              <a:rPr lang="en-US" sz="1900" b="1" i="0" dirty="0">
                <a:effectLst/>
              </a:rPr>
              <a:t>written resignation notice</a:t>
            </a:r>
            <a:r>
              <a:rPr lang="en-US" sz="1900" b="0" i="0" dirty="0">
                <a:effectLst/>
              </a:rPr>
              <a:t>, the original of which needs to be forwarded to HR (for some employees, forward to your Dean/Director first for acknowledgement).</a:t>
            </a:r>
          </a:p>
          <a:p>
            <a:r>
              <a:rPr lang="en-US" sz="1900" b="0" i="0" dirty="0">
                <a:effectLst/>
              </a:rPr>
              <a:t>It is imperative that you obtain from the employee a list of any programs, website and/or software for which they have access using a login other than the UWL Net ID. You will need to determine whether or not access needs to be disabled or transferred to someone another person within your department/unit.</a:t>
            </a:r>
          </a:p>
          <a:p>
            <a:r>
              <a:rPr lang="en-US" sz="1900" b="0" i="0" dirty="0">
                <a:effectLst/>
              </a:rPr>
              <a:t>Third party website access with non UWL-credentials should also be removed</a:t>
            </a:r>
          </a:p>
          <a:p>
            <a:r>
              <a:rPr lang="en-US" sz="1900" b="0" i="0" dirty="0">
                <a:effectLst/>
              </a:rPr>
              <a:t>Communicating with the employee to obtain details and progress on projects and job responsibilities will help ensure a smooth transition of those duties to others in the department.</a:t>
            </a:r>
          </a:p>
          <a:p>
            <a:r>
              <a:rPr lang="en-US" sz="1900" b="0" i="0" dirty="0">
                <a:effectLst/>
              </a:rPr>
              <a:t>Supervisors are ultimately responsible for collection of UW-La Crosse property, including but not limited to hardware (</a:t>
            </a:r>
            <a:r>
              <a:rPr lang="en-US" sz="1900" b="0" i="0" dirty="0" err="1">
                <a:effectLst/>
              </a:rPr>
              <a:t>ie</a:t>
            </a:r>
            <a:r>
              <a:rPr lang="en-US" sz="1900" b="0" i="0" dirty="0">
                <a:effectLst/>
              </a:rPr>
              <a:t>. cell phone, laptop, iPad, flash drives, etc.), keys and other miscellaneous equipment and supplies.</a:t>
            </a:r>
          </a:p>
          <a:p>
            <a:endParaRPr lang="en-US" sz="700" dirty="0"/>
          </a:p>
          <a:p>
            <a:pPr lvl="1"/>
            <a:endParaRPr lang="en-US" sz="700" dirty="0"/>
          </a:p>
          <a:p>
            <a:pPr lvl="1"/>
            <a:endParaRPr lang="en-US" sz="700" dirty="0"/>
          </a:p>
          <a:p>
            <a:pPr marL="457200" lvl="1" indent="0">
              <a:buNone/>
            </a:pPr>
            <a:endParaRPr lang="en-US" sz="700" dirty="0"/>
          </a:p>
          <a:p>
            <a:pPr marL="457200" lvl="1" indent="0">
              <a:buNone/>
            </a:pPr>
            <a:endParaRPr lang="en-US" sz="700" dirty="0"/>
          </a:p>
          <a:p>
            <a:pPr marL="457200" lvl="1" indent="0">
              <a:buNone/>
            </a:pPr>
            <a:r>
              <a:rPr lang="en-US" sz="700" dirty="0"/>
              <a:t> </a:t>
            </a:r>
          </a:p>
          <a:p>
            <a:pPr marL="0" indent="0">
              <a:buNone/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297739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676D6CDF-C512-4739-B158-55EE955EF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503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25CAC2-3F07-24FE-5C7A-0B341C583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3" y="670559"/>
            <a:ext cx="4683321" cy="2148841"/>
          </a:xfrm>
        </p:spPr>
        <p:txBody>
          <a:bodyPr anchor="t">
            <a:normAutofit/>
          </a:bodyPr>
          <a:lstStyle/>
          <a:p>
            <a:r>
              <a:rPr lang="en-US" dirty="0"/>
              <a:t>Exit Checklist – Employee’s Responsibility </a:t>
            </a:r>
          </a:p>
        </p:txBody>
      </p:sp>
      <p:pic>
        <p:nvPicPr>
          <p:cNvPr id="3074" name="Picture 2" descr="Downloads - University Marketing &amp; Communications | UW-La Crosse">
            <a:extLst>
              <a:ext uri="{FF2B5EF4-FFF2-40B4-BE49-F238E27FC236}">
                <a16:creationId xmlns:a16="http://schemas.microsoft.com/office/drawing/2014/main" id="{C528E6D4-14CF-29F8-A3D9-795FC304BD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" r="2123" b="-2"/>
          <a:stretch/>
        </p:blipFill>
        <p:spPr bwMode="auto">
          <a:xfrm>
            <a:off x="1" y="3105151"/>
            <a:ext cx="6448424" cy="3752849"/>
          </a:xfrm>
          <a:custGeom>
            <a:avLst/>
            <a:gdLst/>
            <a:ahLst/>
            <a:cxnLst/>
            <a:rect l="l" t="t" r="r" b="b"/>
            <a:pathLst>
              <a:path w="6448424" h="3752849">
                <a:moveTo>
                  <a:pt x="0" y="0"/>
                </a:moveTo>
                <a:lnTo>
                  <a:pt x="137978" y="22215"/>
                </a:lnTo>
                <a:cubicBezTo>
                  <a:pt x="196046" y="32277"/>
                  <a:pt x="252469" y="42437"/>
                  <a:pt x="295660" y="49771"/>
                </a:cubicBezTo>
                <a:cubicBezTo>
                  <a:pt x="364885" y="66610"/>
                  <a:pt x="403214" y="32071"/>
                  <a:pt x="456941" y="65635"/>
                </a:cubicBezTo>
                <a:cubicBezTo>
                  <a:pt x="529612" y="69090"/>
                  <a:pt x="662508" y="71245"/>
                  <a:pt x="731691" y="70501"/>
                </a:cubicBezTo>
                <a:cubicBezTo>
                  <a:pt x="768741" y="62400"/>
                  <a:pt x="808263" y="64633"/>
                  <a:pt x="841820" y="61171"/>
                </a:cubicBezTo>
                <a:cubicBezTo>
                  <a:pt x="958973" y="43639"/>
                  <a:pt x="1009730" y="45863"/>
                  <a:pt x="1068219" y="39136"/>
                </a:cubicBezTo>
                <a:cubicBezTo>
                  <a:pt x="1104329" y="33447"/>
                  <a:pt x="1156536" y="44203"/>
                  <a:pt x="1174190" y="38808"/>
                </a:cubicBezTo>
                <a:cubicBezTo>
                  <a:pt x="1188943" y="36385"/>
                  <a:pt x="1213832" y="14880"/>
                  <a:pt x="1225923" y="34507"/>
                </a:cubicBezTo>
                <a:cubicBezTo>
                  <a:pt x="1305283" y="8501"/>
                  <a:pt x="1319617" y="30839"/>
                  <a:pt x="1385617" y="18003"/>
                </a:cubicBezTo>
                <a:cubicBezTo>
                  <a:pt x="1461876" y="-26747"/>
                  <a:pt x="1519510" y="56342"/>
                  <a:pt x="1563967" y="4638"/>
                </a:cubicBezTo>
                <a:lnTo>
                  <a:pt x="1676634" y="10582"/>
                </a:lnTo>
                <a:lnTo>
                  <a:pt x="1769429" y="20265"/>
                </a:lnTo>
                <a:cubicBezTo>
                  <a:pt x="1790625" y="23534"/>
                  <a:pt x="1880369" y="18448"/>
                  <a:pt x="1900584" y="27732"/>
                </a:cubicBezTo>
                <a:cubicBezTo>
                  <a:pt x="2072430" y="22762"/>
                  <a:pt x="2014935" y="5831"/>
                  <a:pt x="2127041" y="22101"/>
                </a:cubicBezTo>
                <a:cubicBezTo>
                  <a:pt x="2168847" y="65820"/>
                  <a:pt x="2153052" y="28773"/>
                  <a:pt x="2211644" y="44507"/>
                </a:cubicBezTo>
                <a:cubicBezTo>
                  <a:pt x="2211201" y="9921"/>
                  <a:pt x="2277596" y="73686"/>
                  <a:pt x="2299605" y="38004"/>
                </a:cubicBezTo>
                <a:cubicBezTo>
                  <a:pt x="2309570" y="41997"/>
                  <a:pt x="2318531" y="46991"/>
                  <a:pt x="2327359" y="52270"/>
                </a:cubicBezTo>
                <a:lnTo>
                  <a:pt x="2331995" y="55017"/>
                </a:lnTo>
                <a:lnTo>
                  <a:pt x="2353777" y="59755"/>
                </a:lnTo>
                <a:lnTo>
                  <a:pt x="2355893" y="68914"/>
                </a:lnTo>
                <a:lnTo>
                  <a:pt x="2385794" y="81650"/>
                </a:lnTo>
                <a:cubicBezTo>
                  <a:pt x="2397613" y="85211"/>
                  <a:pt x="2411061" y="87627"/>
                  <a:pt x="2427010" y="88184"/>
                </a:cubicBezTo>
                <a:cubicBezTo>
                  <a:pt x="2486314" y="76422"/>
                  <a:pt x="2553170" y="126870"/>
                  <a:pt x="2627153" y="110451"/>
                </a:cubicBezTo>
                <a:cubicBezTo>
                  <a:pt x="2653722" y="107383"/>
                  <a:pt x="2732043" y="116068"/>
                  <a:pt x="2744462" y="128780"/>
                </a:cubicBezTo>
                <a:cubicBezTo>
                  <a:pt x="2760299" y="132873"/>
                  <a:pt x="2780248" y="130843"/>
                  <a:pt x="2785202" y="143610"/>
                </a:cubicBezTo>
                <a:cubicBezTo>
                  <a:pt x="2794558" y="159316"/>
                  <a:pt x="2856498" y="142821"/>
                  <a:pt x="2844667" y="159029"/>
                </a:cubicBezTo>
                <a:cubicBezTo>
                  <a:pt x="2888530" y="147871"/>
                  <a:pt x="2914187" y="181391"/>
                  <a:pt x="2946649" y="192330"/>
                </a:cubicBezTo>
                <a:cubicBezTo>
                  <a:pt x="2981872" y="180417"/>
                  <a:pt x="3015239" y="215115"/>
                  <a:pt x="3088812" y="226485"/>
                </a:cubicBezTo>
                <a:cubicBezTo>
                  <a:pt x="3127734" y="212524"/>
                  <a:pt x="3138301" y="234381"/>
                  <a:pt x="3208669" y="217774"/>
                </a:cubicBezTo>
                <a:cubicBezTo>
                  <a:pt x="3242208" y="219284"/>
                  <a:pt x="3229623" y="233297"/>
                  <a:pt x="3290045" y="235553"/>
                </a:cubicBezTo>
                <a:cubicBezTo>
                  <a:pt x="3399655" y="215239"/>
                  <a:pt x="3444518" y="245862"/>
                  <a:pt x="3529335" y="249571"/>
                </a:cubicBezTo>
                <a:cubicBezTo>
                  <a:pt x="3623697" y="257405"/>
                  <a:pt x="3587652" y="268832"/>
                  <a:pt x="3716766" y="252690"/>
                </a:cubicBezTo>
                <a:cubicBezTo>
                  <a:pt x="3723469" y="267318"/>
                  <a:pt x="3737863" y="269842"/>
                  <a:pt x="3765333" y="266823"/>
                </a:cubicBezTo>
                <a:cubicBezTo>
                  <a:pt x="3810754" y="271601"/>
                  <a:pt x="3792745" y="303866"/>
                  <a:pt x="3846897" y="290090"/>
                </a:cubicBezTo>
                <a:cubicBezTo>
                  <a:pt x="3830941" y="306608"/>
                  <a:pt x="3929114" y="308026"/>
                  <a:pt x="3900217" y="323590"/>
                </a:cubicBezTo>
                <a:cubicBezTo>
                  <a:pt x="3922367" y="343425"/>
                  <a:pt x="3948574" y="318948"/>
                  <a:pt x="3971444" y="336662"/>
                </a:cubicBezTo>
                <a:cubicBezTo>
                  <a:pt x="4002781" y="344193"/>
                  <a:pt x="3960997" y="315419"/>
                  <a:pt x="3997868" y="318867"/>
                </a:cubicBezTo>
                <a:cubicBezTo>
                  <a:pt x="4041159" y="326219"/>
                  <a:pt x="4055435" y="293981"/>
                  <a:pt x="4070852" y="339615"/>
                </a:cubicBezTo>
                <a:cubicBezTo>
                  <a:pt x="4121286" y="335828"/>
                  <a:pt x="4121920" y="355506"/>
                  <a:pt x="4180483" y="373369"/>
                </a:cubicBezTo>
                <a:cubicBezTo>
                  <a:pt x="4211379" y="366707"/>
                  <a:pt x="4230171" y="374664"/>
                  <a:pt x="4246264" y="387458"/>
                </a:cubicBezTo>
                <a:cubicBezTo>
                  <a:pt x="4308508" y="393310"/>
                  <a:pt x="4357326" y="416142"/>
                  <a:pt x="4423169" y="431783"/>
                </a:cubicBezTo>
                <a:lnTo>
                  <a:pt x="4446752" y="435383"/>
                </a:lnTo>
                <a:lnTo>
                  <a:pt x="4446954" y="435566"/>
                </a:lnTo>
                <a:cubicBezTo>
                  <a:pt x="4508528" y="480137"/>
                  <a:pt x="4617740" y="529869"/>
                  <a:pt x="4662523" y="553169"/>
                </a:cubicBezTo>
                <a:cubicBezTo>
                  <a:pt x="4720320" y="547046"/>
                  <a:pt x="4678644" y="560102"/>
                  <a:pt x="4715641" y="575354"/>
                </a:cubicBezTo>
                <a:cubicBezTo>
                  <a:pt x="4682056" y="593278"/>
                  <a:pt x="4768370" y="586520"/>
                  <a:pt x="4742071" y="614016"/>
                </a:cubicBezTo>
                <a:cubicBezTo>
                  <a:pt x="4749637" y="615922"/>
                  <a:pt x="4757797" y="616899"/>
                  <a:pt x="4766183" y="617675"/>
                </a:cubicBezTo>
                <a:lnTo>
                  <a:pt x="4770562" y="618094"/>
                </a:lnTo>
                <a:lnTo>
                  <a:pt x="4783240" y="624350"/>
                </a:lnTo>
                <a:lnTo>
                  <a:pt x="4792882" y="620401"/>
                </a:lnTo>
                <a:lnTo>
                  <a:pt x="4816310" y="625721"/>
                </a:lnTo>
                <a:cubicBezTo>
                  <a:pt x="4824144" y="628595"/>
                  <a:pt x="4831482" y="632720"/>
                  <a:pt x="4837953" y="638824"/>
                </a:cubicBezTo>
                <a:cubicBezTo>
                  <a:pt x="4848645" y="668753"/>
                  <a:pt x="4922266" y="669148"/>
                  <a:pt x="4933914" y="707398"/>
                </a:cubicBezTo>
                <a:cubicBezTo>
                  <a:pt x="4940833" y="719653"/>
                  <a:pt x="4978358" y="746502"/>
                  <a:pt x="4995259" y="744825"/>
                </a:cubicBezTo>
                <a:cubicBezTo>
                  <a:pt x="5005107" y="749034"/>
                  <a:pt x="5010567" y="758092"/>
                  <a:pt x="5024744" y="753396"/>
                </a:cubicBezTo>
                <a:cubicBezTo>
                  <a:pt x="5047511" y="761361"/>
                  <a:pt x="5109162" y="783016"/>
                  <a:pt x="5131877" y="792613"/>
                </a:cubicBezTo>
                <a:cubicBezTo>
                  <a:pt x="5132671" y="802792"/>
                  <a:pt x="5144554" y="806683"/>
                  <a:pt x="5161031" y="810975"/>
                </a:cubicBezTo>
                <a:lnTo>
                  <a:pt x="5176815" y="815342"/>
                </a:lnTo>
                <a:lnTo>
                  <a:pt x="5180064" y="831233"/>
                </a:lnTo>
                <a:cubicBezTo>
                  <a:pt x="5202966" y="819270"/>
                  <a:pt x="5188976" y="863361"/>
                  <a:pt x="5215059" y="865080"/>
                </a:cubicBezTo>
                <a:cubicBezTo>
                  <a:pt x="5235765" y="864786"/>
                  <a:pt x="5236347" y="878098"/>
                  <a:pt x="5245643" y="887119"/>
                </a:cubicBezTo>
                <a:cubicBezTo>
                  <a:pt x="5267660" y="891609"/>
                  <a:pt x="5295742" y="939348"/>
                  <a:pt x="5295952" y="957174"/>
                </a:cubicBezTo>
                <a:cubicBezTo>
                  <a:pt x="5284322" y="1008946"/>
                  <a:pt x="5374979" y="1038019"/>
                  <a:pt x="5367826" y="1079140"/>
                </a:cubicBezTo>
                <a:cubicBezTo>
                  <a:pt x="5371668" y="1089190"/>
                  <a:pt x="5377921" y="1097135"/>
                  <a:pt x="5385646" y="1103730"/>
                </a:cubicBezTo>
                <a:lnTo>
                  <a:pt x="5410965" y="1119397"/>
                </a:lnTo>
                <a:lnTo>
                  <a:pt x="5436960" y="1130910"/>
                </a:lnTo>
                <a:lnTo>
                  <a:pt x="5442083" y="1133134"/>
                </a:lnTo>
                <a:cubicBezTo>
                  <a:pt x="5451910" y="1137346"/>
                  <a:pt x="5457170" y="1169188"/>
                  <a:pt x="5465219" y="1174479"/>
                </a:cubicBezTo>
                <a:cubicBezTo>
                  <a:pt x="5488744" y="1195184"/>
                  <a:pt x="5467141" y="1223401"/>
                  <a:pt x="5488171" y="1238604"/>
                </a:cubicBezTo>
                <a:cubicBezTo>
                  <a:pt x="5523491" y="1271811"/>
                  <a:pt x="5486623" y="1305961"/>
                  <a:pt x="5562172" y="1320840"/>
                </a:cubicBezTo>
                <a:cubicBezTo>
                  <a:pt x="5601634" y="1385316"/>
                  <a:pt x="5636528" y="1453139"/>
                  <a:pt x="5686905" y="1512529"/>
                </a:cubicBezTo>
                <a:cubicBezTo>
                  <a:pt x="5729049" y="1575678"/>
                  <a:pt x="5699691" y="1553768"/>
                  <a:pt x="5748726" y="1623716"/>
                </a:cubicBezTo>
                <a:cubicBezTo>
                  <a:pt x="5783098" y="1689734"/>
                  <a:pt x="5789710" y="1639740"/>
                  <a:pt x="5842593" y="1726595"/>
                </a:cubicBezTo>
                <a:cubicBezTo>
                  <a:pt x="5837824" y="1733043"/>
                  <a:pt x="5862023" y="1845188"/>
                  <a:pt x="5861042" y="1851837"/>
                </a:cubicBezTo>
                <a:cubicBezTo>
                  <a:pt x="5874156" y="1887981"/>
                  <a:pt x="5901790" y="1919218"/>
                  <a:pt x="5921290" y="1943460"/>
                </a:cubicBezTo>
                <a:lnTo>
                  <a:pt x="5978046" y="1997284"/>
                </a:lnTo>
                <a:lnTo>
                  <a:pt x="5992479" y="2056720"/>
                </a:lnTo>
                <a:cubicBezTo>
                  <a:pt x="6011078" y="2079033"/>
                  <a:pt x="6072687" y="2117397"/>
                  <a:pt x="6089639" y="2131171"/>
                </a:cubicBezTo>
                <a:lnTo>
                  <a:pt x="6094199" y="2139379"/>
                </a:lnTo>
                <a:lnTo>
                  <a:pt x="6094822" y="2139386"/>
                </a:lnTo>
                <a:cubicBezTo>
                  <a:pt x="6096947" y="2140841"/>
                  <a:pt x="6098876" y="2143416"/>
                  <a:pt x="6100692" y="2147736"/>
                </a:cubicBezTo>
                <a:lnTo>
                  <a:pt x="6102516" y="2154343"/>
                </a:lnTo>
                <a:lnTo>
                  <a:pt x="6111361" y="2170264"/>
                </a:lnTo>
                <a:lnTo>
                  <a:pt x="6215475" y="2270153"/>
                </a:lnTo>
                <a:lnTo>
                  <a:pt x="6255966" y="2335401"/>
                </a:lnTo>
                <a:lnTo>
                  <a:pt x="6272711" y="2385144"/>
                </a:lnTo>
                <a:cubicBezTo>
                  <a:pt x="6282320" y="2406495"/>
                  <a:pt x="6299066" y="2405139"/>
                  <a:pt x="6304347" y="2439388"/>
                </a:cubicBezTo>
                <a:cubicBezTo>
                  <a:pt x="6297131" y="2486231"/>
                  <a:pt x="6325530" y="2500962"/>
                  <a:pt x="6326729" y="2549400"/>
                </a:cubicBezTo>
                <a:cubicBezTo>
                  <a:pt x="6325926" y="2572066"/>
                  <a:pt x="6339111" y="2599957"/>
                  <a:pt x="6344663" y="2628839"/>
                </a:cubicBezTo>
                <a:lnTo>
                  <a:pt x="6375811" y="2639204"/>
                </a:lnTo>
                <a:cubicBezTo>
                  <a:pt x="6375427" y="2643533"/>
                  <a:pt x="6375041" y="2647863"/>
                  <a:pt x="6374657" y="2652193"/>
                </a:cubicBezTo>
                <a:cubicBezTo>
                  <a:pt x="6373555" y="2658134"/>
                  <a:pt x="6371943" y="2662665"/>
                  <a:pt x="6369740" y="2664642"/>
                </a:cubicBezTo>
                <a:cubicBezTo>
                  <a:pt x="6368032" y="2674540"/>
                  <a:pt x="6371528" y="2686899"/>
                  <a:pt x="6361964" y="2690172"/>
                </a:cubicBezTo>
                <a:cubicBezTo>
                  <a:pt x="6350507" y="2696218"/>
                  <a:pt x="6369375" y="2734440"/>
                  <a:pt x="6355511" y="2727335"/>
                </a:cubicBezTo>
                <a:cubicBezTo>
                  <a:pt x="6358746" y="2734104"/>
                  <a:pt x="6360434" y="2742096"/>
                  <a:pt x="6361058" y="2750592"/>
                </a:cubicBezTo>
                <a:cubicBezTo>
                  <a:pt x="6361013" y="2751998"/>
                  <a:pt x="6360970" y="2753408"/>
                  <a:pt x="6360926" y="2754814"/>
                </a:cubicBezTo>
                <a:lnTo>
                  <a:pt x="6339285" y="2810353"/>
                </a:lnTo>
                <a:cubicBezTo>
                  <a:pt x="6360091" y="2854187"/>
                  <a:pt x="6313103" y="2870086"/>
                  <a:pt x="6325672" y="2908809"/>
                </a:cubicBezTo>
                <a:cubicBezTo>
                  <a:pt x="6341563" y="2966972"/>
                  <a:pt x="6291836" y="2935388"/>
                  <a:pt x="6333498" y="3009772"/>
                </a:cubicBezTo>
                <a:cubicBezTo>
                  <a:pt x="6345476" y="3039254"/>
                  <a:pt x="6345955" y="3068963"/>
                  <a:pt x="6334947" y="3095405"/>
                </a:cubicBezTo>
                <a:lnTo>
                  <a:pt x="6344768" y="3155941"/>
                </a:lnTo>
                <a:cubicBezTo>
                  <a:pt x="6348643" y="3153663"/>
                  <a:pt x="6311793" y="3186588"/>
                  <a:pt x="6314754" y="3197987"/>
                </a:cubicBezTo>
                <a:cubicBezTo>
                  <a:pt x="6318695" y="3221971"/>
                  <a:pt x="6319257" y="3226752"/>
                  <a:pt x="6304230" y="3239690"/>
                </a:cubicBezTo>
                <a:cubicBezTo>
                  <a:pt x="6306321" y="3248567"/>
                  <a:pt x="6307305" y="3254005"/>
                  <a:pt x="6308837" y="3264003"/>
                </a:cubicBezTo>
                <a:cubicBezTo>
                  <a:pt x="6301812" y="3288243"/>
                  <a:pt x="6298529" y="3302527"/>
                  <a:pt x="6309285" y="3324103"/>
                </a:cubicBezTo>
                <a:cubicBezTo>
                  <a:pt x="6301188" y="3343007"/>
                  <a:pt x="6329285" y="3359307"/>
                  <a:pt x="6342503" y="3405661"/>
                </a:cubicBezTo>
                <a:cubicBezTo>
                  <a:pt x="6338012" y="3447477"/>
                  <a:pt x="6408325" y="3505721"/>
                  <a:pt x="6401531" y="3550593"/>
                </a:cubicBezTo>
                <a:cubicBezTo>
                  <a:pt x="6395655" y="3579549"/>
                  <a:pt x="6423437" y="3594758"/>
                  <a:pt x="6427705" y="3624684"/>
                </a:cubicBezTo>
                <a:cubicBezTo>
                  <a:pt x="6416402" y="3629199"/>
                  <a:pt x="6435787" y="3639516"/>
                  <a:pt x="6448424" y="3657106"/>
                </a:cubicBezTo>
                <a:lnTo>
                  <a:pt x="6444014" y="3752742"/>
                </a:lnTo>
                <a:cubicBezTo>
                  <a:pt x="6443990" y="3752777"/>
                  <a:pt x="6443967" y="3752813"/>
                  <a:pt x="6443946" y="3752849"/>
                </a:cubicBezTo>
                <a:lnTo>
                  <a:pt x="0" y="375284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6A704-538A-031A-A051-2C7C48E23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004" y="670559"/>
            <a:ext cx="4555782" cy="544507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/>
              <a:t>Submit resignation/retirement letter</a:t>
            </a:r>
          </a:p>
          <a:p>
            <a:pPr marL="0" indent="0">
              <a:buNone/>
            </a:pPr>
            <a:r>
              <a:rPr lang="en-US" sz="2000" dirty="0"/>
              <a:t>Contact HR for benefits/retirement information</a:t>
            </a:r>
          </a:p>
          <a:p>
            <a:pPr marL="0" indent="0">
              <a:buNone/>
            </a:pPr>
            <a:r>
              <a:rPr lang="en-US" sz="2000" dirty="0"/>
              <a:t>Ensure timesheet/leave reports are completed before payroll activity ends</a:t>
            </a:r>
          </a:p>
          <a:p>
            <a:pPr marL="0" indent="0">
              <a:buNone/>
            </a:pPr>
            <a:r>
              <a:rPr lang="en-US" sz="2000" dirty="0"/>
              <a:t>Complete optional </a:t>
            </a:r>
            <a:r>
              <a:rPr lang="en-US" sz="2000" dirty="0">
                <a:hlinkClick r:id="rId3"/>
              </a:rPr>
              <a:t>Employee Exit Survey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Return all campus materials/property to supervisors</a:t>
            </a:r>
          </a:p>
          <a:p>
            <a:r>
              <a:rPr lang="en-US" sz="2000" dirty="0"/>
              <a:t>Computers, ID, office, desk, building keys</a:t>
            </a:r>
          </a:p>
          <a:p>
            <a:r>
              <a:rPr lang="en-US" sz="2000" dirty="0"/>
              <a:t>Contact Parking Services</a:t>
            </a:r>
          </a:p>
          <a:p>
            <a:r>
              <a:rPr lang="en-US" sz="2000" dirty="0"/>
              <a:t>Return Murphy Library materials</a:t>
            </a:r>
          </a:p>
          <a:p>
            <a:r>
              <a:rPr lang="en-US" sz="2000" dirty="0"/>
              <a:t>Business Services (P-Card, Capital Equipment)</a:t>
            </a:r>
          </a:p>
        </p:txBody>
      </p:sp>
    </p:spTree>
    <p:extLst>
      <p:ext uri="{BB962C8B-B14F-4D97-AF65-F5344CB8AC3E}">
        <p14:creationId xmlns:p14="http://schemas.microsoft.com/office/powerpoint/2010/main" val="616829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676D6CDF-C512-4739-B158-55EE955EF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503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25CAC2-3F07-24FE-5C7A-0B341C583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3" y="670559"/>
            <a:ext cx="4683321" cy="2148841"/>
          </a:xfrm>
        </p:spPr>
        <p:txBody>
          <a:bodyPr anchor="t">
            <a:normAutofit/>
          </a:bodyPr>
          <a:lstStyle/>
          <a:p>
            <a:r>
              <a:rPr lang="en-US" dirty="0"/>
              <a:t>Exit Checklist – Supervisor’s Responsibility </a:t>
            </a:r>
          </a:p>
        </p:txBody>
      </p:sp>
      <p:pic>
        <p:nvPicPr>
          <p:cNvPr id="3074" name="Picture 2" descr="Downloads - University Marketing &amp; Communications | UW-La Crosse">
            <a:extLst>
              <a:ext uri="{FF2B5EF4-FFF2-40B4-BE49-F238E27FC236}">
                <a16:creationId xmlns:a16="http://schemas.microsoft.com/office/drawing/2014/main" id="{C528E6D4-14CF-29F8-A3D9-795FC304BD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" r="2123" b="-2"/>
          <a:stretch/>
        </p:blipFill>
        <p:spPr bwMode="auto">
          <a:xfrm>
            <a:off x="1" y="3105151"/>
            <a:ext cx="6448424" cy="3752849"/>
          </a:xfrm>
          <a:custGeom>
            <a:avLst/>
            <a:gdLst/>
            <a:ahLst/>
            <a:cxnLst/>
            <a:rect l="l" t="t" r="r" b="b"/>
            <a:pathLst>
              <a:path w="6448424" h="3752849">
                <a:moveTo>
                  <a:pt x="0" y="0"/>
                </a:moveTo>
                <a:lnTo>
                  <a:pt x="137978" y="22215"/>
                </a:lnTo>
                <a:cubicBezTo>
                  <a:pt x="196046" y="32277"/>
                  <a:pt x="252469" y="42437"/>
                  <a:pt x="295660" y="49771"/>
                </a:cubicBezTo>
                <a:cubicBezTo>
                  <a:pt x="364885" y="66610"/>
                  <a:pt x="403214" y="32071"/>
                  <a:pt x="456941" y="65635"/>
                </a:cubicBezTo>
                <a:cubicBezTo>
                  <a:pt x="529612" y="69090"/>
                  <a:pt x="662508" y="71245"/>
                  <a:pt x="731691" y="70501"/>
                </a:cubicBezTo>
                <a:cubicBezTo>
                  <a:pt x="768741" y="62400"/>
                  <a:pt x="808263" y="64633"/>
                  <a:pt x="841820" y="61171"/>
                </a:cubicBezTo>
                <a:cubicBezTo>
                  <a:pt x="958973" y="43639"/>
                  <a:pt x="1009730" y="45863"/>
                  <a:pt x="1068219" y="39136"/>
                </a:cubicBezTo>
                <a:cubicBezTo>
                  <a:pt x="1104329" y="33447"/>
                  <a:pt x="1156536" y="44203"/>
                  <a:pt x="1174190" y="38808"/>
                </a:cubicBezTo>
                <a:cubicBezTo>
                  <a:pt x="1188943" y="36385"/>
                  <a:pt x="1213832" y="14880"/>
                  <a:pt x="1225923" y="34507"/>
                </a:cubicBezTo>
                <a:cubicBezTo>
                  <a:pt x="1305283" y="8501"/>
                  <a:pt x="1319617" y="30839"/>
                  <a:pt x="1385617" y="18003"/>
                </a:cubicBezTo>
                <a:cubicBezTo>
                  <a:pt x="1461876" y="-26747"/>
                  <a:pt x="1519510" y="56342"/>
                  <a:pt x="1563967" y="4638"/>
                </a:cubicBezTo>
                <a:lnTo>
                  <a:pt x="1676634" y="10582"/>
                </a:lnTo>
                <a:lnTo>
                  <a:pt x="1769429" y="20265"/>
                </a:lnTo>
                <a:cubicBezTo>
                  <a:pt x="1790625" y="23534"/>
                  <a:pt x="1880369" y="18448"/>
                  <a:pt x="1900584" y="27732"/>
                </a:cubicBezTo>
                <a:cubicBezTo>
                  <a:pt x="2072430" y="22762"/>
                  <a:pt x="2014935" y="5831"/>
                  <a:pt x="2127041" y="22101"/>
                </a:cubicBezTo>
                <a:cubicBezTo>
                  <a:pt x="2168847" y="65820"/>
                  <a:pt x="2153052" y="28773"/>
                  <a:pt x="2211644" y="44507"/>
                </a:cubicBezTo>
                <a:cubicBezTo>
                  <a:pt x="2211201" y="9921"/>
                  <a:pt x="2277596" y="73686"/>
                  <a:pt x="2299605" y="38004"/>
                </a:cubicBezTo>
                <a:cubicBezTo>
                  <a:pt x="2309570" y="41997"/>
                  <a:pt x="2318531" y="46991"/>
                  <a:pt x="2327359" y="52270"/>
                </a:cubicBezTo>
                <a:lnTo>
                  <a:pt x="2331995" y="55017"/>
                </a:lnTo>
                <a:lnTo>
                  <a:pt x="2353777" y="59755"/>
                </a:lnTo>
                <a:lnTo>
                  <a:pt x="2355893" y="68914"/>
                </a:lnTo>
                <a:lnTo>
                  <a:pt x="2385794" y="81650"/>
                </a:lnTo>
                <a:cubicBezTo>
                  <a:pt x="2397613" y="85211"/>
                  <a:pt x="2411061" y="87627"/>
                  <a:pt x="2427010" y="88184"/>
                </a:cubicBezTo>
                <a:cubicBezTo>
                  <a:pt x="2486314" y="76422"/>
                  <a:pt x="2553170" y="126870"/>
                  <a:pt x="2627153" y="110451"/>
                </a:cubicBezTo>
                <a:cubicBezTo>
                  <a:pt x="2653722" y="107383"/>
                  <a:pt x="2732043" y="116068"/>
                  <a:pt x="2744462" y="128780"/>
                </a:cubicBezTo>
                <a:cubicBezTo>
                  <a:pt x="2760299" y="132873"/>
                  <a:pt x="2780248" y="130843"/>
                  <a:pt x="2785202" y="143610"/>
                </a:cubicBezTo>
                <a:cubicBezTo>
                  <a:pt x="2794558" y="159316"/>
                  <a:pt x="2856498" y="142821"/>
                  <a:pt x="2844667" y="159029"/>
                </a:cubicBezTo>
                <a:cubicBezTo>
                  <a:pt x="2888530" y="147871"/>
                  <a:pt x="2914187" y="181391"/>
                  <a:pt x="2946649" y="192330"/>
                </a:cubicBezTo>
                <a:cubicBezTo>
                  <a:pt x="2981872" y="180417"/>
                  <a:pt x="3015239" y="215115"/>
                  <a:pt x="3088812" y="226485"/>
                </a:cubicBezTo>
                <a:cubicBezTo>
                  <a:pt x="3127734" y="212524"/>
                  <a:pt x="3138301" y="234381"/>
                  <a:pt x="3208669" y="217774"/>
                </a:cubicBezTo>
                <a:cubicBezTo>
                  <a:pt x="3242208" y="219284"/>
                  <a:pt x="3229623" y="233297"/>
                  <a:pt x="3290045" y="235553"/>
                </a:cubicBezTo>
                <a:cubicBezTo>
                  <a:pt x="3399655" y="215239"/>
                  <a:pt x="3444518" y="245862"/>
                  <a:pt x="3529335" y="249571"/>
                </a:cubicBezTo>
                <a:cubicBezTo>
                  <a:pt x="3623697" y="257405"/>
                  <a:pt x="3587652" y="268832"/>
                  <a:pt x="3716766" y="252690"/>
                </a:cubicBezTo>
                <a:cubicBezTo>
                  <a:pt x="3723469" y="267318"/>
                  <a:pt x="3737863" y="269842"/>
                  <a:pt x="3765333" y="266823"/>
                </a:cubicBezTo>
                <a:cubicBezTo>
                  <a:pt x="3810754" y="271601"/>
                  <a:pt x="3792745" y="303866"/>
                  <a:pt x="3846897" y="290090"/>
                </a:cubicBezTo>
                <a:cubicBezTo>
                  <a:pt x="3830941" y="306608"/>
                  <a:pt x="3929114" y="308026"/>
                  <a:pt x="3900217" y="323590"/>
                </a:cubicBezTo>
                <a:cubicBezTo>
                  <a:pt x="3922367" y="343425"/>
                  <a:pt x="3948574" y="318948"/>
                  <a:pt x="3971444" y="336662"/>
                </a:cubicBezTo>
                <a:cubicBezTo>
                  <a:pt x="4002781" y="344193"/>
                  <a:pt x="3960997" y="315419"/>
                  <a:pt x="3997868" y="318867"/>
                </a:cubicBezTo>
                <a:cubicBezTo>
                  <a:pt x="4041159" y="326219"/>
                  <a:pt x="4055435" y="293981"/>
                  <a:pt x="4070852" y="339615"/>
                </a:cubicBezTo>
                <a:cubicBezTo>
                  <a:pt x="4121286" y="335828"/>
                  <a:pt x="4121920" y="355506"/>
                  <a:pt x="4180483" y="373369"/>
                </a:cubicBezTo>
                <a:cubicBezTo>
                  <a:pt x="4211379" y="366707"/>
                  <a:pt x="4230171" y="374664"/>
                  <a:pt x="4246264" y="387458"/>
                </a:cubicBezTo>
                <a:cubicBezTo>
                  <a:pt x="4308508" y="393310"/>
                  <a:pt x="4357326" y="416142"/>
                  <a:pt x="4423169" y="431783"/>
                </a:cubicBezTo>
                <a:lnTo>
                  <a:pt x="4446752" y="435383"/>
                </a:lnTo>
                <a:lnTo>
                  <a:pt x="4446954" y="435566"/>
                </a:lnTo>
                <a:cubicBezTo>
                  <a:pt x="4508528" y="480137"/>
                  <a:pt x="4617740" y="529869"/>
                  <a:pt x="4662523" y="553169"/>
                </a:cubicBezTo>
                <a:cubicBezTo>
                  <a:pt x="4720320" y="547046"/>
                  <a:pt x="4678644" y="560102"/>
                  <a:pt x="4715641" y="575354"/>
                </a:cubicBezTo>
                <a:cubicBezTo>
                  <a:pt x="4682056" y="593278"/>
                  <a:pt x="4768370" y="586520"/>
                  <a:pt x="4742071" y="614016"/>
                </a:cubicBezTo>
                <a:cubicBezTo>
                  <a:pt x="4749637" y="615922"/>
                  <a:pt x="4757797" y="616899"/>
                  <a:pt x="4766183" y="617675"/>
                </a:cubicBezTo>
                <a:lnTo>
                  <a:pt x="4770562" y="618094"/>
                </a:lnTo>
                <a:lnTo>
                  <a:pt x="4783240" y="624350"/>
                </a:lnTo>
                <a:lnTo>
                  <a:pt x="4792882" y="620401"/>
                </a:lnTo>
                <a:lnTo>
                  <a:pt x="4816310" y="625721"/>
                </a:lnTo>
                <a:cubicBezTo>
                  <a:pt x="4824144" y="628595"/>
                  <a:pt x="4831482" y="632720"/>
                  <a:pt x="4837953" y="638824"/>
                </a:cubicBezTo>
                <a:cubicBezTo>
                  <a:pt x="4848645" y="668753"/>
                  <a:pt x="4922266" y="669148"/>
                  <a:pt x="4933914" y="707398"/>
                </a:cubicBezTo>
                <a:cubicBezTo>
                  <a:pt x="4940833" y="719653"/>
                  <a:pt x="4978358" y="746502"/>
                  <a:pt x="4995259" y="744825"/>
                </a:cubicBezTo>
                <a:cubicBezTo>
                  <a:pt x="5005107" y="749034"/>
                  <a:pt x="5010567" y="758092"/>
                  <a:pt x="5024744" y="753396"/>
                </a:cubicBezTo>
                <a:cubicBezTo>
                  <a:pt x="5047511" y="761361"/>
                  <a:pt x="5109162" y="783016"/>
                  <a:pt x="5131877" y="792613"/>
                </a:cubicBezTo>
                <a:cubicBezTo>
                  <a:pt x="5132671" y="802792"/>
                  <a:pt x="5144554" y="806683"/>
                  <a:pt x="5161031" y="810975"/>
                </a:cubicBezTo>
                <a:lnTo>
                  <a:pt x="5176815" y="815342"/>
                </a:lnTo>
                <a:lnTo>
                  <a:pt x="5180064" y="831233"/>
                </a:lnTo>
                <a:cubicBezTo>
                  <a:pt x="5202966" y="819270"/>
                  <a:pt x="5188976" y="863361"/>
                  <a:pt x="5215059" y="865080"/>
                </a:cubicBezTo>
                <a:cubicBezTo>
                  <a:pt x="5235765" y="864786"/>
                  <a:pt x="5236347" y="878098"/>
                  <a:pt x="5245643" y="887119"/>
                </a:cubicBezTo>
                <a:cubicBezTo>
                  <a:pt x="5267660" y="891609"/>
                  <a:pt x="5295742" y="939348"/>
                  <a:pt x="5295952" y="957174"/>
                </a:cubicBezTo>
                <a:cubicBezTo>
                  <a:pt x="5284322" y="1008946"/>
                  <a:pt x="5374979" y="1038019"/>
                  <a:pt x="5367826" y="1079140"/>
                </a:cubicBezTo>
                <a:cubicBezTo>
                  <a:pt x="5371668" y="1089190"/>
                  <a:pt x="5377921" y="1097135"/>
                  <a:pt x="5385646" y="1103730"/>
                </a:cubicBezTo>
                <a:lnTo>
                  <a:pt x="5410965" y="1119397"/>
                </a:lnTo>
                <a:lnTo>
                  <a:pt x="5436960" y="1130910"/>
                </a:lnTo>
                <a:lnTo>
                  <a:pt x="5442083" y="1133134"/>
                </a:lnTo>
                <a:cubicBezTo>
                  <a:pt x="5451910" y="1137346"/>
                  <a:pt x="5457170" y="1169188"/>
                  <a:pt x="5465219" y="1174479"/>
                </a:cubicBezTo>
                <a:cubicBezTo>
                  <a:pt x="5488744" y="1195184"/>
                  <a:pt x="5467141" y="1223401"/>
                  <a:pt x="5488171" y="1238604"/>
                </a:cubicBezTo>
                <a:cubicBezTo>
                  <a:pt x="5523491" y="1271811"/>
                  <a:pt x="5486623" y="1305961"/>
                  <a:pt x="5562172" y="1320840"/>
                </a:cubicBezTo>
                <a:cubicBezTo>
                  <a:pt x="5601634" y="1385316"/>
                  <a:pt x="5636528" y="1453139"/>
                  <a:pt x="5686905" y="1512529"/>
                </a:cubicBezTo>
                <a:cubicBezTo>
                  <a:pt x="5729049" y="1575678"/>
                  <a:pt x="5699691" y="1553768"/>
                  <a:pt x="5748726" y="1623716"/>
                </a:cubicBezTo>
                <a:cubicBezTo>
                  <a:pt x="5783098" y="1689734"/>
                  <a:pt x="5789710" y="1639740"/>
                  <a:pt x="5842593" y="1726595"/>
                </a:cubicBezTo>
                <a:cubicBezTo>
                  <a:pt x="5837824" y="1733043"/>
                  <a:pt x="5862023" y="1845188"/>
                  <a:pt x="5861042" y="1851837"/>
                </a:cubicBezTo>
                <a:cubicBezTo>
                  <a:pt x="5874156" y="1887981"/>
                  <a:pt x="5901790" y="1919218"/>
                  <a:pt x="5921290" y="1943460"/>
                </a:cubicBezTo>
                <a:lnTo>
                  <a:pt x="5978046" y="1997284"/>
                </a:lnTo>
                <a:lnTo>
                  <a:pt x="5992479" y="2056720"/>
                </a:lnTo>
                <a:cubicBezTo>
                  <a:pt x="6011078" y="2079033"/>
                  <a:pt x="6072687" y="2117397"/>
                  <a:pt x="6089639" y="2131171"/>
                </a:cubicBezTo>
                <a:lnTo>
                  <a:pt x="6094199" y="2139379"/>
                </a:lnTo>
                <a:lnTo>
                  <a:pt x="6094822" y="2139386"/>
                </a:lnTo>
                <a:cubicBezTo>
                  <a:pt x="6096947" y="2140841"/>
                  <a:pt x="6098876" y="2143416"/>
                  <a:pt x="6100692" y="2147736"/>
                </a:cubicBezTo>
                <a:lnTo>
                  <a:pt x="6102516" y="2154343"/>
                </a:lnTo>
                <a:lnTo>
                  <a:pt x="6111361" y="2170264"/>
                </a:lnTo>
                <a:lnTo>
                  <a:pt x="6215475" y="2270153"/>
                </a:lnTo>
                <a:lnTo>
                  <a:pt x="6255966" y="2335401"/>
                </a:lnTo>
                <a:lnTo>
                  <a:pt x="6272711" y="2385144"/>
                </a:lnTo>
                <a:cubicBezTo>
                  <a:pt x="6282320" y="2406495"/>
                  <a:pt x="6299066" y="2405139"/>
                  <a:pt x="6304347" y="2439388"/>
                </a:cubicBezTo>
                <a:cubicBezTo>
                  <a:pt x="6297131" y="2486231"/>
                  <a:pt x="6325530" y="2500962"/>
                  <a:pt x="6326729" y="2549400"/>
                </a:cubicBezTo>
                <a:cubicBezTo>
                  <a:pt x="6325926" y="2572066"/>
                  <a:pt x="6339111" y="2599957"/>
                  <a:pt x="6344663" y="2628839"/>
                </a:cubicBezTo>
                <a:lnTo>
                  <a:pt x="6375811" y="2639204"/>
                </a:lnTo>
                <a:cubicBezTo>
                  <a:pt x="6375427" y="2643533"/>
                  <a:pt x="6375041" y="2647863"/>
                  <a:pt x="6374657" y="2652193"/>
                </a:cubicBezTo>
                <a:cubicBezTo>
                  <a:pt x="6373555" y="2658134"/>
                  <a:pt x="6371943" y="2662665"/>
                  <a:pt x="6369740" y="2664642"/>
                </a:cubicBezTo>
                <a:cubicBezTo>
                  <a:pt x="6368032" y="2674540"/>
                  <a:pt x="6371528" y="2686899"/>
                  <a:pt x="6361964" y="2690172"/>
                </a:cubicBezTo>
                <a:cubicBezTo>
                  <a:pt x="6350507" y="2696218"/>
                  <a:pt x="6369375" y="2734440"/>
                  <a:pt x="6355511" y="2727335"/>
                </a:cubicBezTo>
                <a:cubicBezTo>
                  <a:pt x="6358746" y="2734104"/>
                  <a:pt x="6360434" y="2742096"/>
                  <a:pt x="6361058" y="2750592"/>
                </a:cubicBezTo>
                <a:cubicBezTo>
                  <a:pt x="6361013" y="2751998"/>
                  <a:pt x="6360970" y="2753408"/>
                  <a:pt x="6360926" y="2754814"/>
                </a:cubicBezTo>
                <a:lnTo>
                  <a:pt x="6339285" y="2810353"/>
                </a:lnTo>
                <a:cubicBezTo>
                  <a:pt x="6360091" y="2854187"/>
                  <a:pt x="6313103" y="2870086"/>
                  <a:pt x="6325672" y="2908809"/>
                </a:cubicBezTo>
                <a:cubicBezTo>
                  <a:pt x="6341563" y="2966972"/>
                  <a:pt x="6291836" y="2935388"/>
                  <a:pt x="6333498" y="3009772"/>
                </a:cubicBezTo>
                <a:cubicBezTo>
                  <a:pt x="6345476" y="3039254"/>
                  <a:pt x="6345955" y="3068963"/>
                  <a:pt x="6334947" y="3095405"/>
                </a:cubicBezTo>
                <a:lnTo>
                  <a:pt x="6344768" y="3155941"/>
                </a:lnTo>
                <a:cubicBezTo>
                  <a:pt x="6348643" y="3153663"/>
                  <a:pt x="6311793" y="3186588"/>
                  <a:pt x="6314754" y="3197987"/>
                </a:cubicBezTo>
                <a:cubicBezTo>
                  <a:pt x="6318695" y="3221971"/>
                  <a:pt x="6319257" y="3226752"/>
                  <a:pt x="6304230" y="3239690"/>
                </a:cubicBezTo>
                <a:cubicBezTo>
                  <a:pt x="6306321" y="3248567"/>
                  <a:pt x="6307305" y="3254005"/>
                  <a:pt x="6308837" y="3264003"/>
                </a:cubicBezTo>
                <a:cubicBezTo>
                  <a:pt x="6301812" y="3288243"/>
                  <a:pt x="6298529" y="3302527"/>
                  <a:pt x="6309285" y="3324103"/>
                </a:cubicBezTo>
                <a:cubicBezTo>
                  <a:pt x="6301188" y="3343007"/>
                  <a:pt x="6329285" y="3359307"/>
                  <a:pt x="6342503" y="3405661"/>
                </a:cubicBezTo>
                <a:cubicBezTo>
                  <a:pt x="6338012" y="3447477"/>
                  <a:pt x="6408325" y="3505721"/>
                  <a:pt x="6401531" y="3550593"/>
                </a:cubicBezTo>
                <a:cubicBezTo>
                  <a:pt x="6395655" y="3579549"/>
                  <a:pt x="6423437" y="3594758"/>
                  <a:pt x="6427705" y="3624684"/>
                </a:cubicBezTo>
                <a:cubicBezTo>
                  <a:pt x="6416402" y="3629199"/>
                  <a:pt x="6435787" y="3639516"/>
                  <a:pt x="6448424" y="3657106"/>
                </a:cubicBezTo>
                <a:lnTo>
                  <a:pt x="6444014" y="3752742"/>
                </a:lnTo>
                <a:cubicBezTo>
                  <a:pt x="6443990" y="3752777"/>
                  <a:pt x="6443967" y="3752813"/>
                  <a:pt x="6443946" y="3752849"/>
                </a:cubicBezTo>
                <a:lnTo>
                  <a:pt x="0" y="375284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6A704-538A-031A-A051-2C7C48E23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7004" y="670559"/>
            <a:ext cx="4555782" cy="544507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/>
              <a:t>Ensure resignation/retirement letter was received and forwarded to HR</a:t>
            </a:r>
          </a:p>
          <a:p>
            <a:pPr marL="0" indent="0">
              <a:buNone/>
            </a:pPr>
            <a:r>
              <a:rPr lang="en-US" sz="2000" dirty="0"/>
              <a:t>Approve employee’s final timesheet/leave report </a:t>
            </a:r>
          </a:p>
          <a:p>
            <a:pPr marL="0" indent="0">
              <a:buNone/>
            </a:pPr>
            <a:r>
              <a:rPr lang="en-US" sz="2000" dirty="0"/>
              <a:t>Collect all university materials/equipment from employee</a:t>
            </a:r>
          </a:p>
          <a:p>
            <a:r>
              <a:rPr lang="en-US" sz="2000" dirty="0"/>
              <a:t>University ID</a:t>
            </a:r>
          </a:p>
          <a:p>
            <a:r>
              <a:rPr lang="en-US" sz="2000" dirty="0"/>
              <a:t>Computers/devices</a:t>
            </a:r>
          </a:p>
          <a:p>
            <a:r>
              <a:rPr lang="en-US" sz="2000" dirty="0" err="1"/>
              <a:t>Flashdrives</a:t>
            </a:r>
            <a:endParaRPr lang="en-US" sz="2000" dirty="0"/>
          </a:p>
          <a:p>
            <a:r>
              <a:rPr lang="en-US" sz="2000" dirty="0"/>
              <a:t>P-Card</a:t>
            </a:r>
          </a:p>
          <a:p>
            <a:r>
              <a:rPr lang="en-US" sz="2000" dirty="0"/>
              <a:t>Office, building, desk keys</a:t>
            </a:r>
          </a:p>
          <a:p>
            <a:r>
              <a:rPr lang="en-US" sz="2000" dirty="0"/>
              <a:t>Miscellaneous office equipment/supplies</a:t>
            </a:r>
          </a:p>
          <a:p>
            <a:pPr marL="0" indent="0">
              <a:buNone/>
            </a:pPr>
            <a:r>
              <a:rPr lang="en-US" sz="2000" dirty="0"/>
              <a:t>Encourage employee to complete optional </a:t>
            </a:r>
            <a:r>
              <a:rPr lang="en-US" sz="2000" dirty="0">
                <a:hlinkClick r:id="rId3"/>
              </a:rPr>
              <a:t>Employee Exit Survey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7538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7" name="Rectangle 4102">
            <a:extLst>
              <a:ext uri="{FF2B5EF4-FFF2-40B4-BE49-F238E27FC236}">
                <a16:creationId xmlns:a16="http://schemas.microsoft.com/office/drawing/2014/main" id="{F821940F-7A1D-4ACC-85B4-A932898A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8" name="Freeform: Shape 4104">
            <a:extLst>
              <a:ext uri="{FF2B5EF4-FFF2-40B4-BE49-F238E27FC236}">
                <a16:creationId xmlns:a16="http://schemas.microsoft.com/office/drawing/2014/main" id="{16674508-81D3-48CF-96BF-7FC60EAA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741994" cy="6858000"/>
          </a:xfrm>
          <a:custGeom>
            <a:avLst/>
            <a:gdLst>
              <a:gd name="connsiteX0" fmla="*/ 0 w 6568309"/>
              <a:gd name="connsiteY0" fmla="*/ 0 h 6858000"/>
              <a:gd name="connsiteX1" fmla="*/ 362841 w 6568309"/>
              <a:gd name="connsiteY1" fmla="*/ 0 h 6858000"/>
              <a:gd name="connsiteX2" fmla="*/ 523269 w 6568309"/>
              <a:gd name="connsiteY2" fmla="*/ 0 h 6858000"/>
              <a:gd name="connsiteX3" fmla="*/ 1343025 w 6568309"/>
              <a:gd name="connsiteY3" fmla="*/ 0 h 6858000"/>
              <a:gd name="connsiteX4" fmla="*/ 1705866 w 6568309"/>
              <a:gd name="connsiteY4" fmla="*/ 0 h 6858000"/>
              <a:gd name="connsiteX5" fmla="*/ 1866294 w 6568309"/>
              <a:gd name="connsiteY5" fmla="*/ 0 h 6858000"/>
              <a:gd name="connsiteX6" fmla="*/ 5225154 w 6568309"/>
              <a:gd name="connsiteY6" fmla="*/ 0 h 6858000"/>
              <a:gd name="connsiteX7" fmla="*/ 6568179 w 6568309"/>
              <a:gd name="connsiteY7" fmla="*/ 0 h 6858000"/>
              <a:gd name="connsiteX8" fmla="*/ 6568309 w 6568309"/>
              <a:gd name="connsiteY8" fmla="*/ 1 h 6858000"/>
              <a:gd name="connsiteX9" fmla="*/ 6562951 w 6568309"/>
              <a:gd name="connsiteY9" fmla="*/ 30700 h 6858000"/>
              <a:gd name="connsiteX10" fmla="*/ 6547446 w 6568309"/>
              <a:gd name="connsiteY10" fmla="*/ 310025 h 6858000"/>
              <a:gd name="connsiteX11" fmla="*/ 6558316 w 6568309"/>
              <a:gd name="connsiteY11" fmla="*/ 443960 h 6858000"/>
              <a:gd name="connsiteX12" fmla="*/ 6528896 w 6568309"/>
              <a:gd name="connsiteY12" fmla="*/ 642659 h 6858000"/>
              <a:gd name="connsiteX13" fmla="*/ 6523095 w 6568309"/>
              <a:gd name="connsiteY13" fmla="*/ 673307 h 6858000"/>
              <a:gd name="connsiteX14" fmla="*/ 6496169 w 6568309"/>
              <a:gd name="connsiteY14" fmla="*/ 839641 h 6858000"/>
              <a:gd name="connsiteX15" fmla="*/ 6450789 w 6568309"/>
              <a:gd name="connsiteY15" fmla="*/ 958357 h 6858000"/>
              <a:gd name="connsiteX16" fmla="*/ 6453996 w 6568309"/>
              <a:gd name="connsiteY16" fmla="*/ 963398 h 6858000"/>
              <a:gd name="connsiteX17" fmla="*/ 6419467 w 6568309"/>
              <a:gd name="connsiteY17" fmla="*/ 1117169 h 6858000"/>
              <a:gd name="connsiteX18" fmla="*/ 6417348 w 6568309"/>
              <a:gd name="connsiteY18" fmla="*/ 1144352 h 6858000"/>
              <a:gd name="connsiteX19" fmla="*/ 6418473 w 6568309"/>
              <a:gd name="connsiteY19" fmla="*/ 1164484 h 6858000"/>
              <a:gd name="connsiteX20" fmla="*/ 6406979 w 6568309"/>
              <a:gd name="connsiteY20" fmla="*/ 1213829 h 6858000"/>
              <a:gd name="connsiteX21" fmla="*/ 6381928 w 6568309"/>
              <a:gd name="connsiteY21" fmla="*/ 1294823 h 6858000"/>
              <a:gd name="connsiteX22" fmla="*/ 6377948 w 6568309"/>
              <a:gd name="connsiteY22" fmla="*/ 1312193 h 6858000"/>
              <a:gd name="connsiteX23" fmla="*/ 6379894 w 6568309"/>
              <a:gd name="connsiteY23" fmla="*/ 1327626 h 6858000"/>
              <a:gd name="connsiteX24" fmla="*/ 6385024 w 6568309"/>
              <a:gd name="connsiteY24" fmla="*/ 1331644 h 6858000"/>
              <a:gd name="connsiteX25" fmla="*/ 6383696 w 6568309"/>
              <a:gd name="connsiteY25" fmla="*/ 1341276 h 6858000"/>
              <a:gd name="connsiteX26" fmla="*/ 6384464 w 6568309"/>
              <a:gd name="connsiteY26" fmla="*/ 1343945 h 6858000"/>
              <a:gd name="connsiteX27" fmla="*/ 6387748 w 6568309"/>
              <a:gd name="connsiteY27" fmla="*/ 1359134 h 6858000"/>
              <a:gd name="connsiteX28" fmla="*/ 6364157 w 6568309"/>
              <a:gd name="connsiteY28" fmla="*/ 1427803 h 6858000"/>
              <a:gd name="connsiteX29" fmla="*/ 6335874 w 6568309"/>
              <a:gd name="connsiteY29" fmla="*/ 1540278 h 6858000"/>
              <a:gd name="connsiteX30" fmla="*/ 6331892 w 6568309"/>
              <a:gd name="connsiteY30" fmla="*/ 1547262 h 6858000"/>
              <a:gd name="connsiteX31" fmla="*/ 6332744 w 6568309"/>
              <a:gd name="connsiteY31" fmla="*/ 1577056 h 6858000"/>
              <a:gd name="connsiteX32" fmla="*/ 6333604 w 6568309"/>
              <a:gd name="connsiteY32" fmla="*/ 1595898 h 6858000"/>
              <a:gd name="connsiteX33" fmla="*/ 6324749 w 6568309"/>
              <a:gd name="connsiteY33" fmla="*/ 1703726 h 6858000"/>
              <a:gd name="connsiteX34" fmla="*/ 6329594 w 6568309"/>
              <a:gd name="connsiteY34" fmla="*/ 1809535 h 6858000"/>
              <a:gd name="connsiteX35" fmla="*/ 6329062 w 6568309"/>
              <a:gd name="connsiteY35" fmla="*/ 2018310 h 6858000"/>
              <a:gd name="connsiteX36" fmla="*/ 6321735 w 6568309"/>
              <a:gd name="connsiteY36" fmla="*/ 2071355 h 6858000"/>
              <a:gd name="connsiteX37" fmla="*/ 6322678 w 6568309"/>
              <a:gd name="connsiteY37" fmla="*/ 2141166 h 6858000"/>
              <a:gd name="connsiteX38" fmla="*/ 6321340 w 6568309"/>
              <a:gd name="connsiteY38" fmla="*/ 2154548 h 6858000"/>
              <a:gd name="connsiteX39" fmla="*/ 6316582 w 6568309"/>
              <a:gd name="connsiteY39" fmla="*/ 2158153 h 6858000"/>
              <a:gd name="connsiteX40" fmla="*/ 6311428 w 6568309"/>
              <a:gd name="connsiteY40" fmla="*/ 2178174 h 6858000"/>
              <a:gd name="connsiteX41" fmla="*/ 6310192 w 6568309"/>
              <a:gd name="connsiteY41" fmla="*/ 2202858 h 6858000"/>
              <a:gd name="connsiteX42" fmla="*/ 6309211 w 6568309"/>
              <a:gd name="connsiteY42" fmla="*/ 2320214 h 6858000"/>
              <a:gd name="connsiteX43" fmla="*/ 6300151 w 6568309"/>
              <a:gd name="connsiteY43" fmla="*/ 2417011 h 6858000"/>
              <a:gd name="connsiteX44" fmla="*/ 6295176 w 6568309"/>
              <a:gd name="connsiteY44" fmla="*/ 2454207 h 6858000"/>
              <a:gd name="connsiteX45" fmla="*/ 6293727 w 6568309"/>
              <a:gd name="connsiteY45" fmla="*/ 2487203 h 6858000"/>
              <a:gd name="connsiteX46" fmla="*/ 6285477 w 6568309"/>
              <a:gd name="connsiteY46" fmla="*/ 2512282 h 6858000"/>
              <a:gd name="connsiteX47" fmla="*/ 6286205 w 6568309"/>
              <a:gd name="connsiteY47" fmla="*/ 2514318 h 6858000"/>
              <a:gd name="connsiteX48" fmla="*/ 6304629 w 6568309"/>
              <a:gd name="connsiteY48" fmla="*/ 2574334 h 6858000"/>
              <a:gd name="connsiteX49" fmla="*/ 6303842 w 6568309"/>
              <a:gd name="connsiteY49" fmla="*/ 2579877 h 6858000"/>
              <a:gd name="connsiteX50" fmla="*/ 6303953 w 6568309"/>
              <a:gd name="connsiteY50" fmla="*/ 2608928 h 6858000"/>
              <a:gd name="connsiteX51" fmla="*/ 6303530 w 6568309"/>
              <a:gd name="connsiteY51" fmla="*/ 2613111 h 6858000"/>
              <a:gd name="connsiteX52" fmla="*/ 6297474 w 6568309"/>
              <a:gd name="connsiteY52" fmla="*/ 2621996 h 6858000"/>
              <a:gd name="connsiteX53" fmla="*/ 6299263 w 6568309"/>
              <a:gd name="connsiteY53" fmla="*/ 2634265 h 6858000"/>
              <a:gd name="connsiteX54" fmla="*/ 6293065 w 6568309"/>
              <a:gd name="connsiteY54" fmla="*/ 2647237 h 6858000"/>
              <a:gd name="connsiteX55" fmla="*/ 6297496 w 6568309"/>
              <a:gd name="connsiteY55" fmla="*/ 2650786 h 6858000"/>
              <a:gd name="connsiteX56" fmla="*/ 6301708 w 6568309"/>
              <a:gd name="connsiteY56" fmla="*/ 2661993 h 6858000"/>
              <a:gd name="connsiteX57" fmla="*/ 6295884 w 6568309"/>
              <a:gd name="connsiteY57" fmla="*/ 2670949 h 6858000"/>
              <a:gd name="connsiteX58" fmla="*/ 6291714 w 6568309"/>
              <a:gd name="connsiteY58" fmla="*/ 2690255 h 6858000"/>
              <a:gd name="connsiteX59" fmla="*/ 6292327 w 6568309"/>
              <a:gd name="connsiteY59" fmla="*/ 2695683 h 6858000"/>
              <a:gd name="connsiteX60" fmla="*/ 6284410 w 6568309"/>
              <a:gd name="connsiteY60" fmla="*/ 2713964 h 6858000"/>
              <a:gd name="connsiteX61" fmla="*/ 6280410 w 6568309"/>
              <a:gd name="connsiteY61" fmla="*/ 2730175 h 6858000"/>
              <a:gd name="connsiteX62" fmla="*/ 6288082 w 6568309"/>
              <a:gd name="connsiteY62" fmla="*/ 2763497 h 6858000"/>
              <a:gd name="connsiteX63" fmla="*/ 6260924 w 6568309"/>
              <a:gd name="connsiteY63" fmla="*/ 3051539 h 6858000"/>
              <a:gd name="connsiteX64" fmla="*/ 6210151 w 6568309"/>
              <a:gd name="connsiteY64" fmla="*/ 3335396 h 6858000"/>
              <a:gd name="connsiteX65" fmla="*/ 6212034 w 6568309"/>
              <a:gd name="connsiteY65" fmla="*/ 3456509 h 6858000"/>
              <a:gd name="connsiteX66" fmla="*/ 6197490 w 6568309"/>
              <a:gd name="connsiteY66" fmla="*/ 3531827 h 6858000"/>
              <a:gd name="connsiteX67" fmla="*/ 6208018 w 6568309"/>
              <a:gd name="connsiteY67" fmla="*/ 3570877 h 6858000"/>
              <a:gd name="connsiteX68" fmla="*/ 6205920 w 6568309"/>
              <a:gd name="connsiteY68" fmla="*/ 3583849 h 6858000"/>
              <a:gd name="connsiteX69" fmla="*/ 6199616 w 6568309"/>
              <a:gd name="connsiteY69" fmla="*/ 3592763 h 6858000"/>
              <a:gd name="connsiteX70" fmla="*/ 6181288 w 6568309"/>
              <a:gd name="connsiteY70" fmla="*/ 3653485 h 6858000"/>
              <a:gd name="connsiteX71" fmla="*/ 6175963 w 6568309"/>
              <a:gd name="connsiteY71" fmla="*/ 3670528 h 6858000"/>
              <a:gd name="connsiteX72" fmla="*/ 6176722 w 6568309"/>
              <a:gd name="connsiteY72" fmla="*/ 3685990 h 6858000"/>
              <a:gd name="connsiteX73" fmla="*/ 6181549 w 6568309"/>
              <a:gd name="connsiteY73" fmla="*/ 3690283 h 6858000"/>
              <a:gd name="connsiteX74" fmla="*/ 6179476 w 6568309"/>
              <a:gd name="connsiteY74" fmla="*/ 3699787 h 6858000"/>
              <a:gd name="connsiteX75" fmla="*/ 6180040 w 6568309"/>
              <a:gd name="connsiteY75" fmla="*/ 3702486 h 6858000"/>
              <a:gd name="connsiteX76" fmla="*/ 6182155 w 6568309"/>
              <a:gd name="connsiteY76" fmla="*/ 3717784 h 6858000"/>
              <a:gd name="connsiteX77" fmla="*/ 6158980 w 6568309"/>
              <a:gd name="connsiteY77" fmla="*/ 3746229 h 6858000"/>
              <a:gd name="connsiteX78" fmla="*/ 6096049 w 6568309"/>
              <a:gd name="connsiteY78" fmla="*/ 3924910 h 6858000"/>
              <a:gd name="connsiteX79" fmla="*/ 6069712 w 6568309"/>
              <a:gd name="connsiteY79" fmla="*/ 3989353 h 6858000"/>
              <a:gd name="connsiteX80" fmla="*/ 6067330 w 6568309"/>
              <a:gd name="connsiteY80" fmla="*/ 4033899 h 6858000"/>
              <a:gd name="connsiteX81" fmla="*/ 6061081 w 6568309"/>
              <a:gd name="connsiteY81" fmla="*/ 4142250 h 6858000"/>
              <a:gd name="connsiteX82" fmla="*/ 6042858 w 6568309"/>
              <a:gd name="connsiteY82" fmla="*/ 4329442 h 6858000"/>
              <a:gd name="connsiteX83" fmla="*/ 6034182 w 6568309"/>
              <a:gd name="connsiteY83" fmla="*/ 4456184 h 6858000"/>
              <a:gd name="connsiteX84" fmla="*/ 6029178 w 6568309"/>
              <a:gd name="connsiteY84" fmla="*/ 4468478 h 6858000"/>
              <a:gd name="connsiteX85" fmla="*/ 6029974 w 6568309"/>
              <a:gd name="connsiteY85" fmla="*/ 4469862 h 6858000"/>
              <a:gd name="connsiteX86" fmla="*/ 6028340 w 6568309"/>
              <a:gd name="connsiteY86" fmla="*/ 4483797 h 6858000"/>
              <a:gd name="connsiteX87" fmla="*/ 6025168 w 6568309"/>
              <a:gd name="connsiteY87" fmla="*/ 4487091 h 6858000"/>
              <a:gd name="connsiteX88" fmla="*/ 6023164 w 6568309"/>
              <a:gd name="connsiteY88" fmla="*/ 4496728 h 6858000"/>
              <a:gd name="connsiteX89" fmla="*/ 6016839 w 6568309"/>
              <a:gd name="connsiteY89" fmla="*/ 4515918 h 6858000"/>
              <a:gd name="connsiteX90" fmla="*/ 6017886 w 6568309"/>
              <a:gd name="connsiteY90" fmla="*/ 4519316 h 6858000"/>
              <a:gd name="connsiteX91" fmla="*/ 6011819 w 6568309"/>
              <a:gd name="connsiteY91" fmla="*/ 4547957 h 6858000"/>
              <a:gd name="connsiteX92" fmla="*/ 6012791 w 6568309"/>
              <a:gd name="connsiteY92" fmla="*/ 4548262 h 6858000"/>
              <a:gd name="connsiteX93" fmla="*/ 6015703 w 6568309"/>
              <a:gd name="connsiteY93" fmla="*/ 4555939 h 6858000"/>
              <a:gd name="connsiteX94" fmla="*/ 6018854 w 6568309"/>
              <a:gd name="connsiteY94" fmla="*/ 4570815 h 6858000"/>
              <a:gd name="connsiteX95" fmla="*/ 6033000 w 6568309"/>
              <a:gd name="connsiteY95" fmla="*/ 4633846 h 6858000"/>
              <a:gd name="connsiteX96" fmla="*/ 6032325 w 6568309"/>
              <a:gd name="connsiteY96" fmla="*/ 4639816 h 6858000"/>
              <a:gd name="connsiteX97" fmla="*/ 6032549 w 6568309"/>
              <a:gd name="connsiteY97" fmla="*/ 4639923 h 6858000"/>
              <a:gd name="connsiteX98" fmla="*/ 6032309 w 6568309"/>
              <a:gd name="connsiteY98" fmla="*/ 4646192 h 6858000"/>
              <a:gd name="connsiteX99" fmla="*/ 6031095 w 6568309"/>
              <a:gd name="connsiteY99" fmla="*/ 4650706 h 6858000"/>
              <a:gd name="connsiteX100" fmla="*/ 6029786 w 6568309"/>
              <a:gd name="connsiteY100" fmla="*/ 4662290 h 6858000"/>
              <a:gd name="connsiteX101" fmla="*/ 6030911 w 6568309"/>
              <a:gd name="connsiteY101" fmla="*/ 4666180 h 6858000"/>
              <a:gd name="connsiteX102" fmla="*/ 6033630 w 6568309"/>
              <a:gd name="connsiteY102" fmla="*/ 4667585 h 6858000"/>
              <a:gd name="connsiteX103" fmla="*/ 6033189 w 6568309"/>
              <a:gd name="connsiteY103" fmla="*/ 4668660 h 6858000"/>
              <a:gd name="connsiteX104" fmla="*/ 6038764 w 6568309"/>
              <a:gd name="connsiteY104" fmla="*/ 4689807 h 6858000"/>
              <a:gd name="connsiteX105" fmla="*/ 6042217 w 6568309"/>
              <a:gd name="connsiteY105" fmla="*/ 4737890 h 6858000"/>
              <a:gd name="connsiteX106" fmla="*/ 6040543 w 6568309"/>
              <a:gd name="connsiteY106" fmla="*/ 4765657 h 6858000"/>
              <a:gd name="connsiteX107" fmla="*/ 6039956 w 6568309"/>
              <a:gd name="connsiteY107" fmla="*/ 4841463 h 6858000"/>
              <a:gd name="connsiteX108" fmla="*/ 6057123 w 6568309"/>
              <a:gd name="connsiteY108" fmla="*/ 4969863 h 6858000"/>
              <a:gd name="connsiteX109" fmla="*/ 6055039 w 6568309"/>
              <a:gd name="connsiteY109" fmla="*/ 4974028 h 6858000"/>
              <a:gd name="connsiteX110" fmla="*/ 6053462 w 6568309"/>
              <a:gd name="connsiteY110" fmla="*/ 4980318 h 6858000"/>
              <a:gd name="connsiteX111" fmla="*/ 6053643 w 6568309"/>
              <a:gd name="connsiteY111" fmla="*/ 4980501 h 6858000"/>
              <a:gd name="connsiteX112" fmla="*/ 6051733 w 6568309"/>
              <a:gd name="connsiteY112" fmla="*/ 4986338 h 6858000"/>
              <a:gd name="connsiteX113" fmla="*/ 6049602 w 6568309"/>
              <a:gd name="connsiteY113" fmla="*/ 4991296 h 6858000"/>
              <a:gd name="connsiteX114" fmla="*/ 6075165 w 6568309"/>
              <a:gd name="connsiteY114" fmla="*/ 5076895 h 6858000"/>
              <a:gd name="connsiteX115" fmla="*/ 6073751 w 6568309"/>
              <a:gd name="connsiteY115" fmla="*/ 5081568 h 6858000"/>
              <a:gd name="connsiteX116" fmla="*/ 6073150 w 6568309"/>
              <a:gd name="connsiteY116" fmla="*/ 5088173 h 6858000"/>
              <a:gd name="connsiteX117" fmla="*/ 6073355 w 6568309"/>
              <a:gd name="connsiteY117" fmla="*/ 5088300 h 6858000"/>
              <a:gd name="connsiteX118" fmla="*/ 6072362 w 6568309"/>
              <a:gd name="connsiteY118" fmla="*/ 5094558 h 6858000"/>
              <a:gd name="connsiteX119" fmla="*/ 6064726 w 6568309"/>
              <a:gd name="connsiteY119" fmla="*/ 5125620 h 6858000"/>
              <a:gd name="connsiteX120" fmla="*/ 6065415 w 6568309"/>
              <a:gd name="connsiteY120" fmla="*/ 5268004 h 6858000"/>
              <a:gd name="connsiteX121" fmla="*/ 6066081 w 6568309"/>
              <a:gd name="connsiteY121" fmla="*/ 5269530 h 6858000"/>
              <a:gd name="connsiteX122" fmla="*/ 6043407 w 6568309"/>
              <a:gd name="connsiteY122" fmla="*/ 5390941 h 6858000"/>
              <a:gd name="connsiteX123" fmla="*/ 6025377 w 6568309"/>
              <a:gd name="connsiteY123" fmla="*/ 5539927 h 6858000"/>
              <a:gd name="connsiteX124" fmla="*/ 6010052 w 6568309"/>
              <a:gd name="connsiteY124" fmla="*/ 5791594 h 6858000"/>
              <a:gd name="connsiteX125" fmla="*/ 5994220 w 6568309"/>
              <a:gd name="connsiteY125" fmla="*/ 5855206 h 6858000"/>
              <a:gd name="connsiteX126" fmla="*/ 5982580 w 6568309"/>
              <a:gd name="connsiteY126" fmla="*/ 5873582 h 6858000"/>
              <a:gd name="connsiteX127" fmla="*/ 5983608 w 6568309"/>
              <a:gd name="connsiteY127" fmla="*/ 5876037 h 6858000"/>
              <a:gd name="connsiteX128" fmla="*/ 5983535 w 6568309"/>
              <a:gd name="connsiteY128" fmla="*/ 5886534 h 6858000"/>
              <a:gd name="connsiteX129" fmla="*/ 5988737 w 6568309"/>
              <a:gd name="connsiteY129" fmla="*/ 5888644 h 6858000"/>
              <a:gd name="connsiteX130" fmla="*/ 5992371 w 6568309"/>
              <a:gd name="connsiteY130" fmla="*/ 5903832 h 6858000"/>
              <a:gd name="connsiteX131" fmla="*/ 5990780 w 6568309"/>
              <a:gd name="connsiteY131" fmla="*/ 5923391 h 6858000"/>
              <a:gd name="connsiteX132" fmla="*/ 5993870 w 6568309"/>
              <a:gd name="connsiteY132" fmla="*/ 6013205 h 6858000"/>
              <a:gd name="connsiteX133" fmla="*/ 5997673 w 6568309"/>
              <a:gd name="connsiteY133" fmla="*/ 6074018 h 6858000"/>
              <a:gd name="connsiteX134" fmla="*/ 6014840 w 6568309"/>
              <a:gd name="connsiteY134" fmla="*/ 6130837 h 6858000"/>
              <a:gd name="connsiteX135" fmla="*/ 6010704 w 6568309"/>
              <a:gd name="connsiteY135" fmla="*/ 6152982 h 6858000"/>
              <a:gd name="connsiteX136" fmla="*/ 6038294 w 6568309"/>
              <a:gd name="connsiteY136" fmla="*/ 6221100 h 6858000"/>
              <a:gd name="connsiteX137" fmla="*/ 6052331 w 6568309"/>
              <a:gd name="connsiteY137" fmla="*/ 6287550 h 6858000"/>
              <a:gd name="connsiteX138" fmla="*/ 6074143 w 6568309"/>
              <a:gd name="connsiteY138" fmla="*/ 6401595 h 6858000"/>
              <a:gd name="connsiteX139" fmla="*/ 6060199 w 6568309"/>
              <a:gd name="connsiteY139" fmla="*/ 6487110 h 6858000"/>
              <a:gd name="connsiteX140" fmla="*/ 6081156 w 6568309"/>
              <a:gd name="connsiteY140" fmla="*/ 6588589 h 6858000"/>
              <a:gd name="connsiteX141" fmla="*/ 6114944 w 6568309"/>
              <a:gd name="connsiteY141" fmla="*/ 6769963 h 6858000"/>
              <a:gd name="connsiteX142" fmla="*/ 6128950 w 6568309"/>
              <a:gd name="connsiteY142" fmla="*/ 6835814 h 6858000"/>
              <a:gd name="connsiteX143" fmla="*/ 6132536 w 6568309"/>
              <a:gd name="connsiteY143" fmla="*/ 6858000 h 6858000"/>
              <a:gd name="connsiteX144" fmla="*/ 4789511 w 6568309"/>
              <a:gd name="connsiteY144" fmla="*/ 6858000 h 6858000"/>
              <a:gd name="connsiteX145" fmla="*/ 1866294 w 6568309"/>
              <a:gd name="connsiteY145" fmla="*/ 6858000 h 6858000"/>
              <a:gd name="connsiteX146" fmla="*/ 1705866 w 6568309"/>
              <a:gd name="connsiteY146" fmla="*/ 6858000 h 6858000"/>
              <a:gd name="connsiteX147" fmla="*/ 1343025 w 6568309"/>
              <a:gd name="connsiteY147" fmla="*/ 6858000 h 6858000"/>
              <a:gd name="connsiteX148" fmla="*/ 523269 w 6568309"/>
              <a:gd name="connsiteY148" fmla="*/ 6858000 h 6858000"/>
              <a:gd name="connsiteX149" fmla="*/ 362841 w 6568309"/>
              <a:gd name="connsiteY149" fmla="*/ 6858000 h 6858000"/>
              <a:gd name="connsiteX150" fmla="*/ 0 w 6568309"/>
              <a:gd name="connsiteY15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6568309" h="6858000">
                <a:moveTo>
                  <a:pt x="0" y="0"/>
                </a:moveTo>
                <a:lnTo>
                  <a:pt x="362841" y="0"/>
                </a:lnTo>
                <a:lnTo>
                  <a:pt x="523269" y="0"/>
                </a:lnTo>
                <a:lnTo>
                  <a:pt x="1343025" y="0"/>
                </a:lnTo>
                <a:lnTo>
                  <a:pt x="1705866" y="0"/>
                </a:lnTo>
                <a:lnTo>
                  <a:pt x="1866294" y="0"/>
                </a:lnTo>
                <a:lnTo>
                  <a:pt x="5225154" y="0"/>
                </a:lnTo>
                <a:lnTo>
                  <a:pt x="6568179" y="0"/>
                </a:lnTo>
                <a:lnTo>
                  <a:pt x="6568309" y="1"/>
                </a:lnTo>
                <a:lnTo>
                  <a:pt x="6562951" y="30700"/>
                </a:lnTo>
                <a:cubicBezTo>
                  <a:pt x="6559126" y="84364"/>
                  <a:pt x="6548218" y="241149"/>
                  <a:pt x="6547446" y="310025"/>
                </a:cubicBezTo>
                <a:cubicBezTo>
                  <a:pt x="6550151" y="367544"/>
                  <a:pt x="6557712" y="408251"/>
                  <a:pt x="6558316" y="443960"/>
                </a:cubicBezTo>
                <a:cubicBezTo>
                  <a:pt x="6555224" y="499397"/>
                  <a:pt x="6534767" y="604434"/>
                  <a:pt x="6528896" y="642659"/>
                </a:cubicBezTo>
                <a:cubicBezTo>
                  <a:pt x="6535204" y="657287"/>
                  <a:pt x="6515365" y="658191"/>
                  <a:pt x="6523095" y="673307"/>
                </a:cubicBezTo>
                <a:cubicBezTo>
                  <a:pt x="6523388" y="693769"/>
                  <a:pt x="6506868" y="797295"/>
                  <a:pt x="6496169" y="839641"/>
                </a:cubicBezTo>
                <a:cubicBezTo>
                  <a:pt x="6484119" y="887148"/>
                  <a:pt x="6457817" y="937731"/>
                  <a:pt x="6450789" y="958357"/>
                </a:cubicBezTo>
                <a:cubicBezTo>
                  <a:pt x="6443760" y="978983"/>
                  <a:pt x="6459217" y="936930"/>
                  <a:pt x="6453996" y="963398"/>
                </a:cubicBezTo>
                <a:cubicBezTo>
                  <a:pt x="6448777" y="989867"/>
                  <a:pt x="6425575" y="1087010"/>
                  <a:pt x="6419467" y="1117169"/>
                </a:cubicBezTo>
                <a:cubicBezTo>
                  <a:pt x="6431540" y="1118586"/>
                  <a:pt x="6409651" y="1135372"/>
                  <a:pt x="6417348" y="1144352"/>
                </a:cubicBezTo>
                <a:cubicBezTo>
                  <a:pt x="6424109" y="1150681"/>
                  <a:pt x="6419047" y="1157251"/>
                  <a:pt x="6418473" y="1164484"/>
                </a:cubicBezTo>
                <a:cubicBezTo>
                  <a:pt x="6423767" y="1173524"/>
                  <a:pt x="6413947" y="1205209"/>
                  <a:pt x="6406979" y="1213829"/>
                </a:cubicBezTo>
                <a:cubicBezTo>
                  <a:pt x="6382818" y="1235037"/>
                  <a:pt x="6400452" y="1277327"/>
                  <a:pt x="6381928" y="1294823"/>
                </a:cubicBezTo>
                <a:cubicBezTo>
                  <a:pt x="6379195" y="1300845"/>
                  <a:pt x="6378069" y="1306615"/>
                  <a:pt x="6377948" y="1312193"/>
                </a:cubicBezTo>
                <a:lnTo>
                  <a:pt x="6379894" y="1327626"/>
                </a:lnTo>
                <a:lnTo>
                  <a:pt x="6385024" y="1331644"/>
                </a:lnTo>
                <a:lnTo>
                  <a:pt x="6383696" y="1341276"/>
                </a:lnTo>
                <a:cubicBezTo>
                  <a:pt x="6383952" y="1342166"/>
                  <a:pt x="6384208" y="1343055"/>
                  <a:pt x="6384464" y="1343945"/>
                </a:cubicBezTo>
                <a:cubicBezTo>
                  <a:pt x="6385957" y="1349040"/>
                  <a:pt x="6387253" y="1354080"/>
                  <a:pt x="6387748" y="1359134"/>
                </a:cubicBezTo>
                <a:cubicBezTo>
                  <a:pt x="6384363" y="1373109"/>
                  <a:pt x="6372802" y="1397612"/>
                  <a:pt x="6364157" y="1427803"/>
                </a:cubicBezTo>
                <a:cubicBezTo>
                  <a:pt x="6348141" y="1460349"/>
                  <a:pt x="6348362" y="1505076"/>
                  <a:pt x="6335874" y="1540278"/>
                </a:cubicBezTo>
                <a:lnTo>
                  <a:pt x="6331892" y="1547262"/>
                </a:lnTo>
                <a:lnTo>
                  <a:pt x="6332744" y="1577056"/>
                </a:lnTo>
                <a:cubicBezTo>
                  <a:pt x="6335859" y="1582205"/>
                  <a:pt x="6336674" y="1589568"/>
                  <a:pt x="6333604" y="1595898"/>
                </a:cubicBezTo>
                <a:lnTo>
                  <a:pt x="6324749" y="1703726"/>
                </a:lnTo>
                <a:cubicBezTo>
                  <a:pt x="6324080" y="1739332"/>
                  <a:pt x="6318019" y="1754453"/>
                  <a:pt x="6329594" y="1809535"/>
                </a:cubicBezTo>
                <a:cubicBezTo>
                  <a:pt x="6344930" y="1868036"/>
                  <a:pt x="6323725" y="1952670"/>
                  <a:pt x="6329062" y="2018310"/>
                </a:cubicBezTo>
                <a:cubicBezTo>
                  <a:pt x="6308075" y="2053162"/>
                  <a:pt x="6326925" y="2034561"/>
                  <a:pt x="6321735" y="2071355"/>
                </a:cubicBezTo>
                <a:lnTo>
                  <a:pt x="6322678" y="2141166"/>
                </a:lnTo>
                <a:lnTo>
                  <a:pt x="6321340" y="2154548"/>
                </a:lnTo>
                <a:lnTo>
                  <a:pt x="6316582" y="2158153"/>
                </a:lnTo>
                <a:lnTo>
                  <a:pt x="6311428" y="2178174"/>
                </a:lnTo>
                <a:cubicBezTo>
                  <a:pt x="6310177" y="2185696"/>
                  <a:pt x="6309622" y="2193828"/>
                  <a:pt x="6310192" y="2202858"/>
                </a:cubicBezTo>
                <a:cubicBezTo>
                  <a:pt x="6319667" y="2232772"/>
                  <a:pt x="6296459" y="2283357"/>
                  <a:pt x="6309211" y="2320214"/>
                </a:cubicBezTo>
                <a:cubicBezTo>
                  <a:pt x="6307537" y="2355906"/>
                  <a:pt x="6302490" y="2394678"/>
                  <a:pt x="6300151" y="2417011"/>
                </a:cubicBezTo>
                <a:cubicBezTo>
                  <a:pt x="6292303" y="2426377"/>
                  <a:pt x="6304439" y="2456509"/>
                  <a:pt x="6295176" y="2454207"/>
                </a:cubicBezTo>
                <a:cubicBezTo>
                  <a:pt x="6299335" y="2464947"/>
                  <a:pt x="6297305" y="2476105"/>
                  <a:pt x="6293727" y="2487203"/>
                </a:cubicBezTo>
                <a:lnTo>
                  <a:pt x="6285477" y="2512282"/>
                </a:lnTo>
                <a:cubicBezTo>
                  <a:pt x="6285720" y="2512961"/>
                  <a:pt x="6285962" y="2513640"/>
                  <a:pt x="6286205" y="2514318"/>
                </a:cubicBezTo>
                <a:cubicBezTo>
                  <a:pt x="6292347" y="2534324"/>
                  <a:pt x="6298487" y="2554328"/>
                  <a:pt x="6304629" y="2574334"/>
                </a:cubicBezTo>
                <a:lnTo>
                  <a:pt x="6303842" y="2579877"/>
                </a:lnTo>
                <a:cubicBezTo>
                  <a:pt x="6303729" y="2585644"/>
                  <a:pt x="6304006" y="2603388"/>
                  <a:pt x="6303953" y="2608928"/>
                </a:cubicBezTo>
                <a:lnTo>
                  <a:pt x="6303530" y="2613111"/>
                </a:lnTo>
                <a:lnTo>
                  <a:pt x="6297474" y="2621996"/>
                </a:lnTo>
                <a:lnTo>
                  <a:pt x="6299263" y="2634265"/>
                </a:lnTo>
                <a:lnTo>
                  <a:pt x="6293065" y="2647237"/>
                </a:lnTo>
                <a:cubicBezTo>
                  <a:pt x="6294685" y="2648158"/>
                  <a:pt x="6296180" y="2649356"/>
                  <a:pt x="6297496" y="2650786"/>
                </a:cubicBezTo>
                <a:lnTo>
                  <a:pt x="6301708" y="2661993"/>
                </a:lnTo>
                <a:lnTo>
                  <a:pt x="6295884" y="2670949"/>
                </a:lnTo>
                <a:cubicBezTo>
                  <a:pt x="6304913" y="2672007"/>
                  <a:pt x="6294429" y="2681695"/>
                  <a:pt x="6291714" y="2690255"/>
                </a:cubicBezTo>
                <a:lnTo>
                  <a:pt x="6292327" y="2695683"/>
                </a:lnTo>
                <a:lnTo>
                  <a:pt x="6284410" y="2713964"/>
                </a:lnTo>
                <a:lnTo>
                  <a:pt x="6280410" y="2730175"/>
                </a:lnTo>
                <a:lnTo>
                  <a:pt x="6288082" y="2763497"/>
                </a:lnTo>
                <a:lnTo>
                  <a:pt x="6260924" y="3051539"/>
                </a:lnTo>
                <a:cubicBezTo>
                  <a:pt x="6251455" y="3165645"/>
                  <a:pt x="6222174" y="3216611"/>
                  <a:pt x="6210151" y="3335396"/>
                </a:cubicBezTo>
                <a:lnTo>
                  <a:pt x="6212034" y="3456509"/>
                </a:lnTo>
                <a:lnTo>
                  <a:pt x="6197490" y="3531827"/>
                </a:lnTo>
                <a:lnTo>
                  <a:pt x="6208018" y="3570877"/>
                </a:lnTo>
                <a:lnTo>
                  <a:pt x="6205920" y="3583849"/>
                </a:lnTo>
                <a:lnTo>
                  <a:pt x="6199616" y="3592763"/>
                </a:lnTo>
                <a:cubicBezTo>
                  <a:pt x="6191839" y="3613948"/>
                  <a:pt x="6196204" y="3641245"/>
                  <a:pt x="6181288" y="3653485"/>
                </a:cubicBezTo>
                <a:cubicBezTo>
                  <a:pt x="6178087" y="3659316"/>
                  <a:pt x="6176516" y="3664985"/>
                  <a:pt x="6175963" y="3670528"/>
                </a:cubicBezTo>
                <a:lnTo>
                  <a:pt x="6176722" y="3685990"/>
                </a:lnTo>
                <a:lnTo>
                  <a:pt x="6181549" y="3690283"/>
                </a:lnTo>
                <a:lnTo>
                  <a:pt x="6179476" y="3699787"/>
                </a:lnTo>
                <a:cubicBezTo>
                  <a:pt x="6179664" y="3700686"/>
                  <a:pt x="6179852" y="3701586"/>
                  <a:pt x="6180040" y="3702486"/>
                </a:cubicBezTo>
                <a:cubicBezTo>
                  <a:pt x="6181140" y="3707637"/>
                  <a:pt x="6182047" y="3712728"/>
                  <a:pt x="6182155" y="3717784"/>
                </a:cubicBezTo>
                <a:cubicBezTo>
                  <a:pt x="6156678" y="3711701"/>
                  <a:pt x="6178864" y="3759789"/>
                  <a:pt x="6158980" y="3746229"/>
                </a:cubicBezTo>
                <a:cubicBezTo>
                  <a:pt x="6144630" y="3780750"/>
                  <a:pt x="6117520" y="3867558"/>
                  <a:pt x="6096049" y="3924910"/>
                </a:cubicBezTo>
                <a:lnTo>
                  <a:pt x="6069712" y="3989353"/>
                </a:lnTo>
                <a:lnTo>
                  <a:pt x="6067330" y="4033899"/>
                </a:lnTo>
                <a:cubicBezTo>
                  <a:pt x="6065506" y="4070470"/>
                  <a:pt x="6063599" y="4110146"/>
                  <a:pt x="6061081" y="4142250"/>
                </a:cubicBezTo>
                <a:cubicBezTo>
                  <a:pt x="6055260" y="4200007"/>
                  <a:pt x="6045907" y="4278998"/>
                  <a:pt x="6042858" y="4329442"/>
                </a:cubicBezTo>
                <a:cubicBezTo>
                  <a:pt x="6038376" y="4381764"/>
                  <a:pt x="6036461" y="4433012"/>
                  <a:pt x="6034182" y="4456184"/>
                </a:cubicBezTo>
                <a:lnTo>
                  <a:pt x="6029178" y="4468478"/>
                </a:lnTo>
                <a:lnTo>
                  <a:pt x="6029974" y="4469862"/>
                </a:lnTo>
                <a:cubicBezTo>
                  <a:pt x="6031287" y="4476321"/>
                  <a:pt x="6030316" y="4480555"/>
                  <a:pt x="6028340" y="4483797"/>
                </a:cubicBezTo>
                <a:lnTo>
                  <a:pt x="6025168" y="4487091"/>
                </a:lnTo>
                <a:lnTo>
                  <a:pt x="6023164" y="4496728"/>
                </a:lnTo>
                <a:lnTo>
                  <a:pt x="6016839" y="4515918"/>
                </a:lnTo>
                <a:cubicBezTo>
                  <a:pt x="6017189" y="4517049"/>
                  <a:pt x="6017537" y="4518182"/>
                  <a:pt x="6017886" y="4519316"/>
                </a:cubicBezTo>
                <a:lnTo>
                  <a:pt x="6011819" y="4547957"/>
                </a:lnTo>
                <a:lnTo>
                  <a:pt x="6012791" y="4548262"/>
                </a:lnTo>
                <a:cubicBezTo>
                  <a:pt x="6014837" y="4549595"/>
                  <a:pt x="6016087" y="4551811"/>
                  <a:pt x="6015703" y="4555939"/>
                </a:cubicBezTo>
                <a:cubicBezTo>
                  <a:pt x="6031790" y="4548276"/>
                  <a:pt x="6021405" y="4557977"/>
                  <a:pt x="6018854" y="4570815"/>
                </a:cubicBezTo>
                <a:cubicBezTo>
                  <a:pt x="6021736" y="4583801"/>
                  <a:pt x="6030754" y="4622347"/>
                  <a:pt x="6033000" y="4633846"/>
                </a:cubicBezTo>
                <a:lnTo>
                  <a:pt x="6032325" y="4639816"/>
                </a:lnTo>
                <a:lnTo>
                  <a:pt x="6032549" y="4639923"/>
                </a:lnTo>
                <a:cubicBezTo>
                  <a:pt x="6032911" y="4641190"/>
                  <a:pt x="6032878" y="4643141"/>
                  <a:pt x="6032309" y="4646192"/>
                </a:cubicBezTo>
                <a:lnTo>
                  <a:pt x="6031095" y="4650706"/>
                </a:lnTo>
                <a:lnTo>
                  <a:pt x="6029786" y="4662290"/>
                </a:lnTo>
                <a:cubicBezTo>
                  <a:pt x="6030161" y="4663587"/>
                  <a:pt x="6030536" y="4664883"/>
                  <a:pt x="6030911" y="4666180"/>
                </a:cubicBezTo>
                <a:lnTo>
                  <a:pt x="6033630" y="4667585"/>
                </a:lnTo>
                <a:lnTo>
                  <a:pt x="6033189" y="4668660"/>
                </a:lnTo>
                <a:cubicBezTo>
                  <a:pt x="6027286" y="4676831"/>
                  <a:pt x="6019767" y="4679345"/>
                  <a:pt x="6038764" y="4689807"/>
                </a:cubicBezTo>
                <a:cubicBezTo>
                  <a:pt x="6028616" y="4708535"/>
                  <a:pt x="6040474" y="4712235"/>
                  <a:pt x="6042217" y="4737890"/>
                </a:cubicBezTo>
                <a:cubicBezTo>
                  <a:pt x="6033362" y="4748600"/>
                  <a:pt x="6035273" y="4757223"/>
                  <a:pt x="6040543" y="4765657"/>
                </a:cubicBezTo>
                <a:cubicBezTo>
                  <a:pt x="6034416" y="4790618"/>
                  <a:pt x="6040696" y="4813399"/>
                  <a:pt x="6039956" y="4841463"/>
                </a:cubicBezTo>
                <a:lnTo>
                  <a:pt x="6057123" y="4969863"/>
                </a:lnTo>
                <a:lnTo>
                  <a:pt x="6055039" y="4974028"/>
                </a:lnTo>
                <a:cubicBezTo>
                  <a:pt x="6053860" y="4976933"/>
                  <a:pt x="6053409" y="4978909"/>
                  <a:pt x="6053462" y="4980318"/>
                </a:cubicBezTo>
                <a:lnTo>
                  <a:pt x="6053643" y="4980501"/>
                </a:lnTo>
                <a:lnTo>
                  <a:pt x="6051733" y="4986338"/>
                </a:lnTo>
                <a:lnTo>
                  <a:pt x="6049602" y="4991296"/>
                </a:lnTo>
                <a:cubicBezTo>
                  <a:pt x="6058123" y="5019829"/>
                  <a:pt x="6066643" y="5048361"/>
                  <a:pt x="6075165" y="5076895"/>
                </a:cubicBezTo>
                <a:lnTo>
                  <a:pt x="6073751" y="5081568"/>
                </a:lnTo>
                <a:cubicBezTo>
                  <a:pt x="6073034" y="5084748"/>
                  <a:pt x="6072888" y="5086810"/>
                  <a:pt x="6073150" y="5088173"/>
                </a:cubicBezTo>
                <a:lnTo>
                  <a:pt x="6073355" y="5088300"/>
                </a:lnTo>
                <a:lnTo>
                  <a:pt x="6072362" y="5094558"/>
                </a:lnTo>
                <a:cubicBezTo>
                  <a:pt x="6070184" y="5105196"/>
                  <a:pt x="6067588" y="5115626"/>
                  <a:pt x="6064726" y="5125620"/>
                </a:cubicBezTo>
                <a:cubicBezTo>
                  <a:pt x="6063568" y="5154527"/>
                  <a:pt x="6065189" y="5244020"/>
                  <a:pt x="6065415" y="5268004"/>
                </a:cubicBezTo>
                <a:cubicBezTo>
                  <a:pt x="6065637" y="5268513"/>
                  <a:pt x="6065860" y="5269021"/>
                  <a:pt x="6066081" y="5269530"/>
                </a:cubicBezTo>
                <a:lnTo>
                  <a:pt x="6043407" y="5390941"/>
                </a:lnTo>
                <a:cubicBezTo>
                  <a:pt x="6032545" y="5438194"/>
                  <a:pt x="6020942" y="5465286"/>
                  <a:pt x="6025377" y="5539927"/>
                </a:cubicBezTo>
                <a:cubicBezTo>
                  <a:pt x="6019787" y="5610775"/>
                  <a:pt x="6013913" y="5740573"/>
                  <a:pt x="6010052" y="5791594"/>
                </a:cubicBezTo>
                <a:cubicBezTo>
                  <a:pt x="5989401" y="5787060"/>
                  <a:pt x="6018524" y="5849672"/>
                  <a:pt x="5994220" y="5855206"/>
                </a:cubicBezTo>
                <a:cubicBezTo>
                  <a:pt x="5995282" y="5860240"/>
                  <a:pt x="5980598" y="5868910"/>
                  <a:pt x="5982580" y="5873582"/>
                </a:cubicBezTo>
                <a:cubicBezTo>
                  <a:pt x="5982922" y="5874401"/>
                  <a:pt x="5983265" y="5875218"/>
                  <a:pt x="5983608" y="5876037"/>
                </a:cubicBezTo>
                <a:lnTo>
                  <a:pt x="5983535" y="5886534"/>
                </a:lnTo>
                <a:lnTo>
                  <a:pt x="5988737" y="5888644"/>
                </a:lnTo>
                <a:cubicBezTo>
                  <a:pt x="5989948" y="5893707"/>
                  <a:pt x="5991159" y="5898769"/>
                  <a:pt x="5992371" y="5903832"/>
                </a:cubicBezTo>
                <a:cubicBezTo>
                  <a:pt x="5992924" y="5909651"/>
                  <a:pt x="5992578" y="5916068"/>
                  <a:pt x="5990780" y="5923391"/>
                </a:cubicBezTo>
                <a:cubicBezTo>
                  <a:pt x="5975822" y="5948880"/>
                  <a:pt x="6013580" y="5981626"/>
                  <a:pt x="5993870" y="6013205"/>
                </a:cubicBezTo>
                <a:cubicBezTo>
                  <a:pt x="5988486" y="6024901"/>
                  <a:pt x="5991718" y="6066777"/>
                  <a:pt x="5997673" y="6074018"/>
                </a:cubicBezTo>
                <a:cubicBezTo>
                  <a:pt x="5998007" y="6081731"/>
                  <a:pt x="6007861" y="6126985"/>
                  <a:pt x="6014840" y="6130837"/>
                </a:cubicBezTo>
                <a:cubicBezTo>
                  <a:pt x="6022998" y="6137057"/>
                  <a:pt x="5999420" y="6156330"/>
                  <a:pt x="6010704" y="6152982"/>
                </a:cubicBezTo>
                <a:cubicBezTo>
                  <a:pt x="6008682" y="6186619"/>
                  <a:pt x="6039938" y="6191636"/>
                  <a:pt x="6038294" y="6221100"/>
                </a:cubicBezTo>
                <a:cubicBezTo>
                  <a:pt x="6039643" y="6222126"/>
                  <a:pt x="6046356" y="6257468"/>
                  <a:pt x="6052331" y="6287550"/>
                </a:cubicBezTo>
                <a:cubicBezTo>
                  <a:pt x="6058307" y="6317632"/>
                  <a:pt x="6082079" y="6391312"/>
                  <a:pt x="6074143" y="6401595"/>
                </a:cubicBezTo>
                <a:cubicBezTo>
                  <a:pt x="6074931" y="6423902"/>
                  <a:pt x="6059614" y="6432919"/>
                  <a:pt x="6060199" y="6487110"/>
                </a:cubicBezTo>
                <a:cubicBezTo>
                  <a:pt x="6075583" y="6574474"/>
                  <a:pt x="6076150" y="6553611"/>
                  <a:pt x="6081156" y="6588589"/>
                </a:cubicBezTo>
                <a:cubicBezTo>
                  <a:pt x="6102088" y="6637976"/>
                  <a:pt x="6067660" y="6687723"/>
                  <a:pt x="6114944" y="6769963"/>
                </a:cubicBezTo>
                <a:cubicBezTo>
                  <a:pt x="6130462" y="6819284"/>
                  <a:pt x="6119243" y="6817955"/>
                  <a:pt x="6128950" y="6835814"/>
                </a:cubicBezTo>
                <a:lnTo>
                  <a:pt x="6132536" y="6858000"/>
                </a:lnTo>
                <a:lnTo>
                  <a:pt x="4789511" y="6858000"/>
                </a:lnTo>
                <a:lnTo>
                  <a:pt x="1866294" y="6858000"/>
                </a:lnTo>
                <a:lnTo>
                  <a:pt x="1705866" y="6858000"/>
                </a:lnTo>
                <a:lnTo>
                  <a:pt x="1343025" y="6858000"/>
                </a:lnTo>
                <a:lnTo>
                  <a:pt x="523269" y="6858000"/>
                </a:lnTo>
                <a:lnTo>
                  <a:pt x="362841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A765B3-E706-FEB5-9884-D49A8C4AA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579" y="583344"/>
            <a:ext cx="6662057" cy="1330840"/>
          </a:xfrm>
        </p:spPr>
        <p:txBody>
          <a:bodyPr>
            <a:normAutofit/>
          </a:bodyPr>
          <a:lstStyle/>
          <a:p>
            <a:r>
              <a:rPr lang="en-US" sz="4000" dirty="0"/>
              <a:t>Contact and Communication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0E49F-7D4A-45CD-9D40-0C8586A0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94" y="2194102"/>
            <a:ext cx="5211176" cy="4383980"/>
          </a:xfrm>
        </p:spPr>
        <p:txBody>
          <a:bodyPr>
            <a:normAutofit/>
          </a:bodyPr>
          <a:lstStyle/>
          <a:p>
            <a:r>
              <a:rPr lang="en-US" sz="1200" dirty="0"/>
              <a:t>Exiting employees will receive correspondence from:</a:t>
            </a:r>
          </a:p>
          <a:p>
            <a:pPr lvl="1"/>
            <a:r>
              <a:rPr lang="en-US" sz="1200" dirty="0"/>
              <a:t>Their HR Business Partner – exiting process, checklist, exit interview</a:t>
            </a:r>
          </a:p>
          <a:p>
            <a:pPr lvl="1"/>
            <a:r>
              <a:rPr lang="en-US" sz="1200" dirty="0"/>
              <a:t>Their Benefits Specialist – leave questions, insurance impacts, retirement information (if applicable)</a:t>
            </a:r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marL="457200" lvl="1" indent="0">
              <a:buNone/>
            </a:pPr>
            <a:r>
              <a:rPr lang="en-US" sz="1200" dirty="0"/>
              <a:t>Benefit Impacts of Separation: </a:t>
            </a:r>
          </a:p>
          <a:p>
            <a:pPr lvl="2"/>
            <a:r>
              <a:rPr lang="en-US" sz="1200" b="0" i="0" dirty="0">
                <a:effectLst/>
              </a:rPr>
              <a:t>When the separation is processed, UW-Shared Services Service Operations will send a benefit continuation notice to the employee. </a:t>
            </a:r>
          </a:p>
          <a:p>
            <a:pPr lvl="2"/>
            <a:r>
              <a:rPr lang="en-US" sz="1200" b="0" i="0" dirty="0">
                <a:effectLst/>
              </a:rPr>
              <a:t>The continuation notice will outline the employee’s continuation or conversion rights for any applicable benefits. </a:t>
            </a:r>
          </a:p>
          <a:p>
            <a:pPr lvl="2"/>
            <a:r>
              <a:rPr lang="en-US" sz="1200" b="0" i="0" dirty="0">
                <a:effectLst/>
              </a:rPr>
              <a:t>Employees must contact UW-Shared Services Service Operations for the continuation, and/or conversion applications. </a:t>
            </a:r>
          </a:p>
          <a:p>
            <a:pPr lvl="2"/>
            <a:r>
              <a:rPr lang="en-US" sz="1200" b="0" i="0" dirty="0">
                <a:effectLst/>
              </a:rPr>
              <a:t>Completed continuation/conversion applications must be submitted by the employee directly to the vendor.</a:t>
            </a:r>
            <a:endParaRPr lang="en-US" sz="1200" dirty="0"/>
          </a:p>
        </p:txBody>
      </p:sp>
      <p:pic>
        <p:nvPicPr>
          <p:cNvPr id="4098" name="Picture 2" descr="Logos - Our brand | UW-La Crosse">
            <a:extLst>
              <a:ext uri="{FF2B5EF4-FFF2-40B4-BE49-F238E27FC236}">
                <a16:creationId xmlns:a16="http://schemas.microsoft.com/office/drawing/2014/main" id="{142DD164-C55E-E855-1C98-FEF984866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80610" y="1071282"/>
            <a:ext cx="4737650" cy="473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786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2AF198-059E-E8CE-F042-BD50A1401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0466" y="609600"/>
            <a:ext cx="4140014" cy="1330839"/>
          </a:xfrm>
        </p:spPr>
        <p:txBody>
          <a:bodyPr>
            <a:normAutofit/>
          </a:bodyPr>
          <a:lstStyle/>
          <a:p>
            <a:r>
              <a:rPr lang="en-US" dirty="0"/>
              <a:t>Policy, Payroll, and Access</a:t>
            </a:r>
          </a:p>
        </p:txBody>
      </p:sp>
      <p:pic>
        <p:nvPicPr>
          <p:cNvPr id="6" name="Picture 4" descr="Calendar on table">
            <a:extLst>
              <a:ext uri="{FF2B5EF4-FFF2-40B4-BE49-F238E27FC236}">
                <a16:creationId xmlns:a16="http://schemas.microsoft.com/office/drawing/2014/main" id="{49027A5B-4541-1C2E-57CB-42FAA71AE4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2824" b="-1"/>
          <a:stretch/>
        </p:blipFill>
        <p:spPr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3F559-FB22-D6A5-A154-9EF7119A5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0465" y="2194102"/>
            <a:ext cx="4140013" cy="3908586"/>
          </a:xfrm>
        </p:spPr>
        <p:txBody>
          <a:bodyPr>
            <a:normAutofit/>
          </a:bodyPr>
          <a:lstStyle/>
          <a:p>
            <a:r>
              <a:rPr lang="en-US" sz="1600" b="0" i="0" dirty="0">
                <a:effectLst/>
              </a:rPr>
              <a:t>All UWL property should be returned on or prior to last day on campus.</a:t>
            </a:r>
          </a:p>
          <a:p>
            <a:r>
              <a:rPr lang="en-US" sz="1600" b="0" i="0" dirty="0">
                <a:effectLst/>
              </a:rPr>
              <a:t>Employees cannot vacation out, unless they are retiring (30 calendar day maximum)</a:t>
            </a:r>
          </a:p>
          <a:p>
            <a:r>
              <a:rPr lang="en-US" sz="1600" b="0" i="0" dirty="0">
                <a:effectLst/>
              </a:rPr>
              <a:t>For all separating employees, they will lose access to their email account and the </a:t>
            </a:r>
            <a:r>
              <a:rPr lang="en-US" sz="1600" b="0" i="0" dirty="0" err="1">
                <a:effectLst/>
              </a:rPr>
              <a:t>MyUW</a:t>
            </a:r>
            <a:r>
              <a:rPr lang="en-US" sz="1600" b="0" i="0" dirty="0">
                <a:effectLst/>
              </a:rPr>
              <a:t> Portal after their last date of employment.  </a:t>
            </a:r>
          </a:p>
          <a:p>
            <a:r>
              <a:rPr lang="en-US" sz="1600" b="0" i="0" dirty="0">
                <a:effectLst/>
              </a:rPr>
              <a:t>Employees should print any emails they wish to retain and log into the </a:t>
            </a:r>
            <a:r>
              <a:rPr lang="en-US" sz="1600" b="0" i="0" dirty="0" err="1">
                <a:effectLst/>
              </a:rPr>
              <a:t>MyUW</a:t>
            </a:r>
            <a:r>
              <a:rPr lang="en-US" sz="1600" b="0" i="0" dirty="0">
                <a:effectLst/>
              </a:rPr>
              <a:t> Portal to print any previous W-2/tax documents and pay advices they wish to keep.  </a:t>
            </a:r>
          </a:p>
          <a:p>
            <a:r>
              <a:rPr lang="en-US" sz="1600" dirty="0"/>
              <a:t>They</a:t>
            </a:r>
            <a:r>
              <a:rPr lang="en-US" sz="1600" b="0" i="0" dirty="0">
                <a:effectLst/>
              </a:rPr>
              <a:t> can also request these items post-employment through the UW Shared Services.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24092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566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Offboarding Requirements in the Exit Process  </vt:lpstr>
      <vt:lpstr>Exiting Employees  </vt:lpstr>
      <vt:lpstr>Exit Checklist – Employee’s Responsibility </vt:lpstr>
      <vt:lpstr>Exit Checklist – Supervisor’s Responsibility </vt:lpstr>
      <vt:lpstr>Contact and Communication  </vt:lpstr>
      <vt:lpstr>Policy, Payroll, and Access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Offboarding Requirements</dc:title>
  <dc:creator>Jackson Prowse</dc:creator>
  <cp:lastModifiedBy>Jackson Prowse</cp:lastModifiedBy>
  <cp:revision>4</cp:revision>
  <dcterms:created xsi:type="dcterms:W3CDTF">2023-01-13T14:16:16Z</dcterms:created>
  <dcterms:modified xsi:type="dcterms:W3CDTF">2023-03-21T18:02:23Z</dcterms:modified>
</cp:coreProperties>
</file>