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65" r:id="rId2"/>
    <p:sldMasterId id="2147483675" r:id="rId3"/>
    <p:sldMasterId id="2147483685" r:id="rId4"/>
    <p:sldMasterId id="2147483695" r:id="rId5"/>
    <p:sldMasterId id="2147483705" r:id="rId6"/>
    <p:sldMasterId id="2147483712" r:id="rId7"/>
  </p:sldMasterIdLst>
  <p:notesMasterIdLst>
    <p:notesMasterId r:id="rId44"/>
  </p:notesMasterIdLst>
  <p:sldIdLst>
    <p:sldId id="256" r:id="rId8"/>
    <p:sldId id="288" r:id="rId9"/>
    <p:sldId id="277" r:id="rId10"/>
    <p:sldId id="289" r:id="rId11"/>
    <p:sldId id="290" r:id="rId12"/>
    <p:sldId id="291" r:id="rId13"/>
    <p:sldId id="292" r:id="rId14"/>
    <p:sldId id="280" r:id="rId15"/>
    <p:sldId id="267" r:id="rId16"/>
    <p:sldId id="293" r:id="rId17"/>
    <p:sldId id="268" r:id="rId18"/>
    <p:sldId id="276" r:id="rId19"/>
    <p:sldId id="275" r:id="rId20"/>
    <p:sldId id="270" r:id="rId21"/>
    <p:sldId id="271" r:id="rId22"/>
    <p:sldId id="279" r:id="rId23"/>
    <p:sldId id="269" r:id="rId24"/>
    <p:sldId id="273" r:id="rId25"/>
    <p:sldId id="294" r:id="rId26"/>
    <p:sldId id="314" r:id="rId27"/>
    <p:sldId id="295" r:id="rId28"/>
    <p:sldId id="285" r:id="rId29"/>
    <p:sldId id="296" r:id="rId30"/>
    <p:sldId id="297" r:id="rId31"/>
    <p:sldId id="281" r:id="rId32"/>
    <p:sldId id="283" r:id="rId33"/>
    <p:sldId id="284" r:id="rId34"/>
    <p:sldId id="299" r:id="rId35"/>
    <p:sldId id="315" r:id="rId36"/>
    <p:sldId id="300" r:id="rId37"/>
    <p:sldId id="309" r:id="rId38"/>
    <p:sldId id="310" r:id="rId39"/>
    <p:sldId id="311" r:id="rId40"/>
    <p:sldId id="312" r:id="rId41"/>
    <p:sldId id="313" r:id="rId42"/>
    <p:sldId id="265" r:id="rId43"/>
  </p:sldIdLst>
  <p:sldSz cx="18288000" cy="10287000"/>
  <p:notesSz cx="6858000" cy="9144000"/>
  <p:defaultTextStyle>
    <a:defPPr>
      <a:defRPr lang="en-US"/>
    </a:defPPr>
    <a:lvl1pPr marL="0" algn="l" defTabSz="816422" rtl="0" eaLnBrk="1" latinLnBrk="0" hangingPunct="1">
      <a:defRPr sz="3200" kern="1200">
        <a:solidFill>
          <a:schemeClr val="tx1"/>
        </a:solidFill>
        <a:latin typeface="+mn-lt"/>
        <a:ea typeface="+mn-ea"/>
        <a:cs typeface="+mn-cs"/>
      </a:defRPr>
    </a:lvl1pPr>
    <a:lvl2pPr marL="816422" algn="l" defTabSz="816422" rtl="0" eaLnBrk="1" latinLnBrk="0" hangingPunct="1">
      <a:defRPr sz="3200" kern="1200">
        <a:solidFill>
          <a:schemeClr val="tx1"/>
        </a:solidFill>
        <a:latin typeface="+mn-lt"/>
        <a:ea typeface="+mn-ea"/>
        <a:cs typeface="+mn-cs"/>
      </a:defRPr>
    </a:lvl2pPr>
    <a:lvl3pPr marL="1632844" algn="l" defTabSz="816422" rtl="0" eaLnBrk="1" latinLnBrk="0" hangingPunct="1">
      <a:defRPr sz="3200" kern="1200">
        <a:solidFill>
          <a:schemeClr val="tx1"/>
        </a:solidFill>
        <a:latin typeface="+mn-lt"/>
        <a:ea typeface="+mn-ea"/>
        <a:cs typeface="+mn-cs"/>
      </a:defRPr>
    </a:lvl3pPr>
    <a:lvl4pPr marL="2449266" algn="l" defTabSz="816422" rtl="0" eaLnBrk="1" latinLnBrk="0" hangingPunct="1">
      <a:defRPr sz="3200" kern="1200">
        <a:solidFill>
          <a:schemeClr val="tx1"/>
        </a:solidFill>
        <a:latin typeface="+mn-lt"/>
        <a:ea typeface="+mn-ea"/>
        <a:cs typeface="+mn-cs"/>
      </a:defRPr>
    </a:lvl4pPr>
    <a:lvl5pPr marL="3265688" algn="l" defTabSz="816422" rtl="0" eaLnBrk="1" latinLnBrk="0" hangingPunct="1">
      <a:defRPr sz="3200" kern="1200">
        <a:solidFill>
          <a:schemeClr val="tx1"/>
        </a:solidFill>
        <a:latin typeface="+mn-lt"/>
        <a:ea typeface="+mn-ea"/>
        <a:cs typeface="+mn-cs"/>
      </a:defRPr>
    </a:lvl5pPr>
    <a:lvl6pPr marL="4082110" algn="l" defTabSz="816422" rtl="0" eaLnBrk="1" latinLnBrk="0" hangingPunct="1">
      <a:defRPr sz="3200" kern="1200">
        <a:solidFill>
          <a:schemeClr val="tx1"/>
        </a:solidFill>
        <a:latin typeface="+mn-lt"/>
        <a:ea typeface="+mn-ea"/>
        <a:cs typeface="+mn-cs"/>
      </a:defRPr>
    </a:lvl6pPr>
    <a:lvl7pPr marL="4898532" algn="l" defTabSz="816422" rtl="0" eaLnBrk="1" latinLnBrk="0" hangingPunct="1">
      <a:defRPr sz="3200" kern="1200">
        <a:solidFill>
          <a:schemeClr val="tx1"/>
        </a:solidFill>
        <a:latin typeface="+mn-lt"/>
        <a:ea typeface="+mn-ea"/>
        <a:cs typeface="+mn-cs"/>
      </a:defRPr>
    </a:lvl7pPr>
    <a:lvl8pPr marL="5714954" algn="l" defTabSz="816422" rtl="0" eaLnBrk="1" latinLnBrk="0" hangingPunct="1">
      <a:defRPr sz="3200" kern="1200">
        <a:solidFill>
          <a:schemeClr val="tx1"/>
        </a:solidFill>
        <a:latin typeface="+mn-lt"/>
        <a:ea typeface="+mn-ea"/>
        <a:cs typeface="+mn-cs"/>
      </a:defRPr>
    </a:lvl8pPr>
    <a:lvl9pPr marL="6531376" algn="l" defTabSz="816422" rtl="0" eaLnBrk="1" latinLnBrk="0" hangingPunct="1">
      <a:defRPr sz="3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65" autoAdjust="0"/>
    <p:restoredTop sz="66457" autoAdjust="0"/>
  </p:normalViewPr>
  <p:slideViewPr>
    <p:cSldViewPr snapToGrid="0" snapToObjects="1">
      <p:cViewPr varScale="1">
        <p:scale>
          <a:sx n="49" d="100"/>
          <a:sy n="49" d="100"/>
        </p:scale>
        <p:origin x="1440" y="36"/>
      </p:cViewPr>
      <p:guideLst>
        <p:guide orient="horz" pos="3240"/>
        <p:guide pos="57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yssa Balboa" userId="5d9f1d22-c499-436b-83b4-2071d0023043" providerId="ADAL" clId="{3E1D229F-1525-43EE-BE0C-BE8BA388F037}"/>
    <pc:docChg chg="delSld modSld">
      <pc:chgData name="Alyssa Balboa" userId="5d9f1d22-c499-436b-83b4-2071d0023043" providerId="ADAL" clId="{3E1D229F-1525-43EE-BE0C-BE8BA388F037}" dt="2023-03-21T12:49:27.672" v="36" actId="6549"/>
      <pc:docMkLst>
        <pc:docMk/>
      </pc:docMkLst>
      <pc:sldChg chg="modSp del mod">
        <pc:chgData name="Alyssa Balboa" userId="5d9f1d22-c499-436b-83b4-2071d0023043" providerId="ADAL" clId="{3E1D229F-1525-43EE-BE0C-BE8BA388F037}" dt="2023-03-21T12:48:35.919" v="5" actId="2696"/>
        <pc:sldMkLst>
          <pc:docMk/>
          <pc:sldMk cId="2184737612" sldId="287"/>
        </pc:sldMkLst>
        <pc:spChg chg="mod">
          <ac:chgData name="Alyssa Balboa" userId="5d9f1d22-c499-436b-83b4-2071d0023043" providerId="ADAL" clId="{3E1D229F-1525-43EE-BE0C-BE8BA388F037}" dt="2023-03-13T15:20:59.213" v="3" actId="20577"/>
          <ac:spMkLst>
            <pc:docMk/>
            <pc:sldMk cId="2184737612" sldId="287"/>
            <ac:spMk id="2" creationId="{00000000-0000-0000-0000-000000000000}"/>
          </ac:spMkLst>
        </pc:spChg>
      </pc:sldChg>
      <pc:sldChg chg="modSp mod">
        <pc:chgData name="Alyssa Balboa" userId="5d9f1d22-c499-436b-83b4-2071d0023043" providerId="ADAL" clId="{3E1D229F-1525-43EE-BE0C-BE8BA388F037}" dt="2023-03-21T12:48:54.949" v="34" actId="20577"/>
        <pc:sldMkLst>
          <pc:docMk/>
          <pc:sldMk cId="762170042" sldId="289"/>
        </pc:sldMkLst>
        <pc:spChg chg="mod">
          <ac:chgData name="Alyssa Balboa" userId="5d9f1d22-c499-436b-83b4-2071d0023043" providerId="ADAL" clId="{3E1D229F-1525-43EE-BE0C-BE8BA388F037}" dt="2023-03-21T12:48:54.949" v="34" actId="20577"/>
          <ac:spMkLst>
            <pc:docMk/>
            <pc:sldMk cId="762170042" sldId="289"/>
            <ac:spMk id="2" creationId="{27CD893C-187E-4739-BFE6-2B38FEBEBEE3}"/>
          </ac:spMkLst>
        </pc:spChg>
      </pc:sldChg>
      <pc:sldChg chg="modSp mod">
        <pc:chgData name="Alyssa Balboa" userId="5d9f1d22-c499-436b-83b4-2071d0023043" providerId="ADAL" clId="{3E1D229F-1525-43EE-BE0C-BE8BA388F037}" dt="2023-03-21T12:49:27.672" v="36" actId="6549"/>
        <pc:sldMkLst>
          <pc:docMk/>
          <pc:sldMk cId="4094532308" sldId="292"/>
        </pc:sldMkLst>
        <pc:spChg chg="mod">
          <ac:chgData name="Alyssa Balboa" userId="5d9f1d22-c499-436b-83b4-2071d0023043" providerId="ADAL" clId="{3E1D229F-1525-43EE-BE0C-BE8BA388F037}" dt="2023-03-21T12:49:27.672" v="36" actId="6549"/>
          <ac:spMkLst>
            <pc:docMk/>
            <pc:sldMk cId="4094532308" sldId="292"/>
            <ac:spMk id="3" creationId="{6B893A37-EB91-47A0-BD64-974BF9A12D04}"/>
          </ac:spMkLst>
        </pc:spChg>
      </pc:sldChg>
      <pc:sldChg chg="del">
        <pc:chgData name="Alyssa Balboa" userId="5d9f1d22-c499-436b-83b4-2071d0023043" providerId="ADAL" clId="{3E1D229F-1525-43EE-BE0C-BE8BA388F037}" dt="2023-03-13T15:24:56.571" v="4" actId="2696"/>
        <pc:sldMkLst>
          <pc:docMk/>
          <pc:sldMk cId="4065790839" sldId="2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79CCC4-62AF-47EC-85C2-82358879B5A4}" type="datetimeFigureOut">
              <a:rPr lang="en-US" smtClean="0"/>
              <a:t>3/21/2023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1FD126-9A1B-4EBE-A449-DC82B371110C}" type="slidenum">
              <a:rPr lang="en-US" smtClean="0"/>
              <a:t>‹#›</a:t>
            </a:fld>
            <a:endParaRPr lang="en-US"/>
          </a:p>
        </p:txBody>
      </p:sp>
    </p:spTree>
    <p:extLst>
      <p:ext uri="{BB962C8B-B14F-4D97-AF65-F5344CB8AC3E}">
        <p14:creationId xmlns:p14="http://schemas.microsoft.com/office/powerpoint/2010/main" val="3580663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 welcome to the most current e-Performance Supervisor Training.  Today’s training will focus on where we are currently at in the process and provide you with instruction on how to bypass the optional steps this year.  Just a reminder, and depending upon your employee’s employment status, Most of the yearly evaluations will be due on June 30, 2021 - so the required steps for managers will be due in the coming months.</a:t>
            </a:r>
          </a:p>
          <a:p>
            <a:endParaRPr lang="en-US" dirty="0"/>
          </a:p>
          <a:p>
            <a:r>
              <a:rPr lang="en-US" dirty="0"/>
              <a:t>For Instructional Staff, we realize that the evaluation calendar is different, and the due dates for review vary.  Please be sure to follow the applicable calendar for your </a:t>
            </a:r>
            <a:r>
              <a:rPr lang="en-US"/>
              <a:t>department and position</a:t>
            </a:r>
            <a:r>
              <a:rPr lang="en-US" dirty="0"/>
              <a:t>.  </a:t>
            </a:r>
          </a:p>
        </p:txBody>
      </p:sp>
      <p:sp>
        <p:nvSpPr>
          <p:cNvPr id="4" name="Slide Number Placeholder 3"/>
          <p:cNvSpPr>
            <a:spLocks noGrp="1"/>
          </p:cNvSpPr>
          <p:nvPr>
            <p:ph type="sldNum" sz="quarter" idx="5"/>
          </p:nvPr>
        </p:nvSpPr>
        <p:spPr/>
        <p:txBody>
          <a:bodyPr/>
          <a:lstStyle/>
          <a:p>
            <a:fld id="{B51FD126-9A1B-4EBE-A449-DC82B371110C}" type="slidenum">
              <a:rPr lang="en-US" smtClean="0"/>
              <a:t>1</a:t>
            </a:fld>
            <a:endParaRPr lang="en-US"/>
          </a:p>
        </p:txBody>
      </p:sp>
    </p:spTree>
    <p:extLst>
      <p:ext uri="{BB962C8B-B14F-4D97-AF65-F5344CB8AC3E}">
        <p14:creationId xmlns:p14="http://schemas.microsoft.com/office/powerpoint/2010/main" val="1903841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Included is a flow chart of the e-Performance process and the subsequent steps.  Currently we are focusing on the Define Criteria step.  </a:t>
            </a:r>
          </a:p>
          <a:p>
            <a:endParaRPr lang="en-US" dirty="0"/>
          </a:p>
          <a:p>
            <a:r>
              <a:rPr lang="en-US" dirty="0"/>
              <a:t>Before the supervisor can begin their portion of this step, the employee will need login to their e-performance evaluation and enter in their yearly goals.  Once they have completed their step, it will initiate the supervisor portion of Define Criteria. </a:t>
            </a:r>
          </a:p>
          <a:p>
            <a:endParaRPr lang="en-US" dirty="0"/>
          </a:p>
          <a:p>
            <a:r>
              <a:rPr lang="en-US" dirty="0"/>
              <a:t>I do want to inform you that due to the current state of operations, we have opted for a soft launch of the e-performance system.  Therefore, it was advised that employees can ignore the initial email prompting them to complete this step.  Because the initial email has gone out, and we are allowing the departments to complete this step at their own pace, it will be required for you as the supervisor to initiate this step with your direct reports as your operations allow.</a:t>
            </a:r>
          </a:p>
          <a:p>
            <a:endParaRPr lang="en-US" dirty="0"/>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204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technically 3 pieces of performance criteria that an employee will be evaluated against – Goals, Competencies and Mandatory Training.  </a:t>
            </a:r>
          </a:p>
          <a:p>
            <a:endParaRPr lang="en-US" dirty="0"/>
          </a:p>
          <a:p>
            <a:r>
              <a:rPr lang="en-US" dirty="0"/>
              <a:t>The Competencies and Mandatory training are system generated criteria leaving only the Goal section to be completed by the employee and supervisor.  </a:t>
            </a:r>
          </a:p>
          <a:p>
            <a:endParaRPr lang="en-US" dirty="0"/>
          </a:p>
          <a:p>
            <a:r>
              <a:rPr lang="en-US" dirty="0"/>
              <a:t>M</a:t>
            </a:r>
            <a:r>
              <a:rPr lang="en-US" dirty="0">
                <a:solidFill>
                  <a:schemeClr val="tx1"/>
                </a:solidFill>
              </a:rPr>
              <a:t>anagers will need to review the goals their employees have created and make any changes in the goal section</a:t>
            </a:r>
            <a:r>
              <a:rPr lang="en-US" dirty="0"/>
              <a:t> for each of their direct reports to successfully complete this step.</a:t>
            </a:r>
          </a:p>
          <a:p>
            <a:endParaRPr lang="en-US" dirty="0"/>
          </a:p>
          <a:p>
            <a:r>
              <a:rPr lang="en-US" dirty="0"/>
              <a:t>Although, there will be no action needed for the competencies and mandatory training sections of the performance criteria, we will be taking a quick look at what this looks like in the system.</a:t>
            </a:r>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793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easiest route to access your Performance Management documents are through the My UW portal </a:t>
            </a:r>
          </a:p>
          <a:p>
            <a:endParaRPr lang="en-US" dirty="0"/>
          </a:p>
          <a:p>
            <a:r>
              <a:rPr lang="en-US" dirty="0"/>
              <a:t>Be sure to Select your institution from the Organization drop down list – UW La Crosse and Click Go.  You will then be prompted to Enter your UW Institutional ID username and password.  Once logged in you should see a Performance Management Tile.  This Tile is where you will be able to access the performance management documents.  The Employee icon takes you to your personal documents and the Manager icon is for managers to see a list of documents of their direct reports.</a:t>
            </a:r>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493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click on a direct report – you will see a similar screen.  Though this is the employee view (I used mine as an example), you will see something very similar.  Because I am in the Define Criteria Step, It has written instructions on what action is required for this step along with access to the performance criteria tabs of Goals, Competencies and Mandatory Training.</a:t>
            </a:r>
          </a:p>
          <a:p>
            <a:endParaRPr lang="en-US" dirty="0"/>
          </a:p>
          <a:p>
            <a:r>
              <a:rPr lang="en-US" dirty="0"/>
              <a:t>Although the Competencies and Mandatory Training tabs have no action required – I will go through those tabs briefly so you know what to expect later on.</a:t>
            </a:r>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945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First, let’s take a quick look at the Competencies Tab - Core competencies describe the performance factors that each university employee is rated upon.  </a:t>
            </a:r>
            <a:r>
              <a:rPr lang="en-US" sz="1200" b="1" dirty="0">
                <a:solidFill>
                  <a:schemeClr val="tx1"/>
                </a:solidFill>
              </a:rPr>
              <a:t>This will be auto-populated and no action is needed at this time.</a:t>
            </a:r>
          </a:p>
          <a:p>
            <a:endParaRPr lang="en-US" dirty="0"/>
          </a:p>
          <a:p>
            <a:r>
              <a:rPr lang="en-US" dirty="0"/>
              <a:t>As you can see, when I click the competency tab – it populates the competencies that I will be evaluated on for the evaluation period.  For example, Job Knowledge, Quality of Work, Dependability, Initiative and the like.</a:t>
            </a:r>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634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the Mandatory Training tab provides information for the courses designated by UW System Administration as system-wide required training </a:t>
            </a:r>
            <a:r>
              <a:rPr lang="en-US" sz="1200" dirty="0">
                <a:solidFill>
                  <a:schemeClr val="tx1"/>
                </a:solidFill>
              </a:rPr>
              <a:t>to complete for the upcoming year.  </a:t>
            </a:r>
            <a:r>
              <a:rPr lang="en-US" sz="1200" b="1" dirty="0">
                <a:solidFill>
                  <a:schemeClr val="tx1"/>
                </a:solidFill>
              </a:rPr>
              <a:t>This will be auto-populated and no action is needed at this time.</a:t>
            </a:r>
          </a:p>
          <a:p>
            <a:endParaRPr lang="en-US" dirty="0"/>
          </a:p>
          <a:p>
            <a:r>
              <a:rPr lang="en-US" dirty="0"/>
              <a:t>In recent weeks, you may have received emails from UW System informing you of trainings that are required as designated by your position.  These mandatory trainings are the trainings that you will see in this view.  The dates are updated as part of an automatic process, and are not editable by managers, employees, or HR administration staff.  </a:t>
            </a:r>
          </a:p>
          <a:p>
            <a:endParaRPr lang="en-US" dirty="0"/>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786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your employee has filled out their yearly goals, they will submit the Ready for Manager Review button and it will be sent to you to complete the Define Criteria step.  You will want to review the goals, edit them if needed, and add goals as appropriate.  </a:t>
            </a:r>
          </a:p>
          <a:p>
            <a:endParaRPr lang="en-US" dirty="0"/>
          </a:p>
          <a:p>
            <a:r>
              <a:rPr lang="en-US" dirty="0"/>
              <a:t>To finish up today’s training, we will be watching a training video completed by UW System that will walk you through the Define Criteria step-by-step.  However, before we watch this video (which will also be available to you on the UW System’s Performance Management Help Page), I wanted to quickly go through goal setting and provide you with some tips in creating goals that set your employee up for success.</a:t>
            </a:r>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268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Employees and Supervisors are encouraged to use SMART Goals when setting goals for the upcoming year.  SMART goals are meant to address major job responsibilities and are intended to focus attention and resources on what is most important so that employees can be successful in achieving their priorities. </a:t>
            </a:r>
          </a:p>
          <a:p>
            <a:endParaRPr lang="en-US" dirty="0"/>
          </a:p>
          <a:p>
            <a:r>
              <a:rPr lang="en-US" dirty="0"/>
              <a:t>Common types of goals are to:  Increase something; Make something; Improve something; Reduce something; Save something; Develop someone.</a:t>
            </a:r>
          </a:p>
          <a:p>
            <a:endParaRPr lang="en-US" dirty="0"/>
          </a:p>
          <a:p>
            <a:r>
              <a:rPr lang="en-US" dirty="0"/>
              <a:t>SMART Criteria:</a:t>
            </a:r>
          </a:p>
          <a:p>
            <a:endParaRPr lang="en-US" dirty="0"/>
          </a:p>
          <a:p>
            <a:r>
              <a:rPr lang="en-US" dirty="0"/>
              <a:t>S – Specific – When setting a goal, be specific about what is to be accomplished. </a:t>
            </a:r>
          </a:p>
          <a:p>
            <a:r>
              <a:rPr lang="en-US" dirty="0"/>
              <a:t>M – Measurable – What metrics will be used to determine if the goal is met?</a:t>
            </a:r>
          </a:p>
          <a:p>
            <a:r>
              <a:rPr lang="en-US" dirty="0"/>
              <a:t>A – Achievable – Goals must be attainable. The goal is meant to inspire and motivate, not discourage. </a:t>
            </a:r>
          </a:p>
          <a:p>
            <a:r>
              <a:rPr lang="en-US" dirty="0"/>
              <a:t>R – Relevant – Does the goal fit within the broader goals of the University</a:t>
            </a:r>
          </a:p>
          <a:p>
            <a:r>
              <a:rPr lang="en-US" dirty="0"/>
              <a:t>T – Timebound – What is the target date for completion? Is the timing realistic?</a:t>
            </a:r>
          </a:p>
          <a:p>
            <a:endParaRPr lang="en-US" dirty="0"/>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1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without further ado, let’s watch the video training that walks us through the Define Criteria step.</a:t>
            </a:r>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135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find the link to the UW System e-Performance Training and Help site through the UWL HR’s performance management page.  </a:t>
            </a:r>
          </a:p>
          <a:p>
            <a:endParaRPr lang="en-US" dirty="0"/>
          </a:p>
          <a:p>
            <a:r>
              <a:rPr lang="en-US" dirty="0"/>
              <a:t>At the bottom of the page there will be e-Performance resources section that will take you directly to a multitude of resources for each step.</a:t>
            </a:r>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942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e-Performance management system is similar to that of the paper evaluations that were used in prior years, however and in addition to it now being in an electronic format, it was set up to help managers provide continuous feedback to their employee throughout the entire evaluation period.  This new system provides four main opportunities to check-in with your employees throughout the year.  These main check-ins will be:</a:t>
            </a:r>
          </a:p>
          <a:p>
            <a:endParaRPr lang="en-US" dirty="0"/>
          </a:p>
          <a:p>
            <a:r>
              <a:rPr lang="en-US" dirty="0"/>
              <a:t>	1.  While you and the employee are establishing goals for the year</a:t>
            </a:r>
          </a:p>
          <a:p>
            <a:endParaRPr lang="en-US" dirty="0"/>
          </a:p>
          <a:p>
            <a:r>
              <a:rPr lang="en-US" dirty="0"/>
              <a:t>	2.  A built-in check-in six months into the performance evaluation period to review and finalize goals and evaluation criteria</a:t>
            </a:r>
          </a:p>
          <a:p>
            <a:endParaRPr lang="en-US" dirty="0"/>
          </a:p>
          <a:p>
            <a:r>
              <a:rPr lang="en-US" dirty="0"/>
              <a:t>	3.  An opportunity for employee self-evaluation </a:t>
            </a:r>
          </a:p>
          <a:p>
            <a:endParaRPr lang="en-US" dirty="0"/>
          </a:p>
          <a:p>
            <a:r>
              <a:rPr lang="en-US" dirty="0"/>
              <a:t>	4.  And the final step, which would be the Manager evaluation.</a:t>
            </a:r>
          </a:p>
        </p:txBody>
      </p:sp>
      <p:sp>
        <p:nvSpPr>
          <p:cNvPr id="4" name="Slide Number Placeholder 3"/>
          <p:cNvSpPr>
            <a:spLocks noGrp="1"/>
          </p:cNvSpPr>
          <p:nvPr>
            <p:ph type="sldNum" sz="quarter" idx="5"/>
          </p:nvPr>
        </p:nvSpPr>
        <p:spPr/>
        <p:txBody>
          <a:bodyPr/>
          <a:lstStyle/>
          <a:p>
            <a:fld id="{B51FD126-9A1B-4EBE-A449-DC82B371110C}" type="slidenum">
              <a:rPr lang="en-US" smtClean="0"/>
              <a:t>2</a:t>
            </a:fld>
            <a:endParaRPr lang="en-US"/>
          </a:p>
        </p:txBody>
      </p:sp>
    </p:spTree>
    <p:extLst>
      <p:ext uri="{BB962C8B-B14F-4D97-AF65-F5344CB8AC3E}">
        <p14:creationId xmlns:p14="http://schemas.microsoft.com/office/powerpoint/2010/main" val="793270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of the transition to the e-Performance process, and the topic of our last training which you can find on our CSSN channel in Microsoft Teams, was the Define Criteria step.  The Define Criteria step establishes the performance criteria that the employee will be evaluated against – more commonly known as goal setting.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can see on the flow chart of the e-Performance process, we have moved beyond the define criteria step and will be moving on to the next steps which are the optional checkpoint and Finalize Criteria of which our training will focus specifically on today.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204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go into the steps of how to finalize criteria, I wanted to briefly touch on the optional checkpoint phase – this phase is when the employee and the manager meet to discuss the performance criteria, or goals, as needed.  </a:t>
            </a:r>
          </a:p>
          <a:p>
            <a:endParaRPr lang="en-US" dirty="0"/>
          </a:p>
          <a:p>
            <a:r>
              <a:rPr lang="en-US" dirty="0"/>
              <a:t>In a normal year, this would be viewed as a mid-point meeting to give the employee and the manager an opportunity to discuss the progress of goals, to make any notes, or adjustments.</a:t>
            </a:r>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313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Finalize Criteria step is the last opportunity to adjust the performance criteria and add comments before moving into the evaluation phase.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an FYI, a reminder email will be sent from UW System 7 days prior to the finalize criteria due date to both the manager and the employee if these steps are not complete.  Because our launch of e-performance is a soft launch, we do not require them to be due on their due date at this time.  However, we highly recommend completing these as soon as possible as the evaluations are due on June 30</a:t>
            </a:r>
            <a:r>
              <a:rPr lang="en-US" baseline="30000" dirty="0"/>
              <a:t>th</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83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complete this step you will need to login and access the performance documents of each of your employees.  The easiest route to access the Performance Management documents are through the My UW portal.</a:t>
            </a:r>
          </a:p>
          <a:p>
            <a:endParaRPr lang="en-US" dirty="0"/>
          </a:p>
          <a:p>
            <a:r>
              <a:rPr lang="en-US" dirty="0"/>
              <a:t>Be sure to Select your institution from the Organization drop down list – UW La Crosse and Click Go.  You will then be prompted to Enter your UW Institutional ID username and password.  Once logged in you should see a Performance Management Tile.  This Tile is where you will be able to access the performance management documents.  The Employee icon takes you to your personal documents and the Manager icon is for managers to see a list of documents of their direct reports.</a:t>
            </a:r>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493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are in the evaluation and to begin completing the Finalize Criteria you will want to:</a:t>
            </a:r>
          </a:p>
          <a:p>
            <a:pPr marL="0" indent="0">
              <a:buNone/>
            </a:pPr>
            <a:endParaRPr lang="en-US" dirty="0"/>
          </a:p>
          <a:p>
            <a:pPr marL="0" indent="0">
              <a:buNone/>
            </a:pPr>
            <a:r>
              <a:rPr lang="en-US" dirty="0"/>
              <a:t>1.  Review the performance criteria located on each tab to ensure that the goals are still relevant. </a:t>
            </a:r>
          </a:p>
          <a:p>
            <a:pPr marL="0" indent="0">
              <a:buNone/>
            </a:pPr>
            <a:endParaRPr lang="en-US" dirty="0"/>
          </a:p>
          <a:p>
            <a:pPr marL="0" indent="0">
              <a:buNone/>
            </a:pPr>
            <a:r>
              <a:rPr lang="en-US" dirty="0"/>
              <a:t>2.  If changes need to be made – you will have the ability to Add or Edit the Goals (for example if due dates have changed or a project has been cancelled) by selecting the edit or add goal button</a:t>
            </a:r>
          </a:p>
          <a:p>
            <a:pPr marL="0" indent="0">
              <a:buNone/>
            </a:pPr>
            <a:endParaRPr lang="en-US" dirty="0"/>
          </a:p>
          <a:p>
            <a:pPr marL="0" indent="0">
              <a:buNone/>
            </a:pPr>
            <a:r>
              <a:rPr lang="en-US" dirty="0"/>
              <a:t>3.  Next you will want to enter your Comments for each goal, as well as, in the overall Section Summary to document progress to date.</a:t>
            </a:r>
          </a:p>
          <a:p>
            <a:endParaRPr lang="en-US" dirty="0"/>
          </a:p>
          <a:p>
            <a:r>
              <a:rPr lang="en-US" dirty="0"/>
              <a:t>4.  Finally, you will click Save</a:t>
            </a:r>
            <a:r>
              <a:rPr lang="en-US" b="1" dirty="0"/>
              <a:t>.  Please NOTE: When selecting the save button, the employee will be able to see the performance criteria updates, but not the Manager Comments.</a:t>
            </a:r>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012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Since the employee will be unable to see comments entered, and after you have entered all your comments, you will want to share with the employee.  You can do this by:</a:t>
            </a:r>
          </a:p>
          <a:p>
            <a:r>
              <a:rPr lang="en-US" sz="1800" b="0" i="0" u="none" strike="noStrike" baseline="0" dirty="0">
                <a:solidFill>
                  <a:srgbClr val="000000"/>
                </a:solidFill>
                <a:latin typeface="Arial" panose="020B0604020202020204" pitchFamily="34" charset="0"/>
              </a:rPr>
              <a:t> </a:t>
            </a:r>
          </a:p>
          <a:p>
            <a:r>
              <a:rPr lang="en-US" sz="1800" b="0" i="0" u="none" strike="noStrike" baseline="0" dirty="0">
                <a:solidFill>
                  <a:srgbClr val="000000"/>
                </a:solidFill>
                <a:latin typeface="Arial" panose="020B0604020202020204" pitchFamily="34" charset="0"/>
              </a:rPr>
              <a:t>1. Clicking the </a:t>
            </a:r>
            <a:r>
              <a:rPr lang="en-US" sz="1800" b="1" i="0" u="none" strike="noStrike" baseline="0" dirty="0">
                <a:solidFill>
                  <a:srgbClr val="000000"/>
                </a:solidFill>
                <a:latin typeface="Arial" panose="020B0604020202020204" pitchFamily="34" charset="0"/>
              </a:rPr>
              <a:t>Share with Employee </a:t>
            </a:r>
            <a:r>
              <a:rPr lang="en-US" sz="1800" b="0" i="0" u="none" strike="noStrike" baseline="0" dirty="0">
                <a:solidFill>
                  <a:srgbClr val="000000"/>
                </a:solidFill>
                <a:latin typeface="Arial" panose="020B0604020202020204" pitchFamily="34" charset="0"/>
              </a:rPr>
              <a:t>button in the upper right corner</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2. And then Click </a:t>
            </a:r>
            <a:r>
              <a:rPr lang="en-US" sz="1800" b="1" i="0" u="none" strike="noStrike" baseline="0" dirty="0">
                <a:solidFill>
                  <a:srgbClr val="000000"/>
                </a:solidFill>
                <a:latin typeface="Arial" panose="020B0604020202020204" pitchFamily="34" charset="0"/>
              </a:rPr>
              <a:t>Confirm.    As a side </a:t>
            </a:r>
            <a:r>
              <a:rPr lang="en-US" sz="1800" b="1" i="0" u="none" strike="noStrike" baseline="0" dirty="0">
                <a:solidFill>
                  <a:srgbClr val="FF0000"/>
                </a:solidFill>
                <a:latin typeface="Arial" panose="020B0604020202020204" pitchFamily="34" charset="0"/>
              </a:rPr>
              <a:t>NOTE: </a:t>
            </a:r>
            <a:r>
              <a:rPr lang="en-US" sz="1800" b="1" i="0" u="none" strike="noStrike" baseline="0" dirty="0">
                <a:solidFill>
                  <a:srgbClr val="000000"/>
                </a:solidFill>
                <a:latin typeface="Arial" panose="020B0604020202020204" pitchFamily="34" charset="0"/>
              </a:rPr>
              <a:t>An email is sent to the employee letting them know the document is ready for their review. </a:t>
            </a:r>
          </a:p>
          <a:p>
            <a:endParaRPr lang="en-US" sz="1800" b="1"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3. You can continue to add comments, which will be visible to the employee, until the Finalize Criteria step is complete. **If you no longer wish to allow the employee to see comments, click </a:t>
            </a:r>
            <a:r>
              <a:rPr lang="en-US" sz="1800" b="1" i="0" u="none" strike="noStrike" baseline="0" dirty="0">
                <a:solidFill>
                  <a:srgbClr val="000000"/>
                </a:solidFill>
                <a:latin typeface="Arial" panose="020B0604020202020204" pitchFamily="34" charset="0"/>
              </a:rPr>
              <a:t>Stop Sharing</a:t>
            </a:r>
            <a:r>
              <a:rPr lang="en-US" sz="1800" b="0" i="0" u="none" strike="noStrike" baseline="0" dirty="0">
                <a:solidFill>
                  <a:srgbClr val="000000"/>
                </a:solidFill>
                <a:latin typeface="Arial" panose="020B0604020202020204" pitchFamily="34" charset="0"/>
              </a:rPr>
              <a:t>.** </a:t>
            </a:r>
          </a:p>
          <a:p>
            <a:endParaRPr lang="en-US" b="1" dirty="0"/>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033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Arial" panose="020B0604020202020204" pitchFamily="34" charset="0"/>
              </a:rPr>
              <a:t>Next, the employee will enter in their comments with any changes, additional goals, and current progress.  Once they have finished entering comments and select the Share with Manager button, you will receive an email indicating that you will need to complete the final action step to the Finalize Criteria phase.  To do this, you will want to go in and</a:t>
            </a:r>
          </a:p>
          <a:p>
            <a:endParaRPr lang="en-US" sz="1200" b="0" i="0" u="none" strike="noStrike" baseline="0" dirty="0">
              <a:solidFill>
                <a:srgbClr val="000000"/>
              </a:solidFill>
              <a:latin typeface="Arial" panose="020B0604020202020204" pitchFamily="34" charset="0"/>
            </a:endParaRPr>
          </a:p>
          <a:p>
            <a:r>
              <a:rPr lang="en-US" sz="1200" b="0" i="0" u="none" strike="noStrike" baseline="0" dirty="0">
                <a:solidFill>
                  <a:srgbClr val="000000"/>
                </a:solidFill>
                <a:latin typeface="Arial" panose="020B0604020202020204" pitchFamily="34" charset="0"/>
              </a:rPr>
              <a:t>1. Review the Employee Comments for each performance criteria item and Section Summary. </a:t>
            </a:r>
          </a:p>
          <a:p>
            <a:r>
              <a:rPr lang="en-US" sz="1200" b="0" i="0" u="none" strike="noStrike" baseline="0" dirty="0">
                <a:solidFill>
                  <a:srgbClr val="000000"/>
                </a:solidFill>
                <a:latin typeface="Arial" panose="020B0604020202020204" pitchFamily="34" charset="0"/>
              </a:rPr>
              <a:t>• If the Employee Comments sections says, “Employee has either not commented or has not shared their comments”, the employee has not clicked the Share with Manager button. </a:t>
            </a:r>
          </a:p>
          <a:p>
            <a:r>
              <a:rPr lang="en-US" sz="1200" b="0" i="0" u="none" strike="noStrike" baseline="0" dirty="0">
                <a:solidFill>
                  <a:srgbClr val="000000"/>
                </a:solidFill>
                <a:latin typeface="Arial" panose="020B0604020202020204" pitchFamily="34" charset="0"/>
              </a:rPr>
              <a:t>• If the message box is empty, no comments were entered by the employee for this item. </a:t>
            </a:r>
          </a:p>
          <a:p>
            <a:endParaRPr lang="en-US" sz="1200" b="0" i="0" u="none" strike="noStrike" baseline="0" dirty="0">
              <a:solidFill>
                <a:srgbClr val="000000"/>
              </a:solidFill>
              <a:latin typeface="Arial" panose="020B0604020202020204" pitchFamily="34" charset="0"/>
            </a:endParaRPr>
          </a:p>
          <a:p>
            <a:r>
              <a:rPr lang="en-US" sz="1200" b="0" i="0" u="none" strike="noStrike" baseline="0" dirty="0">
                <a:solidFill>
                  <a:srgbClr val="000000"/>
                </a:solidFill>
                <a:latin typeface="Arial" panose="020B0604020202020204" pitchFamily="34" charset="0"/>
              </a:rPr>
              <a:t>2. Click the </a:t>
            </a:r>
            <a:r>
              <a:rPr lang="en-US" sz="1200" b="1" i="0" u="none" strike="noStrike" baseline="0" dirty="0">
                <a:solidFill>
                  <a:srgbClr val="000000"/>
                </a:solidFill>
                <a:latin typeface="Arial" panose="020B0604020202020204" pitchFamily="34" charset="0"/>
              </a:rPr>
              <a:t>Complete </a:t>
            </a:r>
            <a:r>
              <a:rPr lang="en-US" sz="1200" b="0" i="0" u="none" strike="noStrike" baseline="0" dirty="0">
                <a:solidFill>
                  <a:srgbClr val="000000"/>
                </a:solidFill>
                <a:latin typeface="Arial" panose="020B0604020202020204" pitchFamily="34" charset="0"/>
              </a:rPr>
              <a:t>button. </a:t>
            </a:r>
          </a:p>
          <a:p>
            <a:endParaRPr lang="en-US" sz="1200" b="0" i="0" u="none" strike="noStrike" baseline="0" dirty="0">
              <a:solidFill>
                <a:srgbClr val="000000"/>
              </a:solidFill>
              <a:latin typeface="Arial" panose="020B0604020202020204" pitchFamily="34" charset="0"/>
            </a:endParaRPr>
          </a:p>
          <a:p>
            <a:r>
              <a:rPr lang="en-US" sz="1200" b="0" i="0" u="none" strike="noStrike" baseline="0" dirty="0">
                <a:solidFill>
                  <a:srgbClr val="000000"/>
                </a:solidFill>
                <a:latin typeface="Arial" panose="020B0604020202020204" pitchFamily="34" charset="0"/>
              </a:rPr>
              <a:t>3. Then Click </a:t>
            </a:r>
            <a:r>
              <a:rPr lang="en-US" sz="1200" b="1" i="0" u="none" strike="noStrike" baseline="0" dirty="0">
                <a:solidFill>
                  <a:srgbClr val="000000"/>
                </a:solidFill>
                <a:latin typeface="Arial" panose="020B0604020202020204" pitchFamily="34" charset="0"/>
              </a:rPr>
              <a:t>Confirm</a:t>
            </a:r>
            <a:r>
              <a:rPr lang="en-US" sz="1200" b="0" i="0" u="none" strike="noStrike" baseline="0" dirty="0">
                <a:solidFill>
                  <a:srgbClr val="000000"/>
                </a:solidFill>
                <a:latin typeface="Arial" panose="020B0604020202020204" pitchFamily="34" charset="0"/>
              </a:rPr>
              <a:t>. </a:t>
            </a:r>
          </a:p>
          <a:p>
            <a:endParaRPr lang="en-US" sz="1200" b="0" i="0" u="none" strike="noStrike" baseline="0" dirty="0">
              <a:solidFill>
                <a:srgbClr val="000000"/>
              </a:solidFill>
              <a:latin typeface="Arial" panose="020B0604020202020204" pitchFamily="34" charset="0"/>
            </a:endParaRPr>
          </a:p>
          <a:p>
            <a:r>
              <a:rPr lang="en-US" sz="1200" b="0" i="0" u="none" strike="noStrike" baseline="0" dirty="0">
                <a:solidFill>
                  <a:srgbClr val="000000"/>
                </a:solidFill>
                <a:latin typeface="Arial" panose="020B0604020202020204" pitchFamily="34" charset="0"/>
              </a:rPr>
              <a:t>Once these steps have been completed – you will have finalized the performance criteria for your direct reports.</a:t>
            </a:r>
          </a:p>
          <a:p>
            <a:endParaRPr lang="en-US" b="1" dirty="0"/>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048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find additional information and step by step instructions by accessing the link to the UW System e-Performance Training and Help site found through the UWL HR’s performance management page.  </a:t>
            </a:r>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942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normal year, the attached flow chart shows you the e-Performance process in full.  However, this year most of these steps are optional, except for the manager evaluation and employee acknowledgement.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204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competencies have been completed, you will want to complete the manager evaluation overall summary.</a:t>
            </a:r>
          </a:p>
          <a:p>
            <a:endParaRPr lang="en-US" dirty="0"/>
          </a:p>
          <a:p>
            <a:r>
              <a:rPr lang="en-US" dirty="0"/>
              <a:t>First, Select the Overall Summary tab. </a:t>
            </a:r>
          </a:p>
          <a:p>
            <a:endParaRPr lang="en-US" dirty="0"/>
          </a:p>
          <a:p>
            <a:r>
              <a:rPr lang="en-US" dirty="0"/>
              <a:t>Second Select an overall Manager Rating for this Performance Evaluation cycle from the drop down </a:t>
            </a:r>
            <a:r>
              <a:rPr lang="en-US" b="1" dirty="0"/>
              <a:t>(you can access the drop down by clicking on the yellow paper icon.)</a:t>
            </a:r>
            <a:r>
              <a:rPr lang="en-US" dirty="0"/>
              <a:t> NOTE: For many institutions, the Overall Summary rating is a calculated average based on other section summary ratings and cannot be changed. </a:t>
            </a:r>
          </a:p>
          <a:p>
            <a:endParaRPr lang="en-US" dirty="0"/>
          </a:p>
          <a:p>
            <a:r>
              <a:rPr lang="en-US" dirty="0"/>
              <a:t>Lastly, Enter Manager Comments to provide feedback on overall performance.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163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normal year, the attached flow chart shows you the e-Performance process in full.  However, this year most of these steps are optional, except for the manager evaluation.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51FD126-9A1B-4EBE-A449-DC82B371110C}" type="slidenum">
              <a:rPr lang="en-US" smtClean="0"/>
              <a:t>3</a:t>
            </a:fld>
            <a:endParaRPr lang="en-US"/>
          </a:p>
        </p:txBody>
      </p:sp>
    </p:spTree>
    <p:extLst>
      <p:ext uri="{BB962C8B-B14F-4D97-AF65-F5344CB8AC3E}">
        <p14:creationId xmlns:p14="http://schemas.microsoft.com/office/powerpoint/2010/main" val="1527204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Attachments can be added during the Self Evaluation and Manager Evaluation steps and are visible to both</a:t>
            </a:r>
          </a:p>
          <a:p>
            <a:r>
              <a:rPr lang="en-US" dirty="0"/>
              <a:t>employee and manager. All attachments are included in the completed evaluation when added to the</a:t>
            </a:r>
          </a:p>
          <a:p>
            <a:r>
              <a:rPr lang="en-US" dirty="0"/>
              <a:t>employee’s electronic Personnel File. </a:t>
            </a:r>
            <a:r>
              <a:rPr lang="en-US" b="1" dirty="0"/>
              <a:t>ALL: Attachments must be a PDF document.</a:t>
            </a:r>
          </a:p>
          <a:p>
            <a:endParaRPr lang="en-US" b="1" dirty="0"/>
          </a:p>
          <a:p>
            <a:r>
              <a:rPr lang="en-US" dirty="0"/>
              <a:t>1. Click the Add Attachment hyperlink.</a:t>
            </a:r>
          </a:p>
          <a:p>
            <a:r>
              <a:rPr lang="en-US" dirty="0"/>
              <a:t>2. Click Browse to find the document.</a:t>
            </a:r>
          </a:p>
          <a:p>
            <a:r>
              <a:rPr lang="en-US" dirty="0"/>
              <a:t>3. Click Upload.</a:t>
            </a:r>
          </a:p>
          <a:p>
            <a:r>
              <a:rPr lang="en-US" dirty="0"/>
              <a:t>4. Enter a Description (optional).</a:t>
            </a:r>
          </a:p>
          <a:p>
            <a:r>
              <a:rPr lang="en-US" dirty="0"/>
              <a:t>5. To delete an attachment, click the trash can icon next to the document to delete, click OK.</a:t>
            </a:r>
          </a:p>
          <a:p>
            <a:endParaRPr lang="en-US" dirty="0"/>
          </a:p>
          <a:p>
            <a:r>
              <a:rPr lang="en-US" b="1" dirty="0"/>
              <a:t>As a NOTE: Employees and managers can only delete the documents that they have added and will need to be added PRIOR to submitting as complete.</a:t>
            </a:r>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706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completed the competencies and overall summary section of the Performance Evaluation, to finalize the evaluation and send to the employee acknowledgement step, you will want to Click Share with Employee, in the upper right corner and then Click Confirm.</a:t>
            </a:r>
          </a:p>
          <a:p>
            <a:endParaRPr lang="en-US" dirty="0"/>
          </a:p>
          <a:p>
            <a:r>
              <a:rPr lang="en-US" dirty="0"/>
              <a:t>DO NOT SHARE the document with the employee UNTIL:</a:t>
            </a:r>
          </a:p>
          <a:p>
            <a:r>
              <a:rPr lang="en-US" dirty="0"/>
              <a:t>• the employee has marked their Self Evaluation complete, if applicable.</a:t>
            </a:r>
          </a:p>
          <a:p>
            <a:r>
              <a:rPr lang="en-US" dirty="0"/>
              <a:t>• and all ratings are entered. If ratings are not entered a red error message will appear below the Employee Data section on the document.</a:t>
            </a:r>
          </a:p>
          <a:p>
            <a:endParaRPr lang="en-US" dirty="0"/>
          </a:p>
          <a:p>
            <a:r>
              <a:rPr lang="en-US" dirty="0"/>
              <a:t>NOTE:</a:t>
            </a:r>
          </a:p>
          <a:p>
            <a:r>
              <a:rPr lang="en-US" dirty="0"/>
              <a:t>• Once the document has been shared with the employee, it can no longer be edited.</a:t>
            </a:r>
          </a:p>
          <a:p>
            <a:r>
              <a:rPr lang="en-US" dirty="0"/>
              <a:t>• An email notification is sent to the employee requesting acknowledgement.</a:t>
            </a:r>
          </a:p>
          <a:p>
            <a:endParaRPr lang="en-US" dirty="0"/>
          </a:p>
          <a:p>
            <a:r>
              <a:rPr lang="en-US" dirty="0"/>
              <a:t>IT IS RECOMMENDED TO HAVE THE PERFORMANCE EVALUATION CONVERSATION WITH THE EMPLOYEE PRIOR TO SHARING THE COMPLETED ELECTRONIC PERFORMANCE EVALUATION WITH THEM.</a:t>
            </a:r>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734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and final step is the employee acknowledgement of the evaluation.  This acknowledgement serves as their signature.  </a:t>
            </a:r>
          </a:p>
          <a:p>
            <a:endParaRPr lang="en-US" dirty="0"/>
          </a:p>
          <a:p>
            <a:r>
              <a:rPr lang="en-US" dirty="0"/>
              <a:t>To do this they will need to:</a:t>
            </a:r>
          </a:p>
          <a:p>
            <a:endParaRPr lang="en-US" dirty="0"/>
          </a:p>
          <a:p>
            <a:r>
              <a:rPr lang="en-US" dirty="0"/>
              <a:t>1. Access the evaluation.</a:t>
            </a:r>
          </a:p>
          <a:p>
            <a:r>
              <a:rPr lang="en-US" dirty="0"/>
              <a:t>2. Click the Employee Acknowledge tab.</a:t>
            </a:r>
          </a:p>
          <a:p>
            <a:r>
              <a:rPr lang="en-US" dirty="0"/>
              <a:t>3. Enter Employee Comments (optional)</a:t>
            </a:r>
          </a:p>
          <a:p>
            <a:r>
              <a:rPr lang="en-US" dirty="0"/>
              <a:t>4. Click the Acknowledge button in the upper right corner.</a:t>
            </a:r>
          </a:p>
          <a:p>
            <a:r>
              <a:rPr lang="en-US" dirty="0"/>
              <a:t>5. Click Confirm to verify they have reviewed the document with their manager.</a:t>
            </a:r>
          </a:p>
          <a:p>
            <a:endParaRPr lang="en-US" dirty="0"/>
          </a:p>
          <a:p>
            <a:r>
              <a:rPr lang="en-US" dirty="0"/>
              <a:t>NOTE:</a:t>
            </a:r>
          </a:p>
          <a:p>
            <a:r>
              <a:rPr lang="en-US" dirty="0"/>
              <a:t>• Clicking Confirm will act as your electronic signature on the document.</a:t>
            </a:r>
          </a:p>
          <a:p>
            <a:r>
              <a:rPr lang="en-US" dirty="0"/>
              <a:t>• An email notification will be sent to the manager.</a:t>
            </a:r>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711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find additional information and step by step instructions by accessing the link to the UW System e-Performance Training and Help site found through the UWL HR’s performance management page.  </a:t>
            </a:r>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942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Questions????</a:t>
            </a:r>
          </a:p>
        </p:txBody>
      </p:sp>
      <p:sp>
        <p:nvSpPr>
          <p:cNvPr id="4" name="Slide Number Placeholder 3"/>
          <p:cNvSpPr>
            <a:spLocks noGrp="1"/>
          </p:cNvSpPr>
          <p:nvPr>
            <p:ph type="sldNum" sz="quarter" idx="5"/>
          </p:nvPr>
        </p:nvSpPr>
        <p:spPr/>
        <p:txBody>
          <a:bodyPr/>
          <a:lstStyle/>
          <a:p>
            <a:fld id="{B51FD126-9A1B-4EBE-A449-DC82B371110C}" type="slidenum">
              <a:rPr lang="en-US" smtClean="0"/>
              <a:t>36</a:t>
            </a:fld>
            <a:endParaRPr lang="en-US"/>
          </a:p>
        </p:txBody>
      </p:sp>
    </p:spTree>
    <p:extLst>
      <p:ext uri="{BB962C8B-B14F-4D97-AF65-F5344CB8AC3E}">
        <p14:creationId xmlns:p14="http://schemas.microsoft.com/office/powerpoint/2010/main" val="3988303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to bypass the steps, you will want to login to your UW Portal, Select the Manager option on the e-Performance management tile.</a:t>
            </a:r>
          </a:p>
        </p:txBody>
      </p:sp>
      <p:sp>
        <p:nvSpPr>
          <p:cNvPr id="4" name="Slide Number Placeholder 3"/>
          <p:cNvSpPr>
            <a:spLocks noGrp="1"/>
          </p:cNvSpPr>
          <p:nvPr>
            <p:ph type="sldNum" sz="quarter" idx="5"/>
          </p:nvPr>
        </p:nvSpPr>
        <p:spPr/>
        <p:txBody>
          <a:bodyPr/>
          <a:lstStyle/>
          <a:p>
            <a:fld id="{B51FD126-9A1B-4EBE-A449-DC82B371110C}" type="slidenum">
              <a:rPr lang="en-US" smtClean="0"/>
              <a:t>4</a:t>
            </a:fld>
            <a:endParaRPr lang="en-US"/>
          </a:p>
        </p:txBody>
      </p:sp>
    </p:spTree>
    <p:extLst>
      <p:ext uri="{BB962C8B-B14F-4D97-AF65-F5344CB8AC3E}">
        <p14:creationId xmlns:p14="http://schemas.microsoft.com/office/powerpoint/2010/main" val="2090876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you will want to select the employee for whom you want to evaluate.  Select their name to open the document.</a:t>
            </a:r>
          </a:p>
        </p:txBody>
      </p:sp>
      <p:sp>
        <p:nvSpPr>
          <p:cNvPr id="4" name="Slide Number Placeholder 3"/>
          <p:cNvSpPr>
            <a:spLocks noGrp="1"/>
          </p:cNvSpPr>
          <p:nvPr>
            <p:ph type="sldNum" sz="quarter" idx="5"/>
          </p:nvPr>
        </p:nvSpPr>
        <p:spPr/>
        <p:txBody>
          <a:bodyPr/>
          <a:lstStyle/>
          <a:p>
            <a:fld id="{B51FD126-9A1B-4EBE-A449-DC82B371110C}" type="slidenum">
              <a:rPr lang="en-US" smtClean="0"/>
              <a:t>5</a:t>
            </a:fld>
            <a:endParaRPr lang="en-US"/>
          </a:p>
        </p:txBody>
      </p:sp>
    </p:spTree>
    <p:extLst>
      <p:ext uri="{BB962C8B-B14F-4D97-AF65-F5344CB8AC3E}">
        <p14:creationId xmlns:p14="http://schemas.microsoft.com/office/powerpoint/2010/main" val="2897452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are in the document, you can see on the left column all of the steps for the entire evaluation process.  The final step with the arrow is the only step that is required.  Therefore, we need to bypass the other open tasks before you can get to the Complete the Manager Evaluation.</a:t>
            </a:r>
          </a:p>
        </p:txBody>
      </p:sp>
      <p:sp>
        <p:nvSpPr>
          <p:cNvPr id="4" name="Slide Number Placeholder 3"/>
          <p:cNvSpPr>
            <a:spLocks noGrp="1"/>
          </p:cNvSpPr>
          <p:nvPr>
            <p:ph type="sldNum" sz="quarter" idx="5"/>
          </p:nvPr>
        </p:nvSpPr>
        <p:spPr/>
        <p:txBody>
          <a:bodyPr/>
          <a:lstStyle/>
          <a:p>
            <a:fld id="{B51FD126-9A1B-4EBE-A449-DC82B371110C}" type="slidenum">
              <a:rPr lang="en-US" smtClean="0"/>
              <a:t>6</a:t>
            </a:fld>
            <a:endParaRPr lang="en-US"/>
          </a:p>
        </p:txBody>
      </p:sp>
    </p:spTree>
    <p:extLst>
      <p:ext uri="{BB962C8B-B14F-4D97-AF65-F5344CB8AC3E}">
        <p14:creationId xmlns:p14="http://schemas.microsoft.com/office/powerpoint/2010/main" val="177574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bypass the optional steps of Define Criteria, Check-Point, Finalize Criteria, Review Self Evaluation – you will want to select the APPROVE button located in the upper right hand corner of your screen.  You will then confirm this step and continue to approve until you arrive at the Manager Evaluation.</a:t>
            </a:r>
          </a:p>
          <a:p>
            <a:endParaRPr lang="en-US" dirty="0"/>
          </a:p>
          <a:p>
            <a:r>
              <a:rPr lang="en-US" dirty="0"/>
              <a:t>We will have continued trainings to assist in the Manager Evaluation closer to the due date.</a:t>
            </a:r>
          </a:p>
        </p:txBody>
      </p:sp>
      <p:sp>
        <p:nvSpPr>
          <p:cNvPr id="4" name="Slide Number Placeholder 3"/>
          <p:cNvSpPr>
            <a:spLocks noGrp="1"/>
          </p:cNvSpPr>
          <p:nvPr>
            <p:ph type="sldNum" sz="quarter" idx="5"/>
          </p:nvPr>
        </p:nvSpPr>
        <p:spPr/>
        <p:txBody>
          <a:bodyPr/>
          <a:lstStyle/>
          <a:p>
            <a:fld id="{B51FD126-9A1B-4EBE-A449-DC82B371110C}" type="slidenum">
              <a:rPr lang="en-US" smtClean="0"/>
              <a:t>7</a:t>
            </a:fld>
            <a:endParaRPr lang="en-US"/>
          </a:p>
        </p:txBody>
      </p:sp>
    </p:spTree>
    <p:extLst>
      <p:ext uri="{BB962C8B-B14F-4D97-AF65-F5344CB8AC3E}">
        <p14:creationId xmlns:p14="http://schemas.microsoft.com/office/powerpoint/2010/main" val="1592274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find additional information and step by step instructions by accessing the link to the UW System e-Performance Training and Help site found through the UWL HR’s performance management page.  </a:t>
            </a:r>
          </a:p>
        </p:txBody>
      </p:sp>
      <p:sp>
        <p:nvSpPr>
          <p:cNvPr id="4" name="Slide Number Placeholder 3"/>
          <p:cNvSpPr>
            <a:spLocks noGrp="1"/>
          </p:cNvSpPr>
          <p:nvPr>
            <p:ph type="sldNum" sz="quarter" idx="5"/>
          </p:nvPr>
        </p:nvSpPr>
        <p:spPr/>
        <p:txBody>
          <a:bodyPr/>
          <a:lstStyle/>
          <a:p>
            <a:fld id="{B51FD126-9A1B-4EBE-A449-DC82B371110C}" type="slidenum">
              <a:rPr lang="en-US" smtClean="0"/>
              <a:t>8</a:t>
            </a:fld>
            <a:endParaRPr lang="en-US"/>
          </a:p>
        </p:txBody>
      </p:sp>
    </p:spTree>
    <p:extLst>
      <p:ext uri="{BB962C8B-B14F-4D97-AF65-F5344CB8AC3E}">
        <p14:creationId xmlns:p14="http://schemas.microsoft.com/office/powerpoint/2010/main" val="3025942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training today will focus specifically on the first step of the evaluation process – the Define Criteria step.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“Define Criteria” is the first step in transitioning to the electronic version of the evaluation process – this is achieved by establishing the performance criteria that the employee will be evaluated against – most commonly, goals are created in this initial phase.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816422" rtl="0" eaLnBrk="1" fontAlgn="auto" latinLnBrk="0" hangingPunct="1">
              <a:lnSpc>
                <a:spcPct val="100000"/>
              </a:lnSpc>
              <a:spcBef>
                <a:spcPts val="0"/>
              </a:spcBef>
              <a:spcAft>
                <a:spcPts val="0"/>
              </a:spcAft>
              <a:buClrTx/>
              <a:buSzTx/>
              <a:buFontTx/>
              <a:buNone/>
              <a:tabLst/>
              <a:defRPr/>
            </a:pPr>
            <a:fld id="{B51FD126-9A1B-4EBE-A449-DC82B3711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42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83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44625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5" y="7200900"/>
            <a:ext cx="10972800" cy="850900"/>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584575" y="919163"/>
            <a:ext cx="10972800" cy="61722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584575" y="8051800"/>
            <a:ext cx="10972800" cy="12065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14400" y="9534525"/>
            <a:ext cx="4267200" cy="547688"/>
          </a:xfrm>
          <a:prstGeom prst="rect">
            <a:avLst/>
          </a:prstGeom>
        </p:spPr>
        <p:txBody>
          <a:bodyPr/>
          <a:lstStyle/>
          <a:p>
            <a:fld id="{DBD6C066-9792-4344-A295-DAD59D6E180B}" type="datetimeFigureOut">
              <a:rPr lang="en-US" smtClean="0"/>
              <a:t>3/21/2023</a:t>
            </a:fld>
            <a:endParaRPr lang="en-US"/>
          </a:p>
        </p:txBody>
      </p:sp>
      <p:sp>
        <p:nvSpPr>
          <p:cNvPr id="6" name="Footer Placeholder 5"/>
          <p:cNvSpPr>
            <a:spLocks noGrp="1"/>
          </p:cNvSpPr>
          <p:nvPr>
            <p:ph type="ftr" sz="quarter" idx="11"/>
          </p:nvPr>
        </p:nvSpPr>
        <p:spPr>
          <a:xfrm>
            <a:off x="6248400" y="9534525"/>
            <a:ext cx="5791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3106400" y="9534525"/>
            <a:ext cx="4267200" cy="547688"/>
          </a:xfrm>
          <a:prstGeom prst="rect">
            <a:avLst/>
          </a:prstGeom>
        </p:spPr>
        <p:txBody>
          <a:bodyPr/>
          <a:lstStyle/>
          <a:p>
            <a:fld id="{7B820812-94B1-4F40-9BE0-A7E5421DB17E}" type="slidenum">
              <a:rPr lang="en-US" smtClean="0"/>
              <a:t>‹#›</a:t>
            </a:fld>
            <a:endParaRPr lang="en-US"/>
          </a:p>
        </p:txBody>
      </p:sp>
    </p:spTree>
    <p:extLst>
      <p:ext uri="{BB962C8B-B14F-4D97-AF65-F5344CB8AC3E}">
        <p14:creationId xmlns:p14="http://schemas.microsoft.com/office/powerpoint/2010/main" val="3573546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19915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0" y="7076515"/>
            <a:ext cx="16459200" cy="1714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810000" y="2400300"/>
            <a:ext cx="13563600" cy="67897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3121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095" y="6177056"/>
            <a:ext cx="15544800" cy="2043113"/>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611095" y="3449451"/>
            <a:ext cx="15544800" cy="22494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9550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0" y="7076515"/>
            <a:ext cx="16459200" cy="1714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2400300"/>
            <a:ext cx="8153400" cy="67897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20200" y="2400300"/>
            <a:ext cx="8153400" cy="67897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9534525"/>
            <a:ext cx="4267200" cy="547688"/>
          </a:xfrm>
          <a:prstGeom prst="rect">
            <a:avLst/>
          </a:prstGeom>
        </p:spPr>
        <p:txBody>
          <a:bodyPr/>
          <a:lstStyle/>
          <a:p>
            <a:fld id="{98A63E59-AF59-4D45-A974-C763F6E3C87F}" type="datetimeFigureOut">
              <a:rPr lang="en-US" smtClean="0"/>
              <a:t>3/21/2023</a:t>
            </a:fld>
            <a:endParaRPr lang="en-US"/>
          </a:p>
        </p:txBody>
      </p:sp>
      <p:sp>
        <p:nvSpPr>
          <p:cNvPr id="6" name="Footer Placeholder 5"/>
          <p:cNvSpPr>
            <a:spLocks noGrp="1"/>
          </p:cNvSpPr>
          <p:nvPr>
            <p:ph type="ftr" sz="quarter" idx="11"/>
          </p:nvPr>
        </p:nvSpPr>
        <p:spPr>
          <a:xfrm>
            <a:off x="6248400" y="9534525"/>
            <a:ext cx="5791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3106400" y="9534525"/>
            <a:ext cx="4267200" cy="547688"/>
          </a:xfrm>
          <a:prstGeom prst="rect">
            <a:avLst/>
          </a:prstGeom>
        </p:spPr>
        <p:txBody>
          <a:bodyPr/>
          <a:lstStyle/>
          <a:p>
            <a:fld id="{FEA4F2CB-E082-CE4B-99ED-E4F0618CA44C}" type="slidenum">
              <a:rPr lang="en-US" smtClean="0"/>
              <a:t>‹#›</a:t>
            </a:fld>
            <a:endParaRPr lang="en-US"/>
          </a:p>
        </p:txBody>
      </p:sp>
    </p:spTree>
    <p:extLst>
      <p:ext uri="{BB962C8B-B14F-4D97-AF65-F5344CB8AC3E}">
        <p14:creationId xmlns:p14="http://schemas.microsoft.com/office/powerpoint/2010/main" val="5316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9534525"/>
            <a:ext cx="4267200" cy="547688"/>
          </a:xfrm>
          <a:prstGeom prst="rect">
            <a:avLst/>
          </a:prstGeom>
        </p:spPr>
        <p:txBody>
          <a:bodyPr/>
          <a:lstStyle/>
          <a:p>
            <a:fld id="{98A63E59-AF59-4D45-A974-C763F6E3C87F}" type="datetimeFigureOut">
              <a:rPr lang="en-US" smtClean="0"/>
              <a:t>3/21/2023</a:t>
            </a:fld>
            <a:endParaRPr lang="en-US"/>
          </a:p>
        </p:txBody>
      </p:sp>
      <p:sp>
        <p:nvSpPr>
          <p:cNvPr id="3" name="Footer Placeholder 2"/>
          <p:cNvSpPr>
            <a:spLocks noGrp="1"/>
          </p:cNvSpPr>
          <p:nvPr>
            <p:ph type="ftr" sz="quarter" idx="11"/>
          </p:nvPr>
        </p:nvSpPr>
        <p:spPr>
          <a:xfrm>
            <a:off x="6248400" y="9534525"/>
            <a:ext cx="5791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3106400" y="9534525"/>
            <a:ext cx="4267200" cy="547688"/>
          </a:xfrm>
          <a:prstGeom prst="rect">
            <a:avLst/>
          </a:prstGeom>
        </p:spPr>
        <p:txBody>
          <a:bodyPr/>
          <a:lstStyle/>
          <a:p>
            <a:fld id="{FEA4F2CB-E082-CE4B-99ED-E4F0618CA44C}" type="slidenum">
              <a:rPr lang="en-US" smtClean="0"/>
              <a:t>‹#›</a:t>
            </a:fld>
            <a:endParaRPr lang="en-US"/>
          </a:p>
        </p:txBody>
      </p:sp>
    </p:spTree>
    <p:extLst>
      <p:ext uri="{BB962C8B-B14F-4D97-AF65-F5344CB8AC3E}">
        <p14:creationId xmlns:p14="http://schemas.microsoft.com/office/powerpoint/2010/main" val="232401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5" y="7200900"/>
            <a:ext cx="10972800" cy="850900"/>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584575" y="2166471"/>
            <a:ext cx="10972800" cy="492489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584575" y="8051800"/>
            <a:ext cx="10972800" cy="12065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8870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40653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14400" y="2400300"/>
            <a:ext cx="16459200" cy="67897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7375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5" y="6610350"/>
            <a:ext cx="15544800" cy="2043113"/>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444625" y="4360863"/>
            <a:ext cx="15544800" cy="22494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5927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066F8-B94D-4816-B023-E2CCA8679C9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8DD24CD-53B5-48E1-909A-621A37A0DFA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8831B87-8A5F-45D7-8A9F-32A97A426368}"/>
              </a:ext>
            </a:extLst>
          </p:cNvPr>
          <p:cNvSpPr>
            <a:spLocks noGrp="1"/>
          </p:cNvSpPr>
          <p:nvPr>
            <p:ph type="dt" sz="half" idx="10"/>
          </p:nvPr>
        </p:nvSpPr>
        <p:spPr/>
        <p:txBody>
          <a:bodyPr/>
          <a:lstStyle/>
          <a:p>
            <a:fld id="{4E2339E9-04EC-4E2A-98A5-AF9B44D60DAD}" type="datetimeFigureOut">
              <a:rPr lang="en-US" smtClean="0"/>
              <a:t>3/21/2023</a:t>
            </a:fld>
            <a:endParaRPr lang="en-US"/>
          </a:p>
        </p:txBody>
      </p:sp>
      <p:sp>
        <p:nvSpPr>
          <p:cNvPr id="5" name="Footer Placeholder 4">
            <a:extLst>
              <a:ext uri="{FF2B5EF4-FFF2-40B4-BE49-F238E27FC236}">
                <a16:creationId xmlns:a16="http://schemas.microsoft.com/office/drawing/2014/main" id="{AD987FC2-C012-49A3-9D1B-C2B7E8D0C3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BE7FCC-2AA9-44C5-869D-0086466F6EAB}"/>
              </a:ext>
            </a:extLst>
          </p:cNvPr>
          <p:cNvSpPr>
            <a:spLocks noGrp="1"/>
          </p:cNvSpPr>
          <p:nvPr>
            <p:ph type="sldNum" sz="quarter" idx="12"/>
          </p:nvPr>
        </p:nvSpPr>
        <p:spPr/>
        <p:txBody>
          <a:bodyPr/>
          <a:lstStyle/>
          <a:p>
            <a:fld id="{E63BFF84-F236-48FF-963C-EA1F4C4E9518}" type="slidenum">
              <a:rPr lang="en-US" smtClean="0"/>
              <a:t>‹#›</a:t>
            </a:fld>
            <a:endParaRPr lang="en-US"/>
          </a:p>
        </p:txBody>
      </p:sp>
    </p:spTree>
    <p:extLst>
      <p:ext uri="{BB962C8B-B14F-4D97-AF65-F5344CB8AC3E}">
        <p14:creationId xmlns:p14="http://schemas.microsoft.com/office/powerpoint/2010/main" val="2354486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2400300"/>
            <a:ext cx="8153400" cy="67897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20200" y="2400300"/>
            <a:ext cx="8153400" cy="67897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8805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3463"/>
            <a:ext cx="8080375" cy="958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3262313"/>
            <a:ext cx="8080375" cy="59277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0" y="2303463"/>
            <a:ext cx="8083550" cy="958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290050" y="3262313"/>
            <a:ext cx="8083550" cy="59277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944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58576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745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09575"/>
            <a:ext cx="6016625" cy="1743075"/>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7150100" y="409575"/>
            <a:ext cx="10223500" cy="87804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2152650"/>
            <a:ext cx="6016625" cy="703738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591789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5" y="7200900"/>
            <a:ext cx="10972800" cy="850900"/>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584575" y="919163"/>
            <a:ext cx="10972800" cy="61722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584575" y="8051800"/>
            <a:ext cx="10972800" cy="12065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95903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04879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270000"/>
            <a:ext cx="16459200" cy="1714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087518" y="2633852"/>
            <a:ext cx="13286081" cy="67897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166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1270000"/>
            <a:ext cx="16459200" cy="1714500"/>
          </a:xfrm>
          <a:prstGeom prst="rect">
            <a:avLst/>
          </a:prstGeom>
        </p:spPr>
        <p:txBody>
          <a:bodyPr/>
          <a:lstStyle>
            <a:lvl1pPr>
              <a:defRPr/>
            </a:lvl1pPr>
          </a:lstStyle>
          <a:p>
            <a:r>
              <a:rPr lang="en-US"/>
              <a:t>Click to edit Master title style</a:t>
            </a:r>
          </a:p>
        </p:txBody>
      </p:sp>
      <p:sp>
        <p:nvSpPr>
          <p:cNvPr id="5" name="Text Placeholder 4"/>
          <p:cNvSpPr>
            <a:spLocks noGrp="1"/>
          </p:cNvSpPr>
          <p:nvPr>
            <p:ph type="body" sz="quarter" idx="3"/>
          </p:nvPr>
        </p:nvSpPr>
        <p:spPr>
          <a:xfrm>
            <a:off x="5022850" y="2647950"/>
            <a:ext cx="8083550" cy="958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22850" y="3606800"/>
            <a:ext cx="8083550" cy="59277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1498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914400" y="9534525"/>
            <a:ext cx="4267200" cy="547688"/>
          </a:xfrm>
          <a:prstGeom prst="rect">
            <a:avLst/>
          </a:prstGeom>
        </p:spPr>
        <p:txBody>
          <a:bodyPr/>
          <a:lstStyle/>
          <a:p>
            <a:fld id="{FCE4B3A6-B599-7442-AC97-BC9A89F53CFE}" type="datetimeFigureOut">
              <a:rPr lang="en-US" smtClean="0"/>
              <a:t>3/21/2023</a:t>
            </a:fld>
            <a:endParaRPr lang="en-US"/>
          </a:p>
        </p:txBody>
      </p:sp>
      <p:sp>
        <p:nvSpPr>
          <p:cNvPr id="4" name="Footer Placeholder 3"/>
          <p:cNvSpPr>
            <a:spLocks noGrp="1"/>
          </p:cNvSpPr>
          <p:nvPr>
            <p:ph type="ftr" sz="quarter" idx="11"/>
          </p:nvPr>
        </p:nvSpPr>
        <p:spPr>
          <a:xfrm>
            <a:off x="6248400" y="9534525"/>
            <a:ext cx="5791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3106400" y="9534525"/>
            <a:ext cx="4267200" cy="547688"/>
          </a:xfrm>
          <a:prstGeom prst="rect">
            <a:avLst/>
          </a:prstGeom>
        </p:spPr>
        <p:txBody>
          <a:bodyPr/>
          <a:lstStyle/>
          <a:p>
            <a:fld id="{D35E9E06-B357-0645-80E1-E788A2DF8715}" type="slidenum">
              <a:rPr lang="en-US" smtClean="0"/>
              <a:t>‹#›</a:t>
            </a:fld>
            <a:endParaRPr lang="en-US"/>
          </a:p>
        </p:txBody>
      </p:sp>
    </p:spTree>
    <p:extLst>
      <p:ext uri="{BB962C8B-B14F-4D97-AF65-F5344CB8AC3E}">
        <p14:creationId xmlns:p14="http://schemas.microsoft.com/office/powerpoint/2010/main" val="785284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414212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9534525"/>
            <a:ext cx="4267200" cy="547688"/>
          </a:xfrm>
          <a:prstGeom prst="rect">
            <a:avLst/>
          </a:prstGeom>
        </p:spPr>
        <p:txBody>
          <a:bodyPr/>
          <a:lstStyle/>
          <a:p>
            <a:fld id="{FCE4B3A6-B599-7442-AC97-BC9A89F53CFE}" type="datetimeFigureOut">
              <a:rPr lang="en-US" smtClean="0"/>
              <a:t>3/21/2023</a:t>
            </a:fld>
            <a:endParaRPr lang="en-US"/>
          </a:p>
        </p:txBody>
      </p:sp>
      <p:sp>
        <p:nvSpPr>
          <p:cNvPr id="3" name="Footer Placeholder 2"/>
          <p:cNvSpPr>
            <a:spLocks noGrp="1"/>
          </p:cNvSpPr>
          <p:nvPr>
            <p:ph type="ftr" sz="quarter" idx="11"/>
          </p:nvPr>
        </p:nvSpPr>
        <p:spPr>
          <a:xfrm>
            <a:off x="6248400" y="9534525"/>
            <a:ext cx="5791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3106400" y="9534525"/>
            <a:ext cx="4267200" cy="547688"/>
          </a:xfrm>
          <a:prstGeom prst="rect">
            <a:avLst/>
          </a:prstGeom>
        </p:spPr>
        <p:txBody>
          <a:bodyPr/>
          <a:lstStyle/>
          <a:p>
            <a:fld id="{D35E9E06-B357-0645-80E1-E788A2DF8715}" type="slidenum">
              <a:rPr lang="en-US" smtClean="0"/>
              <a:t>‹#›</a:t>
            </a:fld>
            <a:endParaRPr lang="en-US"/>
          </a:p>
        </p:txBody>
      </p:sp>
    </p:spTree>
    <p:extLst>
      <p:ext uri="{BB962C8B-B14F-4D97-AF65-F5344CB8AC3E}">
        <p14:creationId xmlns:p14="http://schemas.microsoft.com/office/powerpoint/2010/main" val="385397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5" y="7200900"/>
            <a:ext cx="10972800" cy="850900"/>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584575" y="919163"/>
            <a:ext cx="10972800" cy="61722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584575" y="8051800"/>
            <a:ext cx="10972800" cy="12065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81171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644837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270000"/>
            <a:ext cx="16459200" cy="1714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14400" y="2400300"/>
            <a:ext cx="16459200" cy="67897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9473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2400300"/>
            <a:ext cx="8153400" cy="67897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20200" y="2400300"/>
            <a:ext cx="8153400" cy="67897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0038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3463"/>
            <a:ext cx="8080375" cy="958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3262313"/>
            <a:ext cx="8080375" cy="59277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0" y="2303463"/>
            <a:ext cx="8083550" cy="958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290050" y="3262313"/>
            <a:ext cx="8083550" cy="59277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44895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1270000"/>
            <a:ext cx="16459200" cy="17145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143158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135954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14400" y="2400300"/>
            <a:ext cx="16459200" cy="67897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25"/>
            <a:ext cx="4267200" cy="547688"/>
          </a:xfrm>
          <a:prstGeom prst="rect">
            <a:avLst/>
          </a:prstGeom>
        </p:spPr>
        <p:txBody>
          <a:bodyPr/>
          <a:lstStyle/>
          <a:p>
            <a:fld id="{D778891D-153B-D144-87A3-FA1BF2282B31}" type="datetimeFigureOut">
              <a:rPr lang="en-US" smtClean="0"/>
              <a:t>3/21/2023</a:t>
            </a:fld>
            <a:endParaRPr lang="en-US"/>
          </a:p>
        </p:txBody>
      </p:sp>
      <p:sp>
        <p:nvSpPr>
          <p:cNvPr id="5" name="Footer Placeholder 4"/>
          <p:cNvSpPr>
            <a:spLocks noGrp="1"/>
          </p:cNvSpPr>
          <p:nvPr>
            <p:ph type="ftr" sz="quarter" idx="11"/>
          </p:nvPr>
        </p:nvSpPr>
        <p:spPr>
          <a:xfrm>
            <a:off x="6248400" y="9534525"/>
            <a:ext cx="5791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3106400" y="9534525"/>
            <a:ext cx="4267200" cy="547688"/>
          </a:xfrm>
          <a:prstGeom prst="rect">
            <a:avLst/>
          </a:prstGeom>
        </p:spPr>
        <p:txBody>
          <a:bodyPr/>
          <a:lstStyle/>
          <a:p>
            <a:fld id="{3FB22F94-7A76-5B49-955A-7E741D412309}" type="slidenum">
              <a:rPr lang="en-US" smtClean="0"/>
              <a:t>‹#›</a:t>
            </a:fld>
            <a:endParaRPr lang="en-US"/>
          </a:p>
        </p:txBody>
      </p:sp>
    </p:spTree>
    <p:extLst>
      <p:ext uri="{BB962C8B-B14F-4D97-AF65-F5344CB8AC3E}">
        <p14:creationId xmlns:p14="http://schemas.microsoft.com/office/powerpoint/2010/main" val="593534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270000"/>
            <a:ext cx="16459200" cy="1714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2400300"/>
            <a:ext cx="8153400" cy="67897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20200" y="2400300"/>
            <a:ext cx="8153400" cy="67897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922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288118" y="2400300"/>
            <a:ext cx="13085482" cy="67897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5268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1127986"/>
            <a:ext cx="16459200" cy="1714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3463"/>
            <a:ext cx="8080375" cy="958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3262313"/>
            <a:ext cx="8080375" cy="59277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0" y="2303463"/>
            <a:ext cx="8083550" cy="958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290050" y="3262313"/>
            <a:ext cx="8083550" cy="59277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25254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1270000"/>
            <a:ext cx="16459200" cy="17145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356849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09575"/>
            <a:ext cx="6016625" cy="1743075"/>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7150100" y="409575"/>
            <a:ext cx="10223500" cy="87804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2152650"/>
            <a:ext cx="6016625" cy="703738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91283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5" y="7200900"/>
            <a:ext cx="10972800" cy="850900"/>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584575" y="919163"/>
            <a:ext cx="10972800" cy="61722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584575" y="8051800"/>
            <a:ext cx="10972800" cy="12065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305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2400300"/>
            <a:ext cx="8153400" cy="67897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20200" y="2400300"/>
            <a:ext cx="8153400" cy="67897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3894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3463"/>
            <a:ext cx="8080375" cy="958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3262313"/>
            <a:ext cx="8080375" cy="59277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0" y="2303463"/>
            <a:ext cx="8083550" cy="958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290050" y="3262313"/>
            <a:ext cx="8083550" cy="59277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9534525"/>
            <a:ext cx="4267200" cy="547688"/>
          </a:xfrm>
          <a:prstGeom prst="rect">
            <a:avLst/>
          </a:prstGeom>
        </p:spPr>
        <p:txBody>
          <a:bodyPr/>
          <a:lstStyle/>
          <a:p>
            <a:fld id="{DBD6C066-9792-4344-A295-DAD59D6E180B}" type="datetimeFigureOut">
              <a:rPr lang="en-US" smtClean="0"/>
              <a:t>3/21/2023</a:t>
            </a:fld>
            <a:endParaRPr lang="en-US"/>
          </a:p>
        </p:txBody>
      </p:sp>
      <p:sp>
        <p:nvSpPr>
          <p:cNvPr id="8" name="Footer Placeholder 7"/>
          <p:cNvSpPr>
            <a:spLocks noGrp="1"/>
          </p:cNvSpPr>
          <p:nvPr>
            <p:ph type="ftr" sz="quarter" idx="11"/>
          </p:nvPr>
        </p:nvSpPr>
        <p:spPr>
          <a:xfrm>
            <a:off x="6248400" y="9534525"/>
            <a:ext cx="5791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3106400" y="9534525"/>
            <a:ext cx="4267200" cy="547688"/>
          </a:xfrm>
          <a:prstGeom prst="rect">
            <a:avLst/>
          </a:prstGeom>
        </p:spPr>
        <p:txBody>
          <a:bodyPr/>
          <a:lstStyle/>
          <a:p>
            <a:fld id="{7B820812-94B1-4F40-9BE0-A7E5421DB17E}" type="slidenum">
              <a:rPr lang="en-US" smtClean="0"/>
              <a:t>‹#›</a:t>
            </a:fld>
            <a:endParaRPr lang="en-US"/>
          </a:p>
        </p:txBody>
      </p:sp>
    </p:spTree>
    <p:extLst>
      <p:ext uri="{BB962C8B-B14F-4D97-AF65-F5344CB8AC3E}">
        <p14:creationId xmlns:p14="http://schemas.microsoft.com/office/powerpoint/2010/main" val="1818256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12457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9534525"/>
            <a:ext cx="4267200" cy="547688"/>
          </a:xfrm>
          <a:prstGeom prst="rect">
            <a:avLst/>
          </a:prstGeom>
        </p:spPr>
        <p:txBody>
          <a:bodyPr/>
          <a:lstStyle/>
          <a:p>
            <a:fld id="{DBD6C066-9792-4344-A295-DAD59D6E180B}" type="datetimeFigureOut">
              <a:rPr lang="en-US" smtClean="0"/>
              <a:t>3/21/2023</a:t>
            </a:fld>
            <a:endParaRPr lang="en-US"/>
          </a:p>
        </p:txBody>
      </p:sp>
      <p:sp>
        <p:nvSpPr>
          <p:cNvPr id="3" name="Footer Placeholder 2"/>
          <p:cNvSpPr>
            <a:spLocks noGrp="1"/>
          </p:cNvSpPr>
          <p:nvPr>
            <p:ph type="ftr" sz="quarter" idx="11"/>
          </p:nvPr>
        </p:nvSpPr>
        <p:spPr>
          <a:xfrm>
            <a:off x="6248400" y="9534525"/>
            <a:ext cx="5791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3106400" y="9534525"/>
            <a:ext cx="4267200" cy="547688"/>
          </a:xfrm>
          <a:prstGeom prst="rect">
            <a:avLst/>
          </a:prstGeom>
        </p:spPr>
        <p:txBody>
          <a:bodyPr/>
          <a:lstStyle/>
          <a:p>
            <a:fld id="{7B820812-94B1-4F40-9BE0-A7E5421DB17E}" type="slidenum">
              <a:rPr lang="en-US" smtClean="0"/>
              <a:t>‹#›</a:t>
            </a:fld>
            <a:endParaRPr lang="en-US"/>
          </a:p>
        </p:txBody>
      </p:sp>
    </p:spTree>
    <p:extLst>
      <p:ext uri="{BB962C8B-B14F-4D97-AF65-F5344CB8AC3E}">
        <p14:creationId xmlns:p14="http://schemas.microsoft.com/office/powerpoint/2010/main" val="3746132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09575"/>
            <a:ext cx="6016625" cy="1743075"/>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7150100" y="409575"/>
            <a:ext cx="10223500" cy="87804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2152650"/>
            <a:ext cx="6016625" cy="703738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14400" y="9534525"/>
            <a:ext cx="4267200" cy="547688"/>
          </a:xfrm>
          <a:prstGeom prst="rect">
            <a:avLst/>
          </a:prstGeom>
        </p:spPr>
        <p:txBody>
          <a:bodyPr/>
          <a:lstStyle/>
          <a:p>
            <a:fld id="{DBD6C066-9792-4344-A295-DAD59D6E180B}" type="datetimeFigureOut">
              <a:rPr lang="en-US" smtClean="0"/>
              <a:t>3/21/2023</a:t>
            </a:fld>
            <a:endParaRPr lang="en-US"/>
          </a:p>
        </p:txBody>
      </p:sp>
      <p:sp>
        <p:nvSpPr>
          <p:cNvPr id="6" name="Footer Placeholder 5"/>
          <p:cNvSpPr>
            <a:spLocks noGrp="1"/>
          </p:cNvSpPr>
          <p:nvPr>
            <p:ph type="ftr" sz="quarter" idx="11"/>
          </p:nvPr>
        </p:nvSpPr>
        <p:spPr>
          <a:xfrm>
            <a:off x="6248400" y="9534525"/>
            <a:ext cx="5791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3106400" y="9534525"/>
            <a:ext cx="4267200" cy="547688"/>
          </a:xfrm>
          <a:prstGeom prst="rect">
            <a:avLst/>
          </a:prstGeom>
        </p:spPr>
        <p:txBody>
          <a:bodyPr/>
          <a:lstStyle/>
          <a:p>
            <a:fld id="{7B820812-94B1-4F40-9BE0-A7E5421DB17E}" type="slidenum">
              <a:rPr lang="en-US" smtClean="0"/>
              <a:t>‹#›</a:t>
            </a:fld>
            <a:endParaRPr lang="en-US"/>
          </a:p>
        </p:txBody>
      </p:sp>
    </p:spTree>
    <p:extLst>
      <p:ext uri="{BB962C8B-B14F-4D97-AF65-F5344CB8AC3E}">
        <p14:creationId xmlns:p14="http://schemas.microsoft.com/office/powerpoint/2010/main" val="19061349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2.emf"/><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4.emf"/><Relationship Id="rId5" Type="http://schemas.openxmlformats.org/officeDocument/2006/relationships/slideLayout" Target="../slideLayouts/slideLayout21.xml"/><Relationship Id="rId10" Type="http://schemas.openxmlformats.org/officeDocument/2006/relationships/theme" Target="../theme/theme4.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28.xml"/><Relationship Id="rId7"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6.jp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6.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image" Target="../media/image7.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owerpoint image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48102914"/>
      </p:ext>
    </p:extLst>
  </p:cSld>
  <p:clrMap bg1="lt1" tx1="dk1" bg2="lt2" tx2="dk2" accent1="accent1" accent2="accent2" accent3="accent3" accent4="accent4" accent5="accent5" accent6="accent6" hlink="hlink" folHlink="folHlink"/>
  <p:sldLayoutIdLst>
    <p:sldLayoutId id="2147483664" r:id="rId1"/>
    <p:sldLayoutId id="214748372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owerpoint images.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66356820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9" r:id="rId3"/>
    <p:sldLayoutId id="2147483670" r:id="rId4"/>
    <p:sldLayoutId id="2147483671" r:id="rId5"/>
    <p:sldLayoutId id="2147483672" r:id="rId6"/>
    <p:sldLayoutId id="2147483673" r:id="rId7"/>
    <p:sldLayoutId id="2147483674"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owerpoint images.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78269003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2" r:id="rId5"/>
    <p:sldLayoutId id="2147483684"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owerpoint images.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5276750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owerpoint images.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60496361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0" r:id="rId3"/>
    <p:sldLayoutId id="2147483701" r:id="rId4"/>
    <p:sldLayoutId id="2147483702" r:id="rId5"/>
    <p:sldLayoutId id="2147483704"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powerpoint images_Page_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75870222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9" r:id="rId3"/>
    <p:sldLayoutId id="2147483710" r:id="rId4"/>
    <p:sldLayoutId id="2147483711"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owerpoint images.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4865255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6" r:id="rId3"/>
    <p:sldLayoutId id="2147483717" r:id="rId4"/>
    <p:sldLayoutId id="2147483718" r:id="rId5"/>
    <p:sldLayoutId id="2147483720" r:id="rId6"/>
    <p:sldLayoutId id="2147483721"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https://uwservice.wisconsin.edu/video_learning/ep-manager/index.php"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hyperlink" Target="https://uwservice.wisconsin.edu/video_learning/ep-manager/index.php"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hyperlink" Target="https://uwservice.wisconsin.edu/video_learning/ep-manager/index.php"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https://uwservice.wisconsin.edu/video_learning/ep-manager/index.php" TargetMode="External"/><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hyperlink" Target="https://uwservice.wisconsin.edu/video_learning/ep-manager/index.php"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hyperlink" Target="https://uwservice.wisconsin.edu/video_learning/ep-manager/index.php"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hyperlink" Target="https://uwservice.wisconsin.edu/video_learning/ep-manager/index.php" TargetMode="External"/><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hyperlink" Target="https://uwservice.wisconsin.edu/video_learning/ep-manager/index.php" TargetMode="External"/><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hyperlink" Target="https://uwservice.wisconsin.edu/video_learning/ep-manager/index.php" TargetMode="External"/><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hyperlink" Target="https://uwservice.wisconsin.edu/video_learning/ep-manager/index.php" TargetMode="External"/><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hyperlink" Target="https://uwservice.wisconsin.edu/video_learning/ep-manager/index.php" TargetMode="External"/><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hyperlink" Target="https://uwservice.wisconsin.edu/video_learning/ep-manager/index.php" TargetMode="External"/><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hyperlink" Target="https://uwservice.wisconsin.edu/video_learning/ep-manager/index.php" TargetMode="External"/><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hyperlink" Target="https://uwservice.wisconsin.edu/video_learning/ep-manager/index.php"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s://uwservice.wisconsin.edu/video_learning/ep-manager/index.php" TargetMode="External"/><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in front of a flower&#10;&#10;Description automatically generated">
            <a:extLst>
              <a:ext uri="{FF2B5EF4-FFF2-40B4-BE49-F238E27FC236}">
                <a16:creationId xmlns:a16="http://schemas.microsoft.com/office/drawing/2014/main" id="{5271746D-FA99-4611-B1AA-0028B1BBE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1" y="0"/>
            <a:ext cx="18284750" cy="10287000"/>
          </a:xfrm>
          <a:prstGeom prst="rect">
            <a:avLst/>
          </a:prstGeom>
        </p:spPr>
      </p:pic>
      <p:sp>
        <p:nvSpPr>
          <p:cNvPr id="8" name="Rectangle 7">
            <a:extLst>
              <a:ext uri="{FF2B5EF4-FFF2-40B4-BE49-F238E27FC236}">
                <a16:creationId xmlns:a16="http://schemas.microsoft.com/office/drawing/2014/main" id="{3FBAEFD6-A7D6-4083-B534-636055982FAB}"/>
              </a:ext>
            </a:extLst>
          </p:cNvPr>
          <p:cNvSpPr/>
          <p:nvPr/>
        </p:nvSpPr>
        <p:spPr>
          <a:xfrm>
            <a:off x="0" y="118601"/>
            <a:ext cx="8682360" cy="1523494"/>
          </a:xfrm>
          <a:prstGeom prst="rect">
            <a:avLst/>
          </a:prstGeom>
          <a:noFill/>
        </p:spPr>
        <p:txBody>
          <a:bodyPr wrap="square" lIns="137160" tIns="68580" rIns="137160" bIns="68580">
            <a:spAutoFit/>
          </a:bodyPr>
          <a:lstStyle/>
          <a:p>
            <a:pPr algn="ctr"/>
            <a:r>
              <a:rPr lang="en-US" sz="90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E-Performance</a:t>
            </a:r>
          </a:p>
        </p:txBody>
      </p:sp>
      <p:sp>
        <p:nvSpPr>
          <p:cNvPr id="9" name="Rectangle 8">
            <a:extLst>
              <a:ext uri="{FF2B5EF4-FFF2-40B4-BE49-F238E27FC236}">
                <a16:creationId xmlns:a16="http://schemas.microsoft.com/office/drawing/2014/main" id="{7CFD93B8-CD65-4D20-9407-DE12BED5BF16}"/>
              </a:ext>
            </a:extLst>
          </p:cNvPr>
          <p:cNvSpPr/>
          <p:nvPr/>
        </p:nvSpPr>
        <p:spPr>
          <a:xfrm>
            <a:off x="381740" y="1343720"/>
            <a:ext cx="9448060" cy="1246495"/>
          </a:xfrm>
          <a:prstGeom prst="rect">
            <a:avLst/>
          </a:prstGeom>
          <a:noFill/>
        </p:spPr>
        <p:txBody>
          <a:bodyPr wrap="square" lIns="137160" tIns="68580" rIns="137160" bIns="68580">
            <a:spAutoFit/>
          </a:bodyPr>
          <a:lstStyle/>
          <a:p>
            <a:pPr algn="ctr"/>
            <a:r>
              <a:rPr lang="en-US" sz="72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Supervisor Training</a:t>
            </a:r>
          </a:p>
        </p:txBody>
      </p:sp>
    </p:spTree>
    <p:extLst>
      <p:ext uri="{BB962C8B-B14F-4D97-AF65-F5344CB8AC3E}">
        <p14:creationId xmlns:p14="http://schemas.microsoft.com/office/powerpoint/2010/main" val="2924512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BDE9DD-71FB-453E-9928-B040CF23E991}"/>
              </a:ext>
            </a:extLst>
          </p:cNvPr>
          <p:cNvPicPr/>
          <p:nvPr/>
        </p:nvPicPr>
        <p:blipFill rotWithShape="1">
          <a:blip r:embed="rId3"/>
          <a:srcRect l="15093" t="11852" r="16296" b="4691"/>
          <a:stretch/>
        </p:blipFill>
        <p:spPr bwMode="auto">
          <a:xfrm>
            <a:off x="426720" y="325120"/>
            <a:ext cx="17434560" cy="9652000"/>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8515CE47-93FB-4DCE-A745-E11C44BDC543}"/>
              </a:ext>
            </a:extLst>
          </p:cNvPr>
          <p:cNvSpPr/>
          <p:nvPr/>
        </p:nvSpPr>
        <p:spPr>
          <a:xfrm>
            <a:off x="609600" y="142240"/>
            <a:ext cx="13025120" cy="27432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1642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8" name="Straight Connector 7">
            <a:extLst>
              <a:ext uri="{FF2B5EF4-FFF2-40B4-BE49-F238E27FC236}">
                <a16:creationId xmlns:a16="http://schemas.microsoft.com/office/drawing/2014/main" id="{0BC1FB9E-9F84-40C6-A6F1-F8E86794B463}"/>
              </a:ext>
            </a:extLst>
          </p:cNvPr>
          <p:cNvCxnSpPr/>
          <p:nvPr/>
        </p:nvCxnSpPr>
        <p:spPr>
          <a:xfrm flipV="1">
            <a:off x="609600" y="3048000"/>
            <a:ext cx="975360" cy="792480"/>
          </a:xfrm>
          <a:prstGeom prst="line">
            <a:avLst/>
          </a:prstGeom>
        </p:spPr>
        <p:style>
          <a:lnRef idx="2">
            <a:schemeClr val="accent6"/>
          </a:lnRef>
          <a:fillRef idx="0">
            <a:schemeClr val="accent6"/>
          </a:fillRef>
          <a:effectRef idx="1">
            <a:schemeClr val="accent6"/>
          </a:effectRef>
          <a:fontRef idx="minor">
            <a:schemeClr val="tx1"/>
          </a:fontRef>
        </p:style>
      </p:cxnSp>
      <p:cxnSp>
        <p:nvCxnSpPr>
          <p:cNvPr id="10" name="Straight Connector 9">
            <a:extLst>
              <a:ext uri="{FF2B5EF4-FFF2-40B4-BE49-F238E27FC236}">
                <a16:creationId xmlns:a16="http://schemas.microsoft.com/office/drawing/2014/main" id="{E48E06F7-3F07-4036-9F35-70E19F891E00}"/>
              </a:ext>
            </a:extLst>
          </p:cNvPr>
          <p:cNvCxnSpPr>
            <a:cxnSpLocks/>
          </p:cNvCxnSpPr>
          <p:nvPr/>
        </p:nvCxnSpPr>
        <p:spPr>
          <a:xfrm flipV="1">
            <a:off x="609600" y="3068320"/>
            <a:ext cx="1584960" cy="1341120"/>
          </a:xfrm>
          <a:prstGeom prst="line">
            <a:avLst/>
          </a:prstGeom>
        </p:spPr>
        <p:style>
          <a:lnRef idx="2">
            <a:schemeClr val="accent6"/>
          </a:lnRef>
          <a:fillRef idx="0">
            <a:schemeClr val="accent6"/>
          </a:fillRef>
          <a:effectRef idx="1">
            <a:schemeClr val="accent6"/>
          </a:effectRef>
          <a:fontRef idx="minor">
            <a:schemeClr val="tx1"/>
          </a:fontRef>
        </p:style>
      </p:cxnSp>
      <p:cxnSp>
        <p:nvCxnSpPr>
          <p:cNvPr id="14" name="Straight Connector 13">
            <a:extLst>
              <a:ext uri="{FF2B5EF4-FFF2-40B4-BE49-F238E27FC236}">
                <a16:creationId xmlns:a16="http://schemas.microsoft.com/office/drawing/2014/main" id="{6177ED22-2323-42D0-9EE5-71B0AA694471}"/>
              </a:ext>
            </a:extLst>
          </p:cNvPr>
          <p:cNvCxnSpPr>
            <a:cxnSpLocks/>
            <a:stCxn id="4" idx="1"/>
          </p:cNvCxnSpPr>
          <p:nvPr/>
        </p:nvCxnSpPr>
        <p:spPr>
          <a:xfrm flipV="1">
            <a:off x="426720" y="3210560"/>
            <a:ext cx="2479040" cy="1940560"/>
          </a:xfrm>
          <a:prstGeom prst="line">
            <a:avLst/>
          </a:prstGeom>
        </p:spPr>
        <p:style>
          <a:lnRef idx="2">
            <a:schemeClr val="accent6"/>
          </a:lnRef>
          <a:fillRef idx="0">
            <a:schemeClr val="accent6"/>
          </a:fillRef>
          <a:effectRef idx="1">
            <a:schemeClr val="accent6"/>
          </a:effectRef>
          <a:fontRef idx="minor">
            <a:schemeClr val="tx1"/>
          </a:fontRef>
        </p:style>
      </p:cxnSp>
      <p:cxnSp>
        <p:nvCxnSpPr>
          <p:cNvPr id="16" name="Straight Connector 15">
            <a:extLst>
              <a:ext uri="{FF2B5EF4-FFF2-40B4-BE49-F238E27FC236}">
                <a16:creationId xmlns:a16="http://schemas.microsoft.com/office/drawing/2014/main" id="{0117BFCC-C168-4333-B5D1-54D0D2F96ED4}"/>
              </a:ext>
            </a:extLst>
          </p:cNvPr>
          <p:cNvCxnSpPr>
            <a:cxnSpLocks/>
          </p:cNvCxnSpPr>
          <p:nvPr/>
        </p:nvCxnSpPr>
        <p:spPr>
          <a:xfrm flipV="1">
            <a:off x="504189" y="3068320"/>
            <a:ext cx="3458211" cy="2809241"/>
          </a:xfrm>
          <a:prstGeom prst="line">
            <a:avLst/>
          </a:prstGeom>
        </p:spPr>
        <p:style>
          <a:lnRef idx="2">
            <a:schemeClr val="accent6"/>
          </a:lnRef>
          <a:fillRef idx="0">
            <a:schemeClr val="accent6"/>
          </a:fillRef>
          <a:effectRef idx="1">
            <a:schemeClr val="accent6"/>
          </a:effectRef>
          <a:fontRef idx="minor">
            <a:schemeClr val="tx1"/>
          </a:fontRef>
        </p:style>
      </p:cxnSp>
      <p:cxnSp>
        <p:nvCxnSpPr>
          <p:cNvPr id="18" name="Straight Connector 17">
            <a:extLst>
              <a:ext uri="{FF2B5EF4-FFF2-40B4-BE49-F238E27FC236}">
                <a16:creationId xmlns:a16="http://schemas.microsoft.com/office/drawing/2014/main" id="{0FFCD50A-8F80-44EC-9D96-0ACC6480E99B}"/>
              </a:ext>
            </a:extLst>
          </p:cNvPr>
          <p:cNvCxnSpPr>
            <a:cxnSpLocks/>
          </p:cNvCxnSpPr>
          <p:nvPr/>
        </p:nvCxnSpPr>
        <p:spPr>
          <a:xfrm flipV="1">
            <a:off x="504189" y="3068321"/>
            <a:ext cx="4271011" cy="3576319"/>
          </a:xfrm>
          <a:prstGeom prst="line">
            <a:avLst/>
          </a:prstGeom>
        </p:spPr>
        <p:style>
          <a:lnRef idx="2">
            <a:schemeClr val="accent6"/>
          </a:lnRef>
          <a:fillRef idx="0">
            <a:schemeClr val="accent6"/>
          </a:fillRef>
          <a:effectRef idx="1">
            <a:schemeClr val="accent6"/>
          </a:effectRef>
          <a:fontRef idx="minor">
            <a:schemeClr val="tx1"/>
          </a:fontRef>
        </p:style>
      </p:cxnSp>
      <p:cxnSp>
        <p:nvCxnSpPr>
          <p:cNvPr id="22" name="Straight Connector 21">
            <a:extLst>
              <a:ext uri="{FF2B5EF4-FFF2-40B4-BE49-F238E27FC236}">
                <a16:creationId xmlns:a16="http://schemas.microsoft.com/office/drawing/2014/main" id="{20F6AA5F-41C2-4C81-849B-BBC50094421D}"/>
              </a:ext>
            </a:extLst>
          </p:cNvPr>
          <p:cNvCxnSpPr>
            <a:cxnSpLocks/>
          </p:cNvCxnSpPr>
          <p:nvPr/>
        </p:nvCxnSpPr>
        <p:spPr>
          <a:xfrm flipV="1">
            <a:off x="522286" y="3210561"/>
            <a:ext cx="4882834" cy="4348479"/>
          </a:xfrm>
          <a:prstGeom prst="line">
            <a:avLst/>
          </a:prstGeom>
        </p:spPr>
        <p:style>
          <a:lnRef idx="2">
            <a:schemeClr val="accent6"/>
          </a:lnRef>
          <a:fillRef idx="0">
            <a:schemeClr val="accent6"/>
          </a:fillRef>
          <a:effectRef idx="1">
            <a:schemeClr val="accent6"/>
          </a:effectRef>
          <a:fontRef idx="minor">
            <a:schemeClr val="tx1"/>
          </a:fontRef>
        </p:style>
      </p:cxnSp>
      <p:cxnSp>
        <p:nvCxnSpPr>
          <p:cNvPr id="24" name="Straight Connector 23">
            <a:extLst>
              <a:ext uri="{FF2B5EF4-FFF2-40B4-BE49-F238E27FC236}">
                <a16:creationId xmlns:a16="http://schemas.microsoft.com/office/drawing/2014/main" id="{F5FED800-5770-416C-82F9-34ED9DCD5BF1}"/>
              </a:ext>
            </a:extLst>
          </p:cNvPr>
          <p:cNvCxnSpPr/>
          <p:nvPr/>
        </p:nvCxnSpPr>
        <p:spPr>
          <a:xfrm flipV="1">
            <a:off x="772160" y="3210560"/>
            <a:ext cx="5588000" cy="4935220"/>
          </a:xfrm>
          <a:prstGeom prst="line">
            <a:avLst/>
          </a:prstGeom>
        </p:spPr>
        <p:style>
          <a:lnRef idx="2">
            <a:schemeClr val="accent6"/>
          </a:lnRef>
          <a:fillRef idx="0">
            <a:schemeClr val="accent6"/>
          </a:fillRef>
          <a:effectRef idx="1">
            <a:schemeClr val="accent6"/>
          </a:effectRef>
          <a:fontRef idx="minor">
            <a:schemeClr val="tx1"/>
          </a:fontRef>
        </p:style>
      </p:cxnSp>
      <p:cxnSp>
        <p:nvCxnSpPr>
          <p:cNvPr id="26" name="Straight Connector 25">
            <a:extLst>
              <a:ext uri="{FF2B5EF4-FFF2-40B4-BE49-F238E27FC236}">
                <a16:creationId xmlns:a16="http://schemas.microsoft.com/office/drawing/2014/main" id="{C640F79B-453F-4C6F-B084-02927454DFDF}"/>
              </a:ext>
            </a:extLst>
          </p:cNvPr>
          <p:cNvCxnSpPr/>
          <p:nvPr/>
        </p:nvCxnSpPr>
        <p:spPr>
          <a:xfrm flipV="1">
            <a:off x="772160" y="3201670"/>
            <a:ext cx="6350000" cy="5803901"/>
          </a:xfrm>
          <a:prstGeom prst="line">
            <a:avLst/>
          </a:prstGeom>
        </p:spPr>
        <p:style>
          <a:lnRef idx="2">
            <a:schemeClr val="accent6"/>
          </a:lnRef>
          <a:fillRef idx="0">
            <a:schemeClr val="accent6"/>
          </a:fillRef>
          <a:effectRef idx="1">
            <a:schemeClr val="accent6"/>
          </a:effectRef>
          <a:fontRef idx="minor">
            <a:schemeClr val="tx1"/>
          </a:fontRef>
        </p:style>
      </p:cxnSp>
      <p:cxnSp>
        <p:nvCxnSpPr>
          <p:cNvPr id="28" name="Straight Connector 27">
            <a:extLst>
              <a:ext uri="{FF2B5EF4-FFF2-40B4-BE49-F238E27FC236}">
                <a16:creationId xmlns:a16="http://schemas.microsoft.com/office/drawing/2014/main" id="{4854A8AA-D93C-4700-99DE-7AE5320CE326}"/>
              </a:ext>
            </a:extLst>
          </p:cNvPr>
          <p:cNvCxnSpPr/>
          <p:nvPr/>
        </p:nvCxnSpPr>
        <p:spPr>
          <a:xfrm flipV="1">
            <a:off x="989961" y="3129918"/>
            <a:ext cx="6949440" cy="6461760"/>
          </a:xfrm>
          <a:prstGeom prst="line">
            <a:avLst/>
          </a:prstGeom>
        </p:spPr>
        <p:style>
          <a:lnRef idx="2">
            <a:schemeClr val="accent6"/>
          </a:lnRef>
          <a:fillRef idx="0">
            <a:schemeClr val="accent6"/>
          </a:fillRef>
          <a:effectRef idx="1">
            <a:schemeClr val="accent6"/>
          </a:effectRef>
          <a:fontRef idx="minor">
            <a:schemeClr val="tx1"/>
          </a:fontRef>
        </p:style>
      </p:cxnSp>
      <p:cxnSp>
        <p:nvCxnSpPr>
          <p:cNvPr id="30" name="Straight Connector 29">
            <a:extLst>
              <a:ext uri="{FF2B5EF4-FFF2-40B4-BE49-F238E27FC236}">
                <a16:creationId xmlns:a16="http://schemas.microsoft.com/office/drawing/2014/main" id="{137E3B44-C557-4815-B1AC-06E7C1CC6A87}"/>
              </a:ext>
            </a:extLst>
          </p:cNvPr>
          <p:cNvCxnSpPr>
            <a:cxnSpLocks/>
          </p:cNvCxnSpPr>
          <p:nvPr/>
        </p:nvCxnSpPr>
        <p:spPr>
          <a:xfrm flipV="1">
            <a:off x="2459990" y="3230881"/>
            <a:ext cx="6786880" cy="6461760"/>
          </a:xfrm>
          <a:prstGeom prst="line">
            <a:avLst/>
          </a:prstGeom>
        </p:spPr>
        <p:style>
          <a:lnRef idx="2">
            <a:schemeClr val="accent6"/>
          </a:lnRef>
          <a:fillRef idx="0">
            <a:schemeClr val="accent6"/>
          </a:fillRef>
          <a:effectRef idx="1">
            <a:schemeClr val="accent6"/>
          </a:effectRef>
          <a:fontRef idx="minor">
            <a:schemeClr val="tx1"/>
          </a:fontRef>
        </p:style>
      </p:cxnSp>
      <p:cxnSp>
        <p:nvCxnSpPr>
          <p:cNvPr id="33" name="Straight Connector 32">
            <a:extLst>
              <a:ext uri="{FF2B5EF4-FFF2-40B4-BE49-F238E27FC236}">
                <a16:creationId xmlns:a16="http://schemas.microsoft.com/office/drawing/2014/main" id="{978F0EE3-75C9-43DE-8BFF-05CD9B0E621F}"/>
              </a:ext>
            </a:extLst>
          </p:cNvPr>
          <p:cNvCxnSpPr/>
          <p:nvPr/>
        </p:nvCxnSpPr>
        <p:spPr>
          <a:xfrm flipV="1">
            <a:off x="3705859" y="3106420"/>
            <a:ext cx="6532882" cy="6461760"/>
          </a:xfrm>
          <a:prstGeom prst="line">
            <a:avLst/>
          </a:prstGeom>
        </p:spPr>
        <p:style>
          <a:lnRef idx="2">
            <a:schemeClr val="accent6"/>
          </a:lnRef>
          <a:fillRef idx="0">
            <a:schemeClr val="accent6"/>
          </a:fillRef>
          <a:effectRef idx="1">
            <a:schemeClr val="accent6"/>
          </a:effectRef>
          <a:fontRef idx="minor">
            <a:schemeClr val="tx1"/>
          </a:fontRef>
        </p:style>
      </p:cxnSp>
      <p:cxnSp>
        <p:nvCxnSpPr>
          <p:cNvPr id="35" name="Straight Connector 34">
            <a:extLst>
              <a:ext uri="{FF2B5EF4-FFF2-40B4-BE49-F238E27FC236}">
                <a16:creationId xmlns:a16="http://schemas.microsoft.com/office/drawing/2014/main" id="{97E91959-0A51-4810-812C-24B64B30B47B}"/>
              </a:ext>
            </a:extLst>
          </p:cNvPr>
          <p:cNvCxnSpPr/>
          <p:nvPr/>
        </p:nvCxnSpPr>
        <p:spPr>
          <a:xfrm flipV="1">
            <a:off x="4886007" y="3002280"/>
            <a:ext cx="6344921" cy="6461760"/>
          </a:xfrm>
          <a:prstGeom prst="line">
            <a:avLst/>
          </a:prstGeom>
        </p:spPr>
        <p:style>
          <a:lnRef idx="2">
            <a:schemeClr val="accent6"/>
          </a:lnRef>
          <a:fillRef idx="0">
            <a:schemeClr val="accent6"/>
          </a:fillRef>
          <a:effectRef idx="1">
            <a:schemeClr val="accent6"/>
          </a:effectRef>
          <a:fontRef idx="minor">
            <a:schemeClr val="tx1"/>
          </a:fontRef>
        </p:style>
      </p:cxnSp>
      <p:cxnSp>
        <p:nvCxnSpPr>
          <p:cNvPr id="37" name="Straight Connector 36">
            <a:extLst>
              <a:ext uri="{FF2B5EF4-FFF2-40B4-BE49-F238E27FC236}">
                <a16:creationId xmlns:a16="http://schemas.microsoft.com/office/drawing/2014/main" id="{C2C40689-BFF7-4F6A-AF6C-A978990D5798}"/>
              </a:ext>
            </a:extLst>
          </p:cNvPr>
          <p:cNvCxnSpPr>
            <a:cxnSpLocks/>
          </p:cNvCxnSpPr>
          <p:nvPr/>
        </p:nvCxnSpPr>
        <p:spPr>
          <a:xfrm flipV="1">
            <a:off x="6449059" y="3210562"/>
            <a:ext cx="6091555" cy="6461758"/>
          </a:xfrm>
          <a:prstGeom prst="line">
            <a:avLst/>
          </a:prstGeom>
        </p:spPr>
        <p:style>
          <a:lnRef idx="2">
            <a:schemeClr val="accent6"/>
          </a:lnRef>
          <a:fillRef idx="0">
            <a:schemeClr val="accent6"/>
          </a:fillRef>
          <a:effectRef idx="1">
            <a:schemeClr val="accent6"/>
          </a:effectRef>
          <a:fontRef idx="minor">
            <a:schemeClr val="tx1"/>
          </a:fontRef>
        </p:style>
      </p:cxnSp>
      <p:cxnSp>
        <p:nvCxnSpPr>
          <p:cNvPr id="42" name="Straight Connector 41">
            <a:extLst>
              <a:ext uri="{FF2B5EF4-FFF2-40B4-BE49-F238E27FC236}">
                <a16:creationId xmlns:a16="http://schemas.microsoft.com/office/drawing/2014/main" id="{F81BF4E6-866D-4095-B002-FFF94AD09801}"/>
              </a:ext>
            </a:extLst>
          </p:cNvPr>
          <p:cNvCxnSpPr>
            <a:cxnSpLocks/>
          </p:cNvCxnSpPr>
          <p:nvPr/>
        </p:nvCxnSpPr>
        <p:spPr>
          <a:xfrm flipV="1">
            <a:off x="7513318" y="3187702"/>
            <a:ext cx="5622925" cy="6395718"/>
          </a:xfrm>
          <a:prstGeom prst="line">
            <a:avLst/>
          </a:prstGeom>
        </p:spPr>
        <p:style>
          <a:lnRef idx="2">
            <a:schemeClr val="accent6"/>
          </a:lnRef>
          <a:fillRef idx="0">
            <a:schemeClr val="accent6"/>
          </a:fillRef>
          <a:effectRef idx="1">
            <a:schemeClr val="accent6"/>
          </a:effectRef>
          <a:fontRef idx="minor">
            <a:schemeClr val="tx1"/>
          </a:fontRef>
        </p:style>
      </p:cxnSp>
      <p:cxnSp>
        <p:nvCxnSpPr>
          <p:cNvPr id="45" name="Straight Connector 44">
            <a:extLst>
              <a:ext uri="{FF2B5EF4-FFF2-40B4-BE49-F238E27FC236}">
                <a16:creationId xmlns:a16="http://schemas.microsoft.com/office/drawing/2014/main" id="{B93EFC7F-66EC-4A8D-BACF-0DC751F9963A}"/>
              </a:ext>
            </a:extLst>
          </p:cNvPr>
          <p:cNvCxnSpPr>
            <a:cxnSpLocks/>
          </p:cNvCxnSpPr>
          <p:nvPr/>
        </p:nvCxnSpPr>
        <p:spPr>
          <a:xfrm flipV="1">
            <a:off x="8470899" y="309880"/>
            <a:ext cx="7870826" cy="9077960"/>
          </a:xfrm>
          <a:prstGeom prst="line">
            <a:avLst/>
          </a:prstGeom>
        </p:spPr>
        <p:style>
          <a:lnRef idx="2">
            <a:schemeClr val="accent6"/>
          </a:lnRef>
          <a:fillRef idx="0">
            <a:schemeClr val="accent6"/>
          </a:fillRef>
          <a:effectRef idx="1">
            <a:schemeClr val="accent6"/>
          </a:effectRef>
          <a:fontRef idx="minor">
            <a:schemeClr val="tx1"/>
          </a:fontRef>
        </p:style>
      </p:cxnSp>
      <p:cxnSp>
        <p:nvCxnSpPr>
          <p:cNvPr id="49" name="Straight Connector 48">
            <a:extLst>
              <a:ext uri="{FF2B5EF4-FFF2-40B4-BE49-F238E27FC236}">
                <a16:creationId xmlns:a16="http://schemas.microsoft.com/office/drawing/2014/main" id="{59E5D14F-BA96-4AB1-BF84-63511F19AF90}"/>
              </a:ext>
            </a:extLst>
          </p:cNvPr>
          <p:cNvCxnSpPr/>
          <p:nvPr/>
        </p:nvCxnSpPr>
        <p:spPr>
          <a:xfrm flipV="1">
            <a:off x="13934440" y="325120"/>
            <a:ext cx="1231899" cy="1625600"/>
          </a:xfrm>
          <a:prstGeom prst="line">
            <a:avLst/>
          </a:prstGeom>
        </p:spPr>
        <p:style>
          <a:lnRef idx="2">
            <a:schemeClr val="accent6"/>
          </a:lnRef>
          <a:fillRef idx="0">
            <a:schemeClr val="accent6"/>
          </a:fillRef>
          <a:effectRef idx="1">
            <a:schemeClr val="accent6"/>
          </a:effectRef>
          <a:fontRef idx="minor">
            <a:schemeClr val="tx1"/>
          </a:fontRef>
        </p:style>
      </p:cxnSp>
      <p:cxnSp>
        <p:nvCxnSpPr>
          <p:cNvPr id="51" name="Straight Connector 50">
            <a:extLst>
              <a:ext uri="{FF2B5EF4-FFF2-40B4-BE49-F238E27FC236}">
                <a16:creationId xmlns:a16="http://schemas.microsoft.com/office/drawing/2014/main" id="{243C56DC-AAB4-4BC5-928A-72AF77BB006E}"/>
              </a:ext>
            </a:extLst>
          </p:cNvPr>
          <p:cNvCxnSpPr/>
          <p:nvPr/>
        </p:nvCxnSpPr>
        <p:spPr>
          <a:xfrm flipV="1">
            <a:off x="5770722" y="3215008"/>
            <a:ext cx="6156960" cy="6201410"/>
          </a:xfrm>
          <a:prstGeom prst="line">
            <a:avLst/>
          </a:prstGeom>
        </p:spPr>
        <p:style>
          <a:lnRef idx="2">
            <a:schemeClr val="accent6"/>
          </a:lnRef>
          <a:fillRef idx="0">
            <a:schemeClr val="accent6"/>
          </a:fillRef>
          <a:effectRef idx="1">
            <a:schemeClr val="accent6"/>
          </a:effectRef>
          <a:fontRef idx="minor">
            <a:schemeClr val="tx1"/>
          </a:fontRef>
        </p:style>
      </p:cxnSp>
      <p:cxnSp>
        <p:nvCxnSpPr>
          <p:cNvPr id="53" name="Straight Connector 52">
            <a:extLst>
              <a:ext uri="{FF2B5EF4-FFF2-40B4-BE49-F238E27FC236}">
                <a16:creationId xmlns:a16="http://schemas.microsoft.com/office/drawing/2014/main" id="{471F3FB7-7260-46DA-A792-D572733949EC}"/>
              </a:ext>
            </a:extLst>
          </p:cNvPr>
          <p:cNvCxnSpPr/>
          <p:nvPr/>
        </p:nvCxnSpPr>
        <p:spPr>
          <a:xfrm flipV="1">
            <a:off x="1938019" y="3252474"/>
            <a:ext cx="6631939" cy="6357618"/>
          </a:xfrm>
          <a:prstGeom prst="line">
            <a:avLst/>
          </a:prstGeom>
        </p:spPr>
        <p:style>
          <a:lnRef idx="2">
            <a:schemeClr val="accent6"/>
          </a:lnRef>
          <a:fillRef idx="0">
            <a:schemeClr val="accent6"/>
          </a:fillRef>
          <a:effectRef idx="1">
            <a:schemeClr val="accent6"/>
          </a:effectRef>
          <a:fontRef idx="minor">
            <a:schemeClr val="tx1"/>
          </a:fontRef>
        </p:style>
      </p:cxnSp>
      <p:cxnSp>
        <p:nvCxnSpPr>
          <p:cNvPr id="55" name="Straight Connector 54">
            <a:extLst>
              <a:ext uri="{FF2B5EF4-FFF2-40B4-BE49-F238E27FC236}">
                <a16:creationId xmlns:a16="http://schemas.microsoft.com/office/drawing/2014/main" id="{E08E3582-1FE9-4B70-98C2-A986DD3343E6}"/>
              </a:ext>
            </a:extLst>
          </p:cNvPr>
          <p:cNvCxnSpPr/>
          <p:nvPr/>
        </p:nvCxnSpPr>
        <p:spPr>
          <a:xfrm flipV="1">
            <a:off x="9246870" y="325120"/>
            <a:ext cx="7760970" cy="9347200"/>
          </a:xfrm>
          <a:prstGeom prst="line">
            <a:avLst/>
          </a:prstGeom>
        </p:spPr>
        <p:style>
          <a:lnRef idx="2">
            <a:schemeClr val="accent6"/>
          </a:lnRef>
          <a:fillRef idx="0">
            <a:schemeClr val="accent6"/>
          </a:fillRef>
          <a:effectRef idx="1">
            <a:schemeClr val="accent6"/>
          </a:effectRef>
          <a:fontRef idx="minor">
            <a:schemeClr val="tx1"/>
          </a:fontRef>
        </p:style>
      </p:cxnSp>
      <p:cxnSp>
        <p:nvCxnSpPr>
          <p:cNvPr id="57" name="Straight Connector 56">
            <a:extLst>
              <a:ext uri="{FF2B5EF4-FFF2-40B4-BE49-F238E27FC236}">
                <a16:creationId xmlns:a16="http://schemas.microsoft.com/office/drawing/2014/main" id="{6A69B6B1-24E8-494D-BD65-EA5AEDC1C893}"/>
              </a:ext>
            </a:extLst>
          </p:cNvPr>
          <p:cNvCxnSpPr/>
          <p:nvPr/>
        </p:nvCxnSpPr>
        <p:spPr>
          <a:xfrm flipV="1">
            <a:off x="10109835" y="614680"/>
            <a:ext cx="7568565" cy="9107172"/>
          </a:xfrm>
          <a:prstGeom prst="line">
            <a:avLst/>
          </a:prstGeom>
        </p:spPr>
        <p:style>
          <a:lnRef idx="2">
            <a:schemeClr val="accent6"/>
          </a:lnRef>
          <a:fillRef idx="0">
            <a:schemeClr val="accent6"/>
          </a:fillRef>
          <a:effectRef idx="1">
            <a:schemeClr val="accent6"/>
          </a:effectRef>
          <a:fontRef idx="minor">
            <a:schemeClr val="tx1"/>
          </a:fontRef>
        </p:style>
      </p:cxnSp>
      <p:cxnSp>
        <p:nvCxnSpPr>
          <p:cNvPr id="59" name="Straight Connector 58">
            <a:extLst>
              <a:ext uri="{FF2B5EF4-FFF2-40B4-BE49-F238E27FC236}">
                <a16:creationId xmlns:a16="http://schemas.microsoft.com/office/drawing/2014/main" id="{8238B2A4-3283-44F8-9B55-A4D84C50237F}"/>
              </a:ext>
            </a:extLst>
          </p:cNvPr>
          <p:cNvCxnSpPr>
            <a:cxnSpLocks/>
          </p:cNvCxnSpPr>
          <p:nvPr/>
        </p:nvCxnSpPr>
        <p:spPr>
          <a:xfrm flipV="1">
            <a:off x="11038840" y="1320801"/>
            <a:ext cx="6822440" cy="8401051"/>
          </a:xfrm>
          <a:prstGeom prst="line">
            <a:avLst/>
          </a:prstGeom>
        </p:spPr>
        <p:style>
          <a:lnRef idx="2">
            <a:schemeClr val="accent6"/>
          </a:lnRef>
          <a:fillRef idx="0">
            <a:schemeClr val="accent6"/>
          </a:fillRef>
          <a:effectRef idx="1">
            <a:schemeClr val="accent6"/>
          </a:effectRef>
          <a:fontRef idx="minor">
            <a:schemeClr val="tx1"/>
          </a:fontRef>
        </p:style>
      </p:cxnSp>
      <p:cxnSp>
        <p:nvCxnSpPr>
          <p:cNvPr id="62" name="Straight Connector 61">
            <a:extLst>
              <a:ext uri="{FF2B5EF4-FFF2-40B4-BE49-F238E27FC236}">
                <a16:creationId xmlns:a16="http://schemas.microsoft.com/office/drawing/2014/main" id="{11179429-63FB-4797-807E-6AEA0DFCEFBE}"/>
              </a:ext>
            </a:extLst>
          </p:cNvPr>
          <p:cNvCxnSpPr/>
          <p:nvPr/>
        </p:nvCxnSpPr>
        <p:spPr>
          <a:xfrm flipV="1">
            <a:off x="11801793" y="2240280"/>
            <a:ext cx="5982018" cy="7614920"/>
          </a:xfrm>
          <a:prstGeom prst="line">
            <a:avLst/>
          </a:prstGeom>
        </p:spPr>
        <p:style>
          <a:lnRef idx="2">
            <a:schemeClr val="accent6"/>
          </a:lnRef>
          <a:fillRef idx="0">
            <a:schemeClr val="accent6"/>
          </a:fillRef>
          <a:effectRef idx="1">
            <a:schemeClr val="accent6"/>
          </a:effectRef>
          <a:fontRef idx="minor">
            <a:schemeClr val="tx1"/>
          </a:fontRef>
        </p:style>
      </p:cxnSp>
      <p:cxnSp>
        <p:nvCxnSpPr>
          <p:cNvPr id="64" name="Straight Connector 63">
            <a:extLst>
              <a:ext uri="{FF2B5EF4-FFF2-40B4-BE49-F238E27FC236}">
                <a16:creationId xmlns:a16="http://schemas.microsoft.com/office/drawing/2014/main" id="{AA2D872F-5789-4EDB-947B-0CB5483A78E5}"/>
              </a:ext>
            </a:extLst>
          </p:cNvPr>
          <p:cNvCxnSpPr/>
          <p:nvPr/>
        </p:nvCxnSpPr>
        <p:spPr>
          <a:xfrm flipV="1">
            <a:off x="12951459" y="3444240"/>
            <a:ext cx="4832352" cy="6292852"/>
          </a:xfrm>
          <a:prstGeom prst="line">
            <a:avLst/>
          </a:prstGeom>
        </p:spPr>
        <p:style>
          <a:lnRef idx="2">
            <a:schemeClr val="accent6"/>
          </a:lnRef>
          <a:fillRef idx="0">
            <a:schemeClr val="accent6"/>
          </a:fillRef>
          <a:effectRef idx="1">
            <a:schemeClr val="accent6"/>
          </a:effectRef>
          <a:fontRef idx="minor">
            <a:schemeClr val="tx1"/>
          </a:fontRef>
        </p:style>
      </p:cxnSp>
      <p:cxnSp>
        <p:nvCxnSpPr>
          <p:cNvPr id="66" name="Straight Connector 65">
            <a:extLst>
              <a:ext uri="{FF2B5EF4-FFF2-40B4-BE49-F238E27FC236}">
                <a16:creationId xmlns:a16="http://schemas.microsoft.com/office/drawing/2014/main" id="{17182B26-F823-4761-85E8-3EBF941B7BC4}"/>
              </a:ext>
            </a:extLst>
          </p:cNvPr>
          <p:cNvCxnSpPr/>
          <p:nvPr/>
        </p:nvCxnSpPr>
        <p:spPr>
          <a:xfrm flipV="1">
            <a:off x="13894117" y="4757420"/>
            <a:ext cx="3684588" cy="5019679"/>
          </a:xfrm>
          <a:prstGeom prst="line">
            <a:avLst/>
          </a:prstGeom>
        </p:spPr>
        <p:style>
          <a:lnRef idx="2">
            <a:schemeClr val="accent6"/>
          </a:lnRef>
          <a:fillRef idx="0">
            <a:schemeClr val="accent6"/>
          </a:fillRef>
          <a:effectRef idx="1">
            <a:schemeClr val="accent6"/>
          </a:effectRef>
          <a:fontRef idx="minor">
            <a:schemeClr val="tx1"/>
          </a:fontRef>
        </p:style>
      </p:cxnSp>
      <p:cxnSp>
        <p:nvCxnSpPr>
          <p:cNvPr id="68" name="Straight Connector 67">
            <a:extLst>
              <a:ext uri="{FF2B5EF4-FFF2-40B4-BE49-F238E27FC236}">
                <a16:creationId xmlns:a16="http://schemas.microsoft.com/office/drawing/2014/main" id="{C9011286-8D0D-4FFD-8749-2C8BCBF650BC}"/>
              </a:ext>
            </a:extLst>
          </p:cNvPr>
          <p:cNvCxnSpPr/>
          <p:nvPr/>
        </p:nvCxnSpPr>
        <p:spPr>
          <a:xfrm flipV="1">
            <a:off x="14590871" y="5678170"/>
            <a:ext cx="3030856" cy="4098929"/>
          </a:xfrm>
          <a:prstGeom prst="line">
            <a:avLst/>
          </a:prstGeom>
        </p:spPr>
        <p:style>
          <a:lnRef idx="2">
            <a:schemeClr val="accent6"/>
          </a:lnRef>
          <a:fillRef idx="0">
            <a:schemeClr val="accent6"/>
          </a:fillRef>
          <a:effectRef idx="1">
            <a:schemeClr val="accent6"/>
          </a:effectRef>
          <a:fontRef idx="minor">
            <a:schemeClr val="tx1"/>
          </a:fontRef>
        </p:style>
      </p:cxnSp>
      <p:cxnSp>
        <p:nvCxnSpPr>
          <p:cNvPr id="70" name="Straight Connector 69">
            <a:extLst>
              <a:ext uri="{FF2B5EF4-FFF2-40B4-BE49-F238E27FC236}">
                <a16:creationId xmlns:a16="http://schemas.microsoft.com/office/drawing/2014/main" id="{731F6850-FFF9-4605-84F6-17D5322E613F}"/>
              </a:ext>
            </a:extLst>
          </p:cNvPr>
          <p:cNvCxnSpPr/>
          <p:nvPr/>
        </p:nvCxnSpPr>
        <p:spPr>
          <a:xfrm flipV="1">
            <a:off x="15472092" y="6461761"/>
            <a:ext cx="2293622" cy="3330578"/>
          </a:xfrm>
          <a:prstGeom prst="line">
            <a:avLst/>
          </a:prstGeom>
        </p:spPr>
        <p:style>
          <a:lnRef idx="2">
            <a:schemeClr val="accent6"/>
          </a:lnRef>
          <a:fillRef idx="0">
            <a:schemeClr val="accent6"/>
          </a:fillRef>
          <a:effectRef idx="1">
            <a:schemeClr val="accent6"/>
          </a:effectRef>
          <a:fontRef idx="minor">
            <a:schemeClr val="tx1"/>
          </a:fontRef>
        </p:style>
      </p:cxnSp>
      <p:cxnSp>
        <p:nvCxnSpPr>
          <p:cNvPr id="72" name="Straight Connector 71">
            <a:extLst>
              <a:ext uri="{FF2B5EF4-FFF2-40B4-BE49-F238E27FC236}">
                <a16:creationId xmlns:a16="http://schemas.microsoft.com/office/drawing/2014/main" id="{E86F33DD-DD12-474A-A625-CEDAB8D6CA57}"/>
              </a:ext>
            </a:extLst>
          </p:cNvPr>
          <p:cNvCxnSpPr/>
          <p:nvPr/>
        </p:nvCxnSpPr>
        <p:spPr>
          <a:xfrm flipV="1">
            <a:off x="16349981" y="7874951"/>
            <a:ext cx="1271746" cy="1902148"/>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11100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671513"/>
            <a:ext cx="15544800" cy="2800351"/>
          </a:xfrm>
        </p:spPr>
        <p:txBody>
          <a:bodyPr/>
          <a:lstStyle/>
          <a:p>
            <a:br>
              <a:rPr lang="en-US" dirty="0">
                <a:hlinkClick r:id="rId3"/>
              </a:rPr>
            </a:br>
            <a:br>
              <a:rPr lang="en-US" dirty="0"/>
            </a:br>
            <a:r>
              <a:rPr lang="en-US" sz="6000" b="1" dirty="0"/>
              <a:t>Supervisor Responsibility</a:t>
            </a:r>
          </a:p>
        </p:txBody>
      </p:sp>
      <p:sp>
        <p:nvSpPr>
          <p:cNvPr id="3" name="Subtitle 2"/>
          <p:cNvSpPr>
            <a:spLocks noGrp="1"/>
          </p:cNvSpPr>
          <p:nvPr>
            <p:ph type="subTitle" idx="1"/>
          </p:nvPr>
        </p:nvSpPr>
        <p:spPr>
          <a:xfrm>
            <a:off x="1371601" y="1814513"/>
            <a:ext cx="14173200" cy="6643688"/>
          </a:xfrm>
        </p:spPr>
        <p:txBody>
          <a:bodyPr/>
          <a:lstStyle/>
          <a:p>
            <a:pPr algn="l"/>
            <a:r>
              <a:rPr lang="en-US" dirty="0">
                <a:solidFill>
                  <a:schemeClr val="tx1"/>
                </a:solidFill>
              </a:rPr>
              <a:t>To complete the Define Criteria step ~ managers will need to review the goals their employee have created and make any changes in the goal section for each of their direct reports:</a:t>
            </a:r>
          </a:p>
          <a:p>
            <a:pPr algn="l"/>
            <a:endParaRPr lang="en-US" sz="3200" u="sng" dirty="0">
              <a:solidFill>
                <a:schemeClr val="tx1"/>
              </a:solidFill>
            </a:endParaRPr>
          </a:p>
          <a:p>
            <a:pPr algn="l"/>
            <a:r>
              <a:rPr lang="en-US" b="1" i="1" u="sng" dirty="0">
                <a:solidFill>
                  <a:srgbClr val="FF0000"/>
                </a:solidFill>
              </a:rPr>
              <a:t>Supervisor Step</a:t>
            </a:r>
          </a:p>
          <a:p>
            <a:pPr algn="l"/>
            <a:endParaRPr lang="en-US" b="1" i="1" u="sng" dirty="0">
              <a:solidFill>
                <a:srgbClr val="FF0000"/>
              </a:solidFill>
            </a:endParaRPr>
          </a:p>
          <a:p>
            <a:pPr marL="1943100" lvl="3" indent="-571500" algn="l">
              <a:buFont typeface="Wingdings" panose="05000000000000000000" pitchFamily="2" charset="2"/>
              <a:buChar char="v"/>
            </a:pPr>
            <a:r>
              <a:rPr lang="en-US" sz="3200" b="1" i="1" dirty="0">
                <a:solidFill>
                  <a:srgbClr val="FF0000"/>
                </a:solidFill>
              </a:rPr>
              <a:t>	Goal Setting with Direct Report</a:t>
            </a:r>
          </a:p>
          <a:p>
            <a:pPr algn="l"/>
            <a:endParaRPr lang="en-US" sz="3200" u="sng" dirty="0">
              <a:solidFill>
                <a:schemeClr val="tx1"/>
              </a:solidFill>
            </a:endParaRPr>
          </a:p>
          <a:p>
            <a:pPr algn="l"/>
            <a:r>
              <a:rPr lang="en-US" sz="3200" i="1" u="sng" dirty="0">
                <a:solidFill>
                  <a:schemeClr val="tx1"/>
                </a:solidFill>
              </a:rPr>
              <a:t>System Generated</a:t>
            </a:r>
          </a:p>
          <a:p>
            <a:pPr algn="l"/>
            <a:endParaRPr lang="en-US" sz="3200" i="1" u="sng" dirty="0">
              <a:solidFill>
                <a:schemeClr val="tx1"/>
              </a:solidFill>
            </a:endParaRPr>
          </a:p>
          <a:p>
            <a:pPr marL="1943100" lvl="3" indent="-571500" algn="l">
              <a:buFont typeface="Wingdings" panose="05000000000000000000" pitchFamily="2" charset="2"/>
              <a:buChar char="v"/>
            </a:pPr>
            <a:r>
              <a:rPr lang="en-US" sz="3200" i="1" dirty="0">
                <a:solidFill>
                  <a:schemeClr val="tx1"/>
                </a:solidFill>
              </a:rPr>
              <a:t>Competencies	&amp;  Mandatory Training</a:t>
            </a:r>
          </a:p>
          <a:p>
            <a:pPr marL="1943100" lvl="3" indent="-571500" algn="l">
              <a:buFont typeface="Wingdings" panose="05000000000000000000" pitchFamily="2" charset="2"/>
              <a:buChar char="v"/>
            </a:pPr>
            <a:endParaRPr lang="en-US" sz="3200" i="1" dirty="0">
              <a:solidFill>
                <a:schemeClr val="tx1"/>
              </a:solidFill>
            </a:endParaRPr>
          </a:p>
          <a:p>
            <a:pPr lvl="1" algn="l"/>
            <a:endParaRPr lang="en-US" sz="3200" i="1" dirty="0">
              <a:solidFill>
                <a:schemeClr val="tx1"/>
              </a:solidFill>
            </a:endParaRPr>
          </a:p>
          <a:p>
            <a:pPr algn="l"/>
            <a:endParaRPr lang="en-US" dirty="0">
              <a:solidFill>
                <a:schemeClr val="tx1"/>
              </a:solidFill>
            </a:endParaRPr>
          </a:p>
        </p:txBody>
      </p:sp>
    </p:spTree>
    <p:extLst>
      <p:ext uri="{BB962C8B-B14F-4D97-AF65-F5344CB8AC3E}">
        <p14:creationId xmlns:p14="http://schemas.microsoft.com/office/powerpoint/2010/main" val="1078192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671513"/>
            <a:ext cx="15544800" cy="2800351"/>
          </a:xfrm>
        </p:spPr>
        <p:txBody>
          <a:bodyPr/>
          <a:lstStyle/>
          <a:p>
            <a:br>
              <a:rPr lang="en-US" dirty="0">
                <a:hlinkClick r:id="rId3"/>
              </a:rPr>
            </a:br>
            <a:br>
              <a:rPr lang="en-US" dirty="0"/>
            </a:br>
            <a:endParaRPr lang="en-US" sz="6000" b="1" dirty="0"/>
          </a:p>
        </p:txBody>
      </p:sp>
      <p:pic>
        <p:nvPicPr>
          <p:cNvPr id="6" name="Picture 5">
            <a:extLst>
              <a:ext uri="{FF2B5EF4-FFF2-40B4-BE49-F238E27FC236}">
                <a16:creationId xmlns:a16="http://schemas.microsoft.com/office/drawing/2014/main" id="{8CA7946C-F3BF-4A37-BD6D-C3ED402613D6}"/>
              </a:ext>
            </a:extLst>
          </p:cNvPr>
          <p:cNvPicPr/>
          <p:nvPr/>
        </p:nvPicPr>
        <p:blipFill rotWithShape="1">
          <a:blip r:embed="rId4"/>
          <a:srcRect l="26026" t="13220" r="26410" b="33447"/>
          <a:stretch/>
        </p:blipFill>
        <p:spPr bwMode="auto">
          <a:xfrm>
            <a:off x="1371599" y="304800"/>
            <a:ext cx="13522961" cy="9184640"/>
          </a:xfrm>
          <a:prstGeom prst="rect">
            <a:avLst/>
          </a:prstGeom>
          <a:ln>
            <a:noFill/>
          </a:ln>
          <a:extLst>
            <a:ext uri="{53640926-AAD7-44D8-BBD7-CCE9431645EC}">
              <a14:shadowObscured xmlns:a14="http://schemas.microsoft.com/office/drawing/2010/main"/>
            </a:ext>
          </a:extLst>
        </p:spPr>
      </p:pic>
      <p:sp>
        <p:nvSpPr>
          <p:cNvPr id="3" name="Oval 2">
            <a:extLst>
              <a:ext uri="{FF2B5EF4-FFF2-40B4-BE49-F238E27FC236}">
                <a16:creationId xmlns:a16="http://schemas.microsoft.com/office/drawing/2014/main" id="{B0D6D457-D169-4046-A8EB-1BC04AF8197D}"/>
              </a:ext>
            </a:extLst>
          </p:cNvPr>
          <p:cNvSpPr/>
          <p:nvPr/>
        </p:nvSpPr>
        <p:spPr>
          <a:xfrm>
            <a:off x="10566400" y="5323840"/>
            <a:ext cx="4328160" cy="3962400"/>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1642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609757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671513"/>
            <a:ext cx="15544800" cy="2800351"/>
          </a:xfrm>
        </p:spPr>
        <p:txBody>
          <a:bodyPr/>
          <a:lstStyle/>
          <a:p>
            <a:br>
              <a:rPr lang="en-US" dirty="0">
                <a:hlinkClick r:id="rId3"/>
              </a:rPr>
            </a:br>
            <a:br>
              <a:rPr lang="en-US" dirty="0"/>
            </a:br>
            <a:endParaRPr lang="en-US" sz="6000" b="1" dirty="0"/>
          </a:p>
        </p:txBody>
      </p:sp>
      <p:sp>
        <p:nvSpPr>
          <p:cNvPr id="3" name="Subtitle 2"/>
          <p:cNvSpPr>
            <a:spLocks noGrp="1"/>
          </p:cNvSpPr>
          <p:nvPr>
            <p:ph type="subTitle" idx="1"/>
          </p:nvPr>
        </p:nvSpPr>
        <p:spPr>
          <a:xfrm>
            <a:off x="2157413" y="1814513"/>
            <a:ext cx="13387387" cy="6643688"/>
          </a:xfrm>
        </p:spPr>
        <p:txBody>
          <a:bodyPr/>
          <a:lstStyle/>
          <a:p>
            <a:pPr lvl="1" algn="l"/>
            <a:endParaRPr lang="en-US" dirty="0">
              <a:solidFill>
                <a:schemeClr val="tx1"/>
              </a:solidFill>
            </a:endParaRPr>
          </a:p>
          <a:p>
            <a:pPr lvl="1" algn="l"/>
            <a:endParaRPr lang="en-US" dirty="0">
              <a:solidFill>
                <a:schemeClr val="tx1"/>
              </a:solidFill>
            </a:endParaRPr>
          </a:p>
        </p:txBody>
      </p:sp>
      <p:pic>
        <p:nvPicPr>
          <p:cNvPr id="4" name="Picture 3">
            <a:extLst>
              <a:ext uri="{FF2B5EF4-FFF2-40B4-BE49-F238E27FC236}">
                <a16:creationId xmlns:a16="http://schemas.microsoft.com/office/drawing/2014/main" id="{0AA53869-C0A1-47D6-BEE3-C124A7AF61D3}"/>
              </a:ext>
            </a:extLst>
          </p:cNvPr>
          <p:cNvPicPr/>
          <p:nvPr/>
        </p:nvPicPr>
        <p:blipFill rotWithShape="1">
          <a:blip r:embed="rId4"/>
          <a:srcRect l="19743" t="10940" b="27749"/>
          <a:stretch/>
        </p:blipFill>
        <p:spPr bwMode="auto">
          <a:xfrm>
            <a:off x="589280" y="264160"/>
            <a:ext cx="14366240" cy="9347199"/>
          </a:xfrm>
          <a:prstGeom prst="rect">
            <a:avLst/>
          </a:prstGeom>
          <a:ln>
            <a:noFill/>
          </a:ln>
          <a:extLst>
            <a:ext uri="{53640926-AAD7-44D8-BBD7-CCE9431645EC}">
              <a14:shadowObscured xmlns:a14="http://schemas.microsoft.com/office/drawing/2010/main"/>
            </a:ext>
          </a:extLst>
        </p:spPr>
      </p:pic>
      <p:sp>
        <p:nvSpPr>
          <p:cNvPr id="5" name="Oval 4">
            <a:extLst>
              <a:ext uri="{FF2B5EF4-FFF2-40B4-BE49-F238E27FC236}">
                <a16:creationId xmlns:a16="http://schemas.microsoft.com/office/drawing/2014/main" id="{3FC496EB-36C0-4B89-9F45-CF245EFC42C1}"/>
              </a:ext>
            </a:extLst>
          </p:cNvPr>
          <p:cNvSpPr/>
          <p:nvPr/>
        </p:nvSpPr>
        <p:spPr>
          <a:xfrm>
            <a:off x="589280" y="5709920"/>
            <a:ext cx="3850640" cy="97536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1642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26B249B3-3BFE-4892-87E3-3BFC10E9AFF0}"/>
              </a:ext>
            </a:extLst>
          </p:cNvPr>
          <p:cNvSpPr/>
          <p:nvPr/>
        </p:nvSpPr>
        <p:spPr>
          <a:xfrm>
            <a:off x="894080" y="4064000"/>
            <a:ext cx="9875520" cy="1463040"/>
          </a:xfrm>
          <a:prstGeom prst="round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1642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4159051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671513"/>
            <a:ext cx="15544800" cy="2800351"/>
          </a:xfrm>
        </p:spPr>
        <p:txBody>
          <a:bodyPr/>
          <a:lstStyle/>
          <a:p>
            <a:br>
              <a:rPr lang="en-US" dirty="0">
                <a:hlinkClick r:id="rId3"/>
              </a:rPr>
            </a:br>
            <a:br>
              <a:rPr lang="en-US" dirty="0"/>
            </a:br>
            <a:r>
              <a:rPr lang="en-US" sz="6000" b="1" dirty="0"/>
              <a:t>Competencies</a:t>
            </a:r>
          </a:p>
        </p:txBody>
      </p:sp>
      <p:sp>
        <p:nvSpPr>
          <p:cNvPr id="3" name="Subtitle 2"/>
          <p:cNvSpPr>
            <a:spLocks noGrp="1"/>
          </p:cNvSpPr>
          <p:nvPr>
            <p:ph type="subTitle" idx="1"/>
          </p:nvPr>
        </p:nvSpPr>
        <p:spPr>
          <a:xfrm>
            <a:off x="182880" y="1849120"/>
            <a:ext cx="17576799" cy="6609081"/>
          </a:xfrm>
        </p:spPr>
        <p:txBody>
          <a:bodyPr/>
          <a:lstStyle/>
          <a:p>
            <a:pPr lvl="2" algn="l"/>
            <a:r>
              <a:rPr lang="en-US" sz="2800" dirty="0">
                <a:solidFill>
                  <a:schemeClr val="tx1"/>
                </a:solidFill>
              </a:rPr>
              <a:t>Core competencies describe the performance factors that each university employee is rated upon.  </a:t>
            </a:r>
            <a:r>
              <a:rPr lang="en-US" sz="2800" b="1" dirty="0">
                <a:solidFill>
                  <a:schemeClr val="tx1"/>
                </a:solidFill>
              </a:rPr>
              <a:t>This will be auto-populated and no action is needed at this time.</a:t>
            </a:r>
          </a:p>
          <a:p>
            <a:pPr lvl="2" algn="l"/>
            <a:endParaRPr lang="en-US" dirty="0">
              <a:solidFill>
                <a:schemeClr val="tx1"/>
              </a:solidFill>
            </a:endParaRPr>
          </a:p>
        </p:txBody>
      </p:sp>
      <p:pic>
        <p:nvPicPr>
          <p:cNvPr id="5" name="Picture 4">
            <a:extLst>
              <a:ext uri="{FF2B5EF4-FFF2-40B4-BE49-F238E27FC236}">
                <a16:creationId xmlns:a16="http://schemas.microsoft.com/office/drawing/2014/main" id="{76F29628-0641-4B62-917E-F87CD4F72C06}"/>
              </a:ext>
            </a:extLst>
          </p:cNvPr>
          <p:cNvPicPr/>
          <p:nvPr/>
        </p:nvPicPr>
        <p:blipFill rotWithShape="1">
          <a:blip r:embed="rId4"/>
          <a:srcRect l="20128" t="16638" r="46282" b="7693"/>
          <a:stretch/>
        </p:blipFill>
        <p:spPr bwMode="auto">
          <a:xfrm>
            <a:off x="2987040" y="2824480"/>
            <a:ext cx="8188960" cy="71323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9513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671513"/>
            <a:ext cx="15544800" cy="2800351"/>
          </a:xfrm>
        </p:spPr>
        <p:txBody>
          <a:bodyPr/>
          <a:lstStyle/>
          <a:p>
            <a:br>
              <a:rPr lang="en-US" dirty="0">
                <a:hlinkClick r:id="rId3"/>
              </a:rPr>
            </a:br>
            <a:br>
              <a:rPr lang="en-US" dirty="0"/>
            </a:br>
            <a:r>
              <a:rPr lang="en-US" sz="6000" b="1" dirty="0"/>
              <a:t>Mandatory</a:t>
            </a:r>
            <a:r>
              <a:rPr lang="en-US" dirty="0"/>
              <a:t> </a:t>
            </a:r>
            <a:r>
              <a:rPr lang="en-US" sz="6000" b="1" dirty="0"/>
              <a:t>Training</a:t>
            </a:r>
          </a:p>
        </p:txBody>
      </p:sp>
      <p:sp>
        <p:nvSpPr>
          <p:cNvPr id="3" name="Subtitle 2"/>
          <p:cNvSpPr>
            <a:spLocks noGrp="1"/>
          </p:cNvSpPr>
          <p:nvPr>
            <p:ph type="subTitle" idx="1"/>
          </p:nvPr>
        </p:nvSpPr>
        <p:spPr>
          <a:xfrm>
            <a:off x="304800" y="2314575"/>
            <a:ext cx="17271999" cy="6143626"/>
          </a:xfrm>
        </p:spPr>
        <p:txBody>
          <a:bodyPr/>
          <a:lstStyle/>
          <a:p>
            <a:pPr lvl="2" algn="l"/>
            <a:r>
              <a:rPr lang="en-US" sz="3200" dirty="0">
                <a:solidFill>
                  <a:schemeClr val="tx1"/>
                </a:solidFill>
              </a:rPr>
              <a:t>Mandatory training for employee to complete for the upcoming year.  </a:t>
            </a:r>
            <a:r>
              <a:rPr lang="en-US" sz="3200" b="1" dirty="0">
                <a:solidFill>
                  <a:schemeClr val="tx1"/>
                </a:solidFill>
              </a:rPr>
              <a:t>This will be auto-populated and no action is needed at this time.</a:t>
            </a:r>
          </a:p>
          <a:p>
            <a:pPr lvl="2" algn="l"/>
            <a:endParaRPr lang="en-US" sz="3200" dirty="0">
              <a:solidFill>
                <a:schemeClr val="tx1"/>
              </a:solidFill>
            </a:endParaRPr>
          </a:p>
        </p:txBody>
      </p:sp>
      <p:pic>
        <p:nvPicPr>
          <p:cNvPr id="4" name="Picture 3">
            <a:extLst>
              <a:ext uri="{FF2B5EF4-FFF2-40B4-BE49-F238E27FC236}">
                <a16:creationId xmlns:a16="http://schemas.microsoft.com/office/drawing/2014/main" id="{FD66778A-5E15-4CCE-A363-9201E0368941}"/>
              </a:ext>
            </a:extLst>
          </p:cNvPr>
          <p:cNvPicPr/>
          <p:nvPr/>
        </p:nvPicPr>
        <p:blipFill rotWithShape="1">
          <a:blip r:embed="rId4"/>
          <a:srcRect l="20513" t="17323" r="21026" b="4502"/>
          <a:stretch/>
        </p:blipFill>
        <p:spPr bwMode="auto">
          <a:xfrm>
            <a:off x="2113280" y="3474720"/>
            <a:ext cx="12639040" cy="5994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0422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671513"/>
            <a:ext cx="15544800" cy="2800351"/>
          </a:xfrm>
        </p:spPr>
        <p:txBody>
          <a:bodyPr/>
          <a:lstStyle/>
          <a:p>
            <a:br>
              <a:rPr lang="en-US" dirty="0">
                <a:hlinkClick r:id="rId3"/>
              </a:rPr>
            </a:br>
            <a:br>
              <a:rPr lang="en-US" dirty="0"/>
            </a:br>
            <a:endParaRPr lang="en-US" sz="6000" b="1" dirty="0"/>
          </a:p>
        </p:txBody>
      </p:sp>
      <p:sp>
        <p:nvSpPr>
          <p:cNvPr id="3" name="Subtitle 2"/>
          <p:cNvSpPr>
            <a:spLocks noGrp="1"/>
          </p:cNvSpPr>
          <p:nvPr>
            <p:ph type="subTitle" idx="1"/>
          </p:nvPr>
        </p:nvSpPr>
        <p:spPr>
          <a:xfrm>
            <a:off x="2157413" y="1814513"/>
            <a:ext cx="13387387" cy="6643688"/>
          </a:xfrm>
        </p:spPr>
        <p:txBody>
          <a:bodyPr/>
          <a:lstStyle/>
          <a:p>
            <a:pPr lvl="1" algn="l"/>
            <a:endParaRPr lang="en-US" dirty="0">
              <a:solidFill>
                <a:schemeClr val="tx1"/>
              </a:solidFill>
            </a:endParaRPr>
          </a:p>
          <a:p>
            <a:pPr lvl="1" algn="l"/>
            <a:endParaRPr lang="en-US" dirty="0">
              <a:solidFill>
                <a:schemeClr val="tx1"/>
              </a:solidFill>
            </a:endParaRPr>
          </a:p>
        </p:txBody>
      </p:sp>
      <p:pic>
        <p:nvPicPr>
          <p:cNvPr id="4" name="Picture 3">
            <a:extLst>
              <a:ext uri="{FF2B5EF4-FFF2-40B4-BE49-F238E27FC236}">
                <a16:creationId xmlns:a16="http://schemas.microsoft.com/office/drawing/2014/main" id="{0AA53869-C0A1-47D6-BEE3-C124A7AF61D3}"/>
              </a:ext>
            </a:extLst>
          </p:cNvPr>
          <p:cNvPicPr/>
          <p:nvPr/>
        </p:nvPicPr>
        <p:blipFill rotWithShape="1">
          <a:blip r:embed="rId4"/>
          <a:srcRect l="19743" t="10940" b="27749"/>
          <a:stretch/>
        </p:blipFill>
        <p:spPr bwMode="auto">
          <a:xfrm>
            <a:off x="589280" y="264160"/>
            <a:ext cx="14366240" cy="9347199"/>
          </a:xfrm>
          <a:prstGeom prst="rect">
            <a:avLst/>
          </a:prstGeom>
          <a:ln>
            <a:noFill/>
          </a:ln>
          <a:extLst>
            <a:ext uri="{53640926-AAD7-44D8-BBD7-CCE9431645EC}">
              <a14:shadowObscured xmlns:a14="http://schemas.microsoft.com/office/drawing/2010/main"/>
            </a:ext>
          </a:extLst>
        </p:spPr>
      </p:pic>
      <p:sp>
        <p:nvSpPr>
          <p:cNvPr id="5" name="Oval 4">
            <a:extLst>
              <a:ext uri="{FF2B5EF4-FFF2-40B4-BE49-F238E27FC236}">
                <a16:creationId xmlns:a16="http://schemas.microsoft.com/office/drawing/2014/main" id="{3FC496EB-36C0-4B89-9F45-CF245EFC42C1}"/>
              </a:ext>
            </a:extLst>
          </p:cNvPr>
          <p:cNvSpPr/>
          <p:nvPr/>
        </p:nvSpPr>
        <p:spPr>
          <a:xfrm>
            <a:off x="589280" y="5709920"/>
            <a:ext cx="978853" cy="97536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1642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Arrow: Left 5">
            <a:extLst>
              <a:ext uri="{FF2B5EF4-FFF2-40B4-BE49-F238E27FC236}">
                <a16:creationId xmlns:a16="http://schemas.microsoft.com/office/drawing/2014/main" id="{D957A296-DD97-4E30-B81A-96DF184057BA}"/>
              </a:ext>
            </a:extLst>
          </p:cNvPr>
          <p:cNvSpPr/>
          <p:nvPr/>
        </p:nvSpPr>
        <p:spPr>
          <a:xfrm>
            <a:off x="1869440" y="7276084"/>
            <a:ext cx="1134364" cy="484632"/>
          </a:xfrm>
          <a:prstGeom prst="leftArrow">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1642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372028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1D2331D0-9BD0-41FF-8922-125CCCD1222A}"/>
              </a:ext>
            </a:extLst>
          </p:cNvPr>
          <p:cNvPicPr>
            <a:picLocks noChangeAspect="1"/>
          </p:cNvPicPr>
          <p:nvPr/>
        </p:nvPicPr>
        <p:blipFill>
          <a:blip r:embed="rId3"/>
          <a:stretch>
            <a:fillRect/>
          </a:stretch>
        </p:blipFill>
        <p:spPr>
          <a:xfrm>
            <a:off x="685801" y="162560"/>
            <a:ext cx="17116424" cy="9567227"/>
          </a:xfrm>
          <a:prstGeom prst="rect">
            <a:avLst/>
          </a:prstGeom>
        </p:spPr>
      </p:pic>
    </p:spTree>
    <p:extLst>
      <p:ext uri="{BB962C8B-B14F-4D97-AF65-F5344CB8AC3E}">
        <p14:creationId xmlns:p14="http://schemas.microsoft.com/office/powerpoint/2010/main" val="1425377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671513"/>
            <a:ext cx="15544800" cy="2800351"/>
          </a:xfrm>
        </p:spPr>
        <p:txBody>
          <a:bodyPr/>
          <a:lstStyle/>
          <a:p>
            <a:br>
              <a:rPr lang="en-US" dirty="0">
                <a:hlinkClick r:id="rId3"/>
              </a:rPr>
            </a:br>
            <a:br>
              <a:rPr lang="en-US" dirty="0"/>
            </a:br>
            <a:r>
              <a:rPr lang="en-US" sz="6000" b="1" dirty="0"/>
              <a:t>VIDEO</a:t>
            </a:r>
            <a:r>
              <a:rPr lang="en-US" dirty="0"/>
              <a:t> </a:t>
            </a:r>
            <a:r>
              <a:rPr lang="en-US" sz="6000" b="1" dirty="0"/>
              <a:t>Training</a:t>
            </a:r>
          </a:p>
        </p:txBody>
      </p:sp>
      <p:sp>
        <p:nvSpPr>
          <p:cNvPr id="3" name="Subtitle 2"/>
          <p:cNvSpPr>
            <a:spLocks noGrp="1"/>
          </p:cNvSpPr>
          <p:nvPr>
            <p:ph type="subTitle" idx="1"/>
          </p:nvPr>
        </p:nvSpPr>
        <p:spPr>
          <a:xfrm>
            <a:off x="2157413" y="2314575"/>
            <a:ext cx="13387387" cy="6143626"/>
          </a:xfrm>
        </p:spPr>
        <p:txBody>
          <a:bodyPr/>
          <a:lstStyle/>
          <a:p>
            <a:pPr lvl="2" algn="l"/>
            <a:endParaRPr lang="en-US" dirty="0">
              <a:solidFill>
                <a:srgbClr val="A7A9AC"/>
              </a:solidFill>
              <a:hlinkClick r:id="" action="ppaction://noaction">
                <a:extLst>
                  <a:ext uri="{A12FA001-AC4F-418D-AE19-62706E023703}">
                    <ahyp:hlinkClr xmlns:ahyp="http://schemas.microsoft.com/office/drawing/2018/hyperlinkcolor" val="tx"/>
                  </a:ext>
                </a:extLst>
              </a:hlinkClick>
            </a:endParaRPr>
          </a:p>
          <a:p>
            <a:pPr lvl="2" algn="l"/>
            <a:endParaRPr lang="en-US" dirty="0">
              <a:solidFill>
                <a:srgbClr val="A7A9AC"/>
              </a:solidFill>
              <a:hlinkClick r:id="" action="ppaction://noaction">
                <a:extLst>
                  <a:ext uri="{A12FA001-AC4F-418D-AE19-62706E023703}">
                    <ahyp:hlinkClr xmlns:ahyp="http://schemas.microsoft.com/office/drawing/2018/hyperlinkcolor" val="tx"/>
                  </a:ext>
                </a:extLst>
              </a:hlinkClick>
            </a:endParaRPr>
          </a:p>
          <a:p>
            <a:pPr lvl="2" algn="l"/>
            <a:r>
              <a:rPr lang="en-US" sz="5400" dirty="0">
                <a:solidFill>
                  <a:schemeClr val="tx1"/>
                </a:solidFill>
                <a:hlinkClick r:id="rId3">
                  <a:extLst>
                    <a:ext uri="{A12FA001-AC4F-418D-AE19-62706E023703}">
                      <ahyp:hlinkClr xmlns:ahyp="http://schemas.microsoft.com/office/drawing/2018/hyperlinkcolor" val="tx"/>
                    </a:ext>
                  </a:extLst>
                </a:hlinkClick>
              </a:rPr>
              <a:t>https://uwservice.wisconsin.edu/video_learning/ep-manager/index.php</a:t>
            </a:r>
            <a:r>
              <a:rPr lang="en-US" sz="5400" dirty="0">
                <a:solidFill>
                  <a:schemeClr val="tx1"/>
                </a:solidFill>
              </a:rPr>
              <a:t>   </a:t>
            </a:r>
          </a:p>
          <a:p>
            <a:pPr lvl="2" algn="l"/>
            <a:endParaRPr lang="en-US" dirty="0">
              <a:solidFill>
                <a:schemeClr val="tx1"/>
              </a:solidFill>
            </a:endParaRPr>
          </a:p>
        </p:txBody>
      </p:sp>
    </p:spTree>
    <p:extLst>
      <p:ext uri="{BB962C8B-B14F-4D97-AF65-F5344CB8AC3E}">
        <p14:creationId xmlns:p14="http://schemas.microsoft.com/office/powerpoint/2010/main" val="1771454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57413" y="2314575"/>
            <a:ext cx="13387387" cy="6143626"/>
          </a:xfrm>
        </p:spPr>
        <p:txBody>
          <a:bodyPr/>
          <a:lstStyle/>
          <a:p>
            <a:pPr lvl="2" algn="l"/>
            <a:endParaRPr lang="en-US" dirty="0">
              <a:solidFill>
                <a:srgbClr val="A7A9AC"/>
              </a:solidFill>
              <a:hlinkClick r:id="" action="ppaction://noaction">
                <a:extLst>
                  <a:ext uri="{A12FA001-AC4F-418D-AE19-62706E023703}">
                    <ahyp:hlinkClr xmlns:ahyp="http://schemas.microsoft.com/office/drawing/2018/hyperlinkcolor" val="tx"/>
                  </a:ext>
                </a:extLst>
              </a:hlinkClick>
            </a:endParaRPr>
          </a:p>
          <a:p>
            <a:pPr lvl="2" algn="l"/>
            <a:endParaRPr lang="en-US" dirty="0">
              <a:solidFill>
                <a:srgbClr val="A7A9AC"/>
              </a:solidFill>
              <a:hlinkClick r:id="" action="ppaction://noaction">
                <a:extLst>
                  <a:ext uri="{A12FA001-AC4F-418D-AE19-62706E023703}">
                    <ahyp:hlinkClr xmlns:ahyp="http://schemas.microsoft.com/office/drawing/2018/hyperlinkcolor" val="tx"/>
                  </a:ext>
                </a:extLst>
              </a:hlinkClick>
            </a:endParaRPr>
          </a:p>
          <a:p>
            <a:pPr lvl="2" algn="l"/>
            <a:endParaRPr lang="en-US" dirty="0">
              <a:solidFill>
                <a:schemeClr val="tx1"/>
              </a:solidFill>
            </a:endParaRPr>
          </a:p>
        </p:txBody>
      </p:sp>
      <p:pic>
        <p:nvPicPr>
          <p:cNvPr id="4" name="Picture 3">
            <a:extLst>
              <a:ext uri="{FF2B5EF4-FFF2-40B4-BE49-F238E27FC236}">
                <a16:creationId xmlns:a16="http://schemas.microsoft.com/office/drawing/2014/main" id="{9660BAB2-9601-49EC-96A8-88CEB4357D07}"/>
              </a:ext>
            </a:extLst>
          </p:cNvPr>
          <p:cNvPicPr/>
          <p:nvPr/>
        </p:nvPicPr>
        <p:blipFill rotWithShape="1">
          <a:blip r:embed="rId3"/>
          <a:srcRect l="5127" t="11624" r="39422" b="4730"/>
          <a:stretch/>
        </p:blipFill>
        <p:spPr bwMode="auto">
          <a:xfrm>
            <a:off x="6360160" y="1056639"/>
            <a:ext cx="11785600" cy="8839201"/>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1718D7E-2B13-4FB8-9879-25BC0C20E6FC}"/>
              </a:ext>
            </a:extLst>
          </p:cNvPr>
          <p:cNvPicPr/>
          <p:nvPr/>
        </p:nvPicPr>
        <p:blipFill rotWithShape="1">
          <a:blip r:embed="rId4"/>
          <a:srcRect l="-256" t="12308" r="34358" b="8376"/>
          <a:stretch/>
        </p:blipFill>
        <p:spPr bwMode="auto">
          <a:xfrm>
            <a:off x="0" y="0"/>
            <a:ext cx="6360160" cy="7680960"/>
          </a:xfrm>
          <a:prstGeom prst="rect">
            <a:avLst/>
          </a:prstGeom>
          <a:ln>
            <a:noFill/>
          </a:ln>
          <a:extLst>
            <a:ext uri="{53640926-AAD7-44D8-BBD7-CCE9431645EC}">
              <a14:shadowObscured xmlns:a14="http://schemas.microsoft.com/office/drawing/2010/main"/>
            </a:ext>
          </a:extLst>
        </p:spPr>
      </p:pic>
      <p:sp>
        <p:nvSpPr>
          <p:cNvPr id="8" name="Oval 7">
            <a:extLst>
              <a:ext uri="{FF2B5EF4-FFF2-40B4-BE49-F238E27FC236}">
                <a16:creationId xmlns:a16="http://schemas.microsoft.com/office/drawing/2014/main" id="{9E9A00C2-2A16-46F2-B661-1671E458B204}"/>
              </a:ext>
            </a:extLst>
          </p:cNvPr>
          <p:cNvSpPr/>
          <p:nvPr/>
        </p:nvSpPr>
        <p:spPr>
          <a:xfrm>
            <a:off x="792480" y="4348480"/>
            <a:ext cx="5242560" cy="1788160"/>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1642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Arrow: Striped Right 10">
            <a:extLst>
              <a:ext uri="{FF2B5EF4-FFF2-40B4-BE49-F238E27FC236}">
                <a16:creationId xmlns:a16="http://schemas.microsoft.com/office/drawing/2014/main" id="{1D57E37B-95DA-4811-AAE8-1FE755D195CB}"/>
              </a:ext>
            </a:extLst>
          </p:cNvPr>
          <p:cNvSpPr/>
          <p:nvPr/>
        </p:nvSpPr>
        <p:spPr>
          <a:xfrm>
            <a:off x="4203192" y="6186168"/>
            <a:ext cx="1994408" cy="1651002"/>
          </a:xfrm>
          <a:prstGeom prst="strip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1642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13" name="Straight Connector 12">
            <a:extLst>
              <a:ext uri="{FF2B5EF4-FFF2-40B4-BE49-F238E27FC236}">
                <a16:creationId xmlns:a16="http://schemas.microsoft.com/office/drawing/2014/main" id="{47FB6CF7-646A-41E5-A7A0-127E8DFA6B8B}"/>
              </a:ext>
            </a:extLst>
          </p:cNvPr>
          <p:cNvCxnSpPr>
            <a:cxnSpLocks/>
          </p:cNvCxnSpPr>
          <p:nvPr/>
        </p:nvCxnSpPr>
        <p:spPr>
          <a:xfrm>
            <a:off x="6360160" y="0"/>
            <a:ext cx="0" cy="10287000"/>
          </a:xfrm>
          <a:prstGeom prst="line">
            <a:avLst/>
          </a:prstGeom>
          <a:ln w="7620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56582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D893C-187E-4739-BFE6-2B38FEBEBEE3}"/>
              </a:ext>
            </a:extLst>
          </p:cNvPr>
          <p:cNvSpPr>
            <a:spLocks noGrp="1"/>
          </p:cNvSpPr>
          <p:nvPr>
            <p:ph type="title"/>
          </p:nvPr>
        </p:nvSpPr>
        <p:spPr/>
        <p:txBody>
          <a:bodyPr/>
          <a:lstStyle/>
          <a:p>
            <a:r>
              <a:rPr lang="en-US" sz="6000" b="1" dirty="0"/>
              <a:t>e-Performance</a:t>
            </a:r>
            <a:br>
              <a:rPr lang="en-US" sz="4400" b="0" i="0" u="none" strike="noStrike" baseline="0" dirty="0">
                <a:solidFill>
                  <a:srgbClr val="000000"/>
                </a:solidFill>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6B893A37-EB91-47A0-BD64-974BF9A12D04}"/>
              </a:ext>
            </a:extLst>
          </p:cNvPr>
          <p:cNvSpPr>
            <a:spLocks noGrp="1"/>
          </p:cNvSpPr>
          <p:nvPr>
            <p:ph idx="1"/>
          </p:nvPr>
        </p:nvSpPr>
        <p:spPr>
          <a:xfrm>
            <a:off x="914400" y="1097280"/>
            <a:ext cx="16459200" cy="8092758"/>
          </a:xfrm>
        </p:spPr>
        <p:txBody>
          <a:bodyPr/>
          <a:lstStyle/>
          <a:p>
            <a:pPr algn="l"/>
            <a:endParaRPr lang="en-US" sz="3600" b="0" i="0" u="none" strike="noStrike" baseline="0" dirty="0">
              <a:solidFill>
                <a:srgbClr val="000000"/>
              </a:solidFill>
            </a:endParaRPr>
          </a:p>
          <a:p>
            <a:pPr marL="0" indent="0">
              <a:buNone/>
            </a:pPr>
            <a:r>
              <a:rPr lang="en-US" sz="3600" b="0" i="0" u="none" strike="noStrike" baseline="0" dirty="0">
                <a:solidFill>
                  <a:srgbClr val="000000"/>
                </a:solidFill>
              </a:rPr>
              <a:t>The e-Performance Management system is set up to provide continuous feedback throughout the evaluation period.  This program provides four opportunities to check-in throughout the year:</a:t>
            </a:r>
          </a:p>
          <a:p>
            <a:pPr marL="0" indent="0" algn="ctr">
              <a:buNone/>
            </a:pPr>
            <a:endParaRPr lang="en-US" sz="3600" b="0" i="0" u="none" strike="noStrike" baseline="0" dirty="0">
              <a:solidFill>
                <a:srgbClr val="000000"/>
              </a:solidFill>
            </a:endParaRPr>
          </a:p>
          <a:p>
            <a:pPr marL="1543050" lvl="2" indent="-742950">
              <a:buAutoNum type="arabicPeriod"/>
            </a:pPr>
            <a:r>
              <a:rPr lang="en-US" sz="3600" b="0" i="0" u="none" strike="noStrike" baseline="0" dirty="0">
                <a:solidFill>
                  <a:srgbClr val="000000"/>
                </a:solidFill>
              </a:rPr>
              <a:t>Establishing goals, </a:t>
            </a:r>
          </a:p>
          <a:p>
            <a:pPr marL="1543050" lvl="2" indent="-742950">
              <a:buAutoNum type="arabicPeriod"/>
            </a:pPr>
            <a:r>
              <a:rPr lang="en-US" sz="3600" b="0" i="0" u="none" strike="noStrike" baseline="0" dirty="0">
                <a:solidFill>
                  <a:srgbClr val="000000"/>
                </a:solidFill>
              </a:rPr>
              <a:t>Checking-in on those goals six months into the year, and then finalizing the goals/and evaluation criteria,</a:t>
            </a:r>
          </a:p>
          <a:p>
            <a:pPr marL="1543050" lvl="2" indent="-742950">
              <a:buAutoNum type="arabicPeriod"/>
            </a:pPr>
            <a:r>
              <a:rPr lang="en-US" sz="3600" b="0" i="0" u="none" strike="noStrike" baseline="0" dirty="0">
                <a:solidFill>
                  <a:srgbClr val="000000"/>
                </a:solidFill>
              </a:rPr>
              <a:t>An employee self-evaluation,</a:t>
            </a:r>
          </a:p>
          <a:p>
            <a:pPr marL="1543050" lvl="2" indent="-742950">
              <a:buAutoNum type="arabicPeriod"/>
            </a:pPr>
            <a:r>
              <a:rPr lang="en-US" sz="3600" b="0" i="0" u="none" strike="noStrike" baseline="0" dirty="0">
                <a:solidFill>
                  <a:srgbClr val="000000"/>
                </a:solidFill>
              </a:rPr>
              <a:t>The final step, which is the Manager Evaluation. </a:t>
            </a:r>
            <a:endParaRPr lang="en-US" sz="3600" dirty="0"/>
          </a:p>
        </p:txBody>
      </p:sp>
    </p:spTree>
    <p:extLst>
      <p:ext uri="{BB962C8B-B14F-4D97-AF65-F5344CB8AC3E}">
        <p14:creationId xmlns:p14="http://schemas.microsoft.com/office/powerpoint/2010/main" val="1003011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889E8-13A3-CA1E-9CB6-4C0A1B7DA70B}"/>
              </a:ext>
            </a:extLst>
          </p:cNvPr>
          <p:cNvSpPr>
            <a:spLocks noGrp="1"/>
          </p:cNvSpPr>
          <p:nvPr>
            <p:ph type="title"/>
          </p:nvPr>
        </p:nvSpPr>
        <p:spPr/>
        <p:txBody>
          <a:bodyPr/>
          <a:lstStyle/>
          <a:p>
            <a:r>
              <a:rPr lang="en-US" sz="4400" b="1" dirty="0"/>
              <a:t> Checkpoint</a:t>
            </a:r>
            <a:endParaRPr lang="en-US" dirty="0"/>
          </a:p>
        </p:txBody>
      </p:sp>
      <p:sp>
        <p:nvSpPr>
          <p:cNvPr id="3" name="Content Placeholder 2">
            <a:extLst>
              <a:ext uri="{FF2B5EF4-FFF2-40B4-BE49-F238E27FC236}">
                <a16:creationId xmlns:a16="http://schemas.microsoft.com/office/drawing/2014/main" id="{9727F202-AF60-FD71-4ABC-1D82A19995D2}"/>
              </a:ext>
            </a:extLst>
          </p:cNvPr>
          <p:cNvSpPr>
            <a:spLocks noGrp="1"/>
          </p:cNvSpPr>
          <p:nvPr>
            <p:ph idx="1"/>
          </p:nvPr>
        </p:nvSpPr>
        <p:spPr/>
        <p:txBody>
          <a:bodyPr/>
          <a:lstStyle/>
          <a:p>
            <a:pPr lvl="1" algn="l"/>
            <a:endParaRPr lang="en-US" dirty="0">
              <a:solidFill>
                <a:schemeClr val="tx1"/>
              </a:solidFill>
            </a:endParaRPr>
          </a:p>
          <a:p>
            <a:pPr marL="457200" lvl="1" indent="0">
              <a:buNone/>
            </a:pPr>
            <a:r>
              <a:rPr lang="en-US" sz="3200" i="1" dirty="0">
                <a:solidFill>
                  <a:schemeClr val="tx1"/>
                </a:solidFill>
              </a:rPr>
              <a:t>The Checkpoint phase is the second step of the electronic version of the evaluation process. </a:t>
            </a:r>
          </a:p>
          <a:p>
            <a:pPr lvl="1"/>
            <a:endParaRPr lang="en-US" sz="3200" dirty="0">
              <a:solidFill>
                <a:schemeClr val="tx1"/>
              </a:solidFill>
            </a:endParaRPr>
          </a:p>
          <a:p>
            <a:pPr marL="457200" lvl="1" indent="0">
              <a:buNone/>
            </a:pPr>
            <a:r>
              <a:rPr lang="en-US" sz="3200" i="1" dirty="0">
                <a:solidFill>
                  <a:schemeClr val="tx1"/>
                </a:solidFill>
              </a:rPr>
              <a:t>This step establishes the opportunity for the supervisor and employee to finalize any goals for that year and to discuss the employee’s performance and progress thus far.</a:t>
            </a:r>
          </a:p>
          <a:p>
            <a:endParaRPr lang="en-US" dirty="0"/>
          </a:p>
        </p:txBody>
      </p:sp>
    </p:spTree>
    <p:extLst>
      <p:ext uri="{BB962C8B-B14F-4D97-AF65-F5344CB8AC3E}">
        <p14:creationId xmlns:p14="http://schemas.microsoft.com/office/powerpoint/2010/main" val="408775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BDE9DD-71FB-453E-9928-B040CF23E991}"/>
              </a:ext>
            </a:extLst>
          </p:cNvPr>
          <p:cNvPicPr/>
          <p:nvPr/>
        </p:nvPicPr>
        <p:blipFill rotWithShape="1">
          <a:blip r:embed="rId3"/>
          <a:srcRect l="15093" t="11852" r="16296" b="4691"/>
          <a:stretch/>
        </p:blipFill>
        <p:spPr bwMode="auto">
          <a:xfrm>
            <a:off x="489696" y="140339"/>
            <a:ext cx="17473184" cy="9652000"/>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8515CE47-93FB-4DCE-A745-E11C44BDC543}"/>
              </a:ext>
            </a:extLst>
          </p:cNvPr>
          <p:cNvSpPr/>
          <p:nvPr/>
        </p:nvSpPr>
        <p:spPr>
          <a:xfrm>
            <a:off x="13136242" y="262889"/>
            <a:ext cx="4811556" cy="607695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1642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8" name="Straight Connector 7">
            <a:extLst>
              <a:ext uri="{FF2B5EF4-FFF2-40B4-BE49-F238E27FC236}">
                <a16:creationId xmlns:a16="http://schemas.microsoft.com/office/drawing/2014/main" id="{0BC1FB9E-9F84-40C6-A6F1-F8E86794B463}"/>
              </a:ext>
            </a:extLst>
          </p:cNvPr>
          <p:cNvCxnSpPr>
            <a:cxnSpLocks/>
          </p:cNvCxnSpPr>
          <p:nvPr/>
        </p:nvCxnSpPr>
        <p:spPr>
          <a:xfrm flipV="1">
            <a:off x="609600" y="650240"/>
            <a:ext cx="3476308" cy="3190240"/>
          </a:xfrm>
          <a:prstGeom prst="line">
            <a:avLst/>
          </a:prstGeom>
        </p:spPr>
        <p:style>
          <a:lnRef idx="2">
            <a:schemeClr val="accent6"/>
          </a:lnRef>
          <a:fillRef idx="0">
            <a:schemeClr val="accent6"/>
          </a:fillRef>
          <a:effectRef idx="1">
            <a:schemeClr val="accent6"/>
          </a:effectRef>
          <a:fontRef idx="minor">
            <a:schemeClr val="tx1"/>
          </a:fontRef>
        </p:style>
      </p:cxnSp>
      <p:cxnSp>
        <p:nvCxnSpPr>
          <p:cNvPr id="10" name="Straight Connector 9">
            <a:extLst>
              <a:ext uri="{FF2B5EF4-FFF2-40B4-BE49-F238E27FC236}">
                <a16:creationId xmlns:a16="http://schemas.microsoft.com/office/drawing/2014/main" id="{E48E06F7-3F07-4036-9F35-70E19F891E00}"/>
              </a:ext>
            </a:extLst>
          </p:cNvPr>
          <p:cNvCxnSpPr>
            <a:cxnSpLocks/>
          </p:cNvCxnSpPr>
          <p:nvPr/>
        </p:nvCxnSpPr>
        <p:spPr>
          <a:xfrm flipV="1">
            <a:off x="609600" y="445771"/>
            <a:ext cx="4724797" cy="3963669"/>
          </a:xfrm>
          <a:prstGeom prst="line">
            <a:avLst/>
          </a:prstGeom>
        </p:spPr>
        <p:style>
          <a:lnRef idx="2">
            <a:schemeClr val="accent6"/>
          </a:lnRef>
          <a:fillRef idx="0">
            <a:schemeClr val="accent6"/>
          </a:fillRef>
          <a:effectRef idx="1">
            <a:schemeClr val="accent6"/>
          </a:effectRef>
          <a:fontRef idx="minor">
            <a:schemeClr val="tx1"/>
          </a:fontRef>
        </p:style>
      </p:cxnSp>
      <p:cxnSp>
        <p:nvCxnSpPr>
          <p:cNvPr id="14" name="Straight Connector 13">
            <a:extLst>
              <a:ext uri="{FF2B5EF4-FFF2-40B4-BE49-F238E27FC236}">
                <a16:creationId xmlns:a16="http://schemas.microsoft.com/office/drawing/2014/main" id="{6177ED22-2323-42D0-9EE5-71B0AA694471}"/>
              </a:ext>
            </a:extLst>
          </p:cNvPr>
          <p:cNvCxnSpPr>
            <a:cxnSpLocks/>
            <a:stCxn id="4" idx="1"/>
          </p:cNvCxnSpPr>
          <p:nvPr/>
        </p:nvCxnSpPr>
        <p:spPr>
          <a:xfrm flipV="1">
            <a:off x="489696" y="465459"/>
            <a:ext cx="5651499" cy="4500880"/>
          </a:xfrm>
          <a:prstGeom prst="line">
            <a:avLst/>
          </a:prstGeom>
        </p:spPr>
        <p:style>
          <a:lnRef idx="2">
            <a:schemeClr val="accent6"/>
          </a:lnRef>
          <a:fillRef idx="0">
            <a:schemeClr val="accent6"/>
          </a:fillRef>
          <a:effectRef idx="1">
            <a:schemeClr val="accent6"/>
          </a:effectRef>
          <a:fontRef idx="minor">
            <a:schemeClr val="tx1"/>
          </a:fontRef>
        </p:style>
      </p:cxnSp>
      <p:cxnSp>
        <p:nvCxnSpPr>
          <p:cNvPr id="16" name="Straight Connector 15">
            <a:extLst>
              <a:ext uri="{FF2B5EF4-FFF2-40B4-BE49-F238E27FC236}">
                <a16:creationId xmlns:a16="http://schemas.microsoft.com/office/drawing/2014/main" id="{0117BFCC-C168-4333-B5D1-54D0D2F96ED4}"/>
              </a:ext>
            </a:extLst>
          </p:cNvPr>
          <p:cNvCxnSpPr>
            <a:cxnSpLocks/>
          </p:cNvCxnSpPr>
          <p:nvPr/>
        </p:nvCxnSpPr>
        <p:spPr>
          <a:xfrm flipV="1">
            <a:off x="578563" y="430531"/>
            <a:ext cx="6531210" cy="5364483"/>
          </a:xfrm>
          <a:prstGeom prst="line">
            <a:avLst/>
          </a:prstGeom>
        </p:spPr>
        <p:style>
          <a:lnRef idx="2">
            <a:schemeClr val="accent6"/>
          </a:lnRef>
          <a:fillRef idx="0">
            <a:schemeClr val="accent6"/>
          </a:fillRef>
          <a:effectRef idx="1">
            <a:schemeClr val="accent6"/>
          </a:effectRef>
          <a:fontRef idx="minor">
            <a:schemeClr val="tx1"/>
          </a:fontRef>
        </p:style>
      </p:cxnSp>
      <p:cxnSp>
        <p:nvCxnSpPr>
          <p:cNvPr id="18" name="Straight Connector 17">
            <a:extLst>
              <a:ext uri="{FF2B5EF4-FFF2-40B4-BE49-F238E27FC236}">
                <a16:creationId xmlns:a16="http://schemas.microsoft.com/office/drawing/2014/main" id="{0FFCD50A-8F80-44EC-9D96-0ACC6480E99B}"/>
              </a:ext>
            </a:extLst>
          </p:cNvPr>
          <p:cNvCxnSpPr>
            <a:cxnSpLocks/>
          </p:cNvCxnSpPr>
          <p:nvPr/>
        </p:nvCxnSpPr>
        <p:spPr>
          <a:xfrm flipV="1">
            <a:off x="565740" y="528320"/>
            <a:ext cx="7264449" cy="6056630"/>
          </a:xfrm>
          <a:prstGeom prst="line">
            <a:avLst/>
          </a:prstGeom>
        </p:spPr>
        <p:style>
          <a:lnRef idx="2">
            <a:schemeClr val="accent6"/>
          </a:lnRef>
          <a:fillRef idx="0">
            <a:schemeClr val="accent6"/>
          </a:fillRef>
          <a:effectRef idx="1">
            <a:schemeClr val="accent6"/>
          </a:effectRef>
          <a:fontRef idx="minor">
            <a:schemeClr val="tx1"/>
          </a:fontRef>
        </p:style>
      </p:cxnSp>
      <p:cxnSp>
        <p:nvCxnSpPr>
          <p:cNvPr id="22" name="Straight Connector 21">
            <a:extLst>
              <a:ext uri="{FF2B5EF4-FFF2-40B4-BE49-F238E27FC236}">
                <a16:creationId xmlns:a16="http://schemas.microsoft.com/office/drawing/2014/main" id="{20F6AA5F-41C2-4C81-849B-BBC50094421D}"/>
              </a:ext>
            </a:extLst>
          </p:cNvPr>
          <p:cNvCxnSpPr>
            <a:cxnSpLocks/>
          </p:cNvCxnSpPr>
          <p:nvPr/>
        </p:nvCxnSpPr>
        <p:spPr>
          <a:xfrm flipV="1">
            <a:off x="522286" y="403859"/>
            <a:ext cx="8335802" cy="7155183"/>
          </a:xfrm>
          <a:prstGeom prst="line">
            <a:avLst/>
          </a:prstGeom>
        </p:spPr>
        <p:style>
          <a:lnRef idx="2">
            <a:schemeClr val="accent6"/>
          </a:lnRef>
          <a:fillRef idx="0">
            <a:schemeClr val="accent6"/>
          </a:fillRef>
          <a:effectRef idx="1">
            <a:schemeClr val="accent6"/>
          </a:effectRef>
          <a:fontRef idx="minor">
            <a:schemeClr val="tx1"/>
          </a:fontRef>
        </p:style>
      </p:cxnSp>
      <p:cxnSp>
        <p:nvCxnSpPr>
          <p:cNvPr id="24" name="Straight Connector 23">
            <a:extLst>
              <a:ext uri="{FF2B5EF4-FFF2-40B4-BE49-F238E27FC236}">
                <a16:creationId xmlns:a16="http://schemas.microsoft.com/office/drawing/2014/main" id="{F5FED800-5770-416C-82F9-34ED9DCD5BF1}"/>
              </a:ext>
            </a:extLst>
          </p:cNvPr>
          <p:cNvCxnSpPr>
            <a:cxnSpLocks/>
          </p:cNvCxnSpPr>
          <p:nvPr/>
        </p:nvCxnSpPr>
        <p:spPr>
          <a:xfrm flipV="1">
            <a:off x="772160" y="540065"/>
            <a:ext cx="8778976" cy="7605715"/>
          </a:xfrm>
          <a:prstGeom prst="line">
            <a:avLst/>
          </a:prstGeom>
        </p:spPr>
        <p:style>
          <a:lnRef idx="2">
            <a:schemeClr val="accent6"/>
          </a:lnRef>
          <a:fillRef idx="0">
            <a:schemeClr val="accent6"/>
          </a:fillRef>
          <a:effectRef idx="1">
            <a:schemeClr val="accent6"/>
          </a:effectRef>
          <a:fontRef idx="minor">
            <a:schemeClr val="tx1"/>
          </a:fontRef>
        </p:style>
      </p:cxnSp>
      <p:cxnSp>
        <p:nvCxnSpPr>
          <p:cNvPr id="26" name="Straight Connector 25">
            <a:extLst>
              <a:ext uri="{FF2B5EF4-FFF2-40B4-BE49-F238E27FC236}">
                <a16:creationId xmlns:a16="http://schemas.microsoft.com/office/drawing/2014/main" id="{C640F79B-453F-4C6F-B084-02927454DFDF}"/>
              </a:ext>
            </a:extLst>
          </p:cNvPr>
          <p:cNvCxnSpPr>
            <a:cxnSpLocks/>
          </p:cNvCxnSpPr>
          <p:nvPr/>
        </p:nvCxnSpPr>
        <p:spPr>
          <a:xfrm flipV="1">
            <a:off x="772160" y="528320"/>
            <a:ext cx="9525793" cy="8477252"/>
          </a:xfrm>
          <a:prstGeom prst="line">
            <a:avLst/>
          </a:prstGeom>
        </p:spPr>
        <p:style>
          <a:lnRef idx="2">
            <a:schemeClr val="accent6"/>
          </a:lnRef>
          <a:fillRef idx="0">
            <a:schemeClr val="accent6"/>
          </a:fillRef>
          <a:effectRef idx="1">
            <a:schemeClr val="accent6"/>
          </a:effectRef>
          <a:fontRef idx="minor">
            <a:schemeClr val="tx1"/>
          </a:fontRef>
        </p:style>
      </p:cxnSp>
      <p:cxnSp>
        <p:nvCxnSpPr>
          <p:cNvPr id="28" name="Straight Connector 27">
            <a:extLst>
              <a:ext uri="{FF2B5EF4-FFF2-40B4-BE49-F238E27FC236}">
                <a16:creationId xmlns:a16="http://schemas.microsoft.com/office/drawing/2014/main" id="{4854A8AA-D93C-4700-99DE-7AE5320CE326}"/>
              </a:ext>
            </a:extLst>
          </p:cNvPr>
          <p:cNvCxnSpPr>
            <a:cxnSpLocks/>
          </p:cNvCxnSpPr>
          <p:nvPr/>
        </p:nvCxnSpPr>
        <p:spPr>
          <a:xfrm flipV="1">
            <a:off x="1050397" y="588012"/>
            <a:ext cx="9944310" cy="8924289"/>
          </a:xfrm>
          <a:prstGeom prst="line">
            <a:avLst/>
          </a:prstGeom>
        </p:spPr>
        <p:style>
          <a:lnRef idx="2">
            <a:schemeClr val="accent6"/>
          </a:lnRef>
          <a:fillRef idx="0">
            <a:schemeClr val="accent6"/>
          </a:fillRef>
          <a:effectRef idx="1">
            <a:schemeClr val="accent6"/>
          </a:effectRef>
          <a:fontRef idx="minor">
            <a:schemeClr val="tx1"/>
          </a:fontRef>
        </p:style>
      </p:cxnSp>
      <p:cxnSp>
        <p:nvCxnSpPr>
          <p:cNvPr id="30" name="Straight Connector 29">
            <a:extLst>
              <a:ext uri="{FF2B5EF4-FFF2-40B4-BE49-F238E27FC236}">
                <a16:creationId xmlns:a16="http://schemas.microsoft.com/office/drawing/2014/main" id="{137E3B44-C557-4815-B1AC-06E7C1CC6A87}"/>
              </a:ext>
            </a:extLst>
          </p:cNvPr>
          <p:cNvCxnSpPr>
            <a:cxnSpLocks/>
          </p:cNvCxnSpPr>
          <p:nvPr/>
        </p:nvCxnSpPr>
        <p:spPr>
          <a:xfrm flipV="1">
            <a:off x="2459990" y="686436"/>
            <a:ext cx="9755822" cy="9006205"/>
          </a:xfrm>
          <a:prstGeom prst="line">
            <a:avLst/>
          </a:prstGeom>
        </p:spPr>
        <p:style>
          <a:lnRef idx="2">
            <a:schemeClr val="accent6"/>
          </a:lnRef>
          <a:fillRef idx="0">
            <a:schemeClr val="accent6"/>
          </a:fillRef>
          <a:effectRef idx="1">
            <a:schemeClr val="accent6"/>
          </a:effectRef>
          <a:fontRef idx="minor">
            <a:schemeClr val="tx1"/>
          </a:fontRef>
        </p:style>
      </p:cxnSp>
      <p:cxnSp>
        <p:nvCxnSpPr>
          <p:cNvPr id="33" name="Straight Connector 32">
            <a:extLst>
              <a:ext uri="{FF2B5EF4-FFF2-40B4-BE49-F238E27FC236}">
                <a16:creationId xmlns:a16="http://schemas.microsoft.com/office/drawing/2014/main" id="{978F0EE3-75C9-43DE-8BFF-05CD9B0E621F}"/>
              </a:ext>
            </a:extLst>
          </p:cNvPr>
          <p:cNvCxnSpPr>
            <a:cxnSpLocks/>
          </p:cNvCxnSpPr>
          <p:nvPr/>
        </p:nvCxnSpPr>
        <p:spPr>
          <a:xfrm flipV="1">
            <a:off x="3705859" y="706756"/>
            <a:ext cx="9076055" cy="8861424"/>
          </a:xfrm>
          <a:prstGeom prst="line">
            <a:avLst/>
          </a:prstGeom>
        </p:spPr>
        <p:style>
          <a:lnRef idx="2">
            <a:schemeClr val="accent6"/>
          </a:lnRef>
          <a:fillRef idx="0">
            <a:schemeClr val="accent6"/>
          </a:fillRef>
          <a:effectRef idx="1">
            <a:schemeClr val="accent6"/>
          </a:effectRef>
          <a:fontRef idx="minor">
            <a:schemeClr val="tx1"/>
          </a:fontRef>
        </p:style>
      </p:cxnSp>
      <p:cxnSp>
        <p:nvCxnSpPr>
          <p:cNvPr id="35" name="Straight Connector 34">
            <a:extLst>
              <a:ext uri="{FF2B5EF4-FFF2-40B4-BE49-F238E27FC236}">
                <a16:creationId xmlns:a16="http://schemas.microsoft.com/office/drawing/2014/main" id="{97E91959-0A51-4810-812C-24B64B30B47B}"/>
              </a:ext>
            </a:extLst>
          </p:cNvPr>
          <p:cNvCxnSpPr>
            <a:cxnSpLocks/>
          </p:cNvCxnSpPr>
          <p:nvPr/>
        </p:nvCxnSpPr>
        <p:spPr>
          <a:xfrm flipV="1">
            <a:off x="4886007" y="1294765"/>
            <a:ext cx="8040209" cy="8169275"/>
          </a:xfrm>
          <a:prstGeom prst="line">
            <a:avLst/>
          </a:prstGeom>
        </p:spPr>
        <p:style>
          <a:lnRef idx="2">
            <a:schemeClr val="accent6"/>
          </a:lnRef>
          <a:fillRef idx="0">
            <a:schemeClr val="accent6"/>
          </a:fillRef>
          <a:effectRef idx="1">
            <a:schemeClr val="accent6"/>
          </a:effectRef>
          <a:fontRef idx="minor">
            <a:schemeClr val="tx1"/>
          </a:fontRef>
        </p:style>
      </p:cxnSp>
      <p:cxnSp>
        <p:nvCxnSpPr>
          <p:cNvPr id="37" name="Straight Connector 36">
            <a:extLst>
              <a:ext uri="{FF2B5EF4-FFF2-40B4-BE49-F238E27FC236}">
                <a16:creationId xmlns:a16="http://schemas.microsoft.com/office/drawing/2014/main" id="{C2C40689-BFF7-4F6A-AF6C-A978990D5798}"/>
              </a:ext>
            </a:extLst>
          </p:cNvPr>
          <p:cNvCxnSpPr>
            <a:cxnSpLocks/>
          </p:cNvCxnSpPr>
          <p:nvPr/>
        </p:nvCxnSpPr>
        <p:spPr>
          <a:xfrm flipV="1">
            <a:off x="6449059" y="2735585"/>
            <a:ext cx="6369585" cy="6936735"/>
          </a:xfrm>
          <a:prstGeom prst="line">
            <a:avLst/>
          </a:prstGeom>
        </p:spPr>
        <p:style>
          <a:lnRef idx="2">
            <a:schemeClr val="accent6"/>
          </a:lnRef>
          <a:fillRef idx="0">
            <a:schemeClr val="accent6"/>
          </a:fillRef>
          <a:effectRef idx="1">
            <a:schemeClr val="accent6"/>
          </a:effectRef>
          <a:fontRef idx="minor">
            <a:schemeClr val="tx1"/>
          </a:fontRef>
        </p:style>
      </p:cxnSp>
      <p:cxnSp>
        <p:nvCxnSpPr>
          <p:cNvPr id="42" name="Straight Connector 41">
            <a:extLst>
              <a:ext uri="{FF2B5EF4-FFF2-40B4-BE49-F238E27FC236}">
                <a16:creationId xmlns:a16="http://schemas.microsoft.com/office/drawing/2014/main" id="{F81BF4E6-866D-4095-B002-FFF94AD09801}"/>
              </a:ext>
            </a:extLst>
          </p:cNvPr>
          <p:cNvCxnSpPr>
            <a:cxnSpLocks/>
          </p:cNvCxnSpPr>
          <p:nvPr/>
        </p:nvCxnSpPr>
        <p:spPr>
          <a:xfrm flipV="1">
            <a:off x="7513318" y="3187702"/>
            <a:ext cx="5622925" cy="6395718"/>
          </a:xfrm>
          <a:prstGeom prst="line">
            <a:avLst/>
          </a:prstGeom>
        </p:spPr>
        <p:style>
          <a:lnRef idx="2">
            <a:schemeClr val="accent6"/>
          </a:lnRef>
          <a:fillRef idx="0">
            <a:schemeClr val="accent6"/>
          </a:fillRef>
          <a:effectRef idx="1">
            <a:schemeClr val="accent6"/>
          </a:effectRef>
          <a:fontRef idx="minor">
            <a:schemeClr val="tx1"/>
          </a:fontRef>
        </p:style>
      </p:cxnSp>
      <p:cxnSp>
        <p:nvCxnSpPr>
          <p:cNvPr id="45" name="Straight Connector 44">
            <a:extLst>
              <a:ext uri="{FF2B5EF4-FFF2-40B4-BE49-F238E27FC236}">
                <a16:creationId xmlns:a16="http://schemas.microsoft.com/office/drawing/2014/main" id="{B93EFC7F-66EC-4A8D-BACF-0DC751F9963A}"/>
              </a:ext>
            </a:extLst>
          </p:cNvPr>
          <p:cNvCxnSpPr>
            <a:cxnSpLocks/>
          </p:cNvCxnSpPr>
          <p:nvPr/>
        </p:nvCxnSpPr>
        <p:spPr>
          <a:xfrm flipV="1">
            <a:off x="8533605" y="4180840"/>
            <a:ext cx="4458336" cy="5247327"/>
          </a:xfrm>
          <a:prstGeom prst="line">
            <a:avLst/>
          </a:prstGeom>
        </p:spPr>
        <p:style>
          <a:lnRef idx="2">
            <a:schemeClr val="accent6"/>
          </a:lnRef>
          <a:fillRef idx="0">
            <a:schemeClr val="accent6"/>
          </a:fillRef>
          <a:effectRef idx="1">
            <a:schemeClr val="accent6"/>
          </a:effectRef>
          <a:fontRef idx="minor">
            <a:schemeClr val="tx1"/>
          </a:fontRef>
        </p:style>
      </p:cxnSp>
      <p:cxnSp>
        <p:nvCxnSpPr>
          <p:cNvPr id="49" name="Straight Connector 48">
            <a:extLst>
              <a:ext uri="{FF2B5EF4-FFF2-40B4-BE49-F238E27FC236}">
                <a16:creationId xmlns:a16="http://schemas.microsoft.com/office/drawing/2014/main" id="{59E5D14F-BA96-4AB1-BF84-63511F19AF90}"/>
              </a:ext>
            </a:extLst>
          </p:cNvPr>
          <p:cNvCxnSpPr>
            <a:cxnSpLocks/>
          </p:cNvCxnSpPr>
          <p:nvPr/>
        </p:nvCxnSpPr>
        <p:spPr>
          <a:xfrm flipV="1">
            <a:off x="471042" y="604361"/>
            <a:ext cx="2845692" cy="2618422"/>
          </a:xfrm>
          <a:prstGeom prst="line">
            <a:avLst/>
          </a:prstGeom>
        </p:spPr>
        <p:style>
          <a:lnRef idx="2">
            <a:schemeClr val="accent6"/>
          </a:lnRef>
          <a:fillRef idx="0">
            <a:schemeClr val="accent6"/>
          </a:fillRef>
          <a:effectRef idx="1">
            <a:schemeClr val="accent6"/>
          </a:effectRef>
          <a:fontRef idx="minor">
            <a:schemeClr val="tx1"/>
          </a:fontRef>
        </p:style>
      </p:cxnSp>
      <p:cxnSp>
        <p:nvCxnSpPr>
          <p:cNvPr id="51" name="Straight Connector 50">
            <a:extLst>
              <a:ext uri="{FF2B5EF4-FFF2-40B4-BE49-F238E27FC236}">
                <a16:creationId xmlns:a16="http://schemas.microsoft.com/office/drawing/2014/main" id="{243C56DC-AAB4-4BC5-928A-72AF77BB006E}"/>
              </a:ext>
            </a:extLst>
          </p:cNvPr>
          <p:cNvCxnSpPr>
            <a:cxnSpLocks/>
          </p:cNvCxnSpPr>
          <p:nvPr/>
        </p:nvCxnSpPr>
        <p:spPr>
          <a:xfrm flipV="1">
            <a:off x="5770722" y="2181860"/>
            <a:ext cx="7131624" cy="7234558"/>
          </a:xfrm>
          <a:prstGeom prst="line">
            <a:avLst/>
          </a:prstGeom>
        </p:spPr>
        <p:style>
          <a:lnRef idx="2">
            <a:schemeClr val="accent6"/>
          </a:lnRef>
          <a:fillRef idx="0">
            <a:schemeClr val="accent6"/>
          </a:fillRef>
          <a:effectRef idx="1">
            <a:schemeClr val="accent6"/>
          </a:effectRef>
          <a:fontRef idx="minor">
            <a:schemeClr val="tx1"/>
          </a:fontRef>
        </p:style>
      </p:cxnSp>
      <p:cxnSp>
        <p:nvCxnSpPr>
          <p:cNvPr id="53" name="Straight Connector 52">
            <a:extLst>
              <a:ext uri="{FF2B5EF4-FFF2-40B4-BE49-F238E27FC236}">
                <a16:creationId xmlns:a16="http://schemas.microsoft.com/office/drawing/2014/main" id="{471F3FB7-7260-46DA-A792-D572733949EC}"/>
              </a:ext>
            </a:extLst>
          </p:cNvPr>
          <p:cNvCxnSpPr>
            <a:cxnSpLocks/>
          </p:cNvCxnSpPr>
          <p:nvPr/>
        </p:nvCxnSpPr>
        <p:spPr>
          <a:xfrm flipV="1">
            <a:off x="1938019" y="567691"/>
            <a:ext cx="9776067" cy="9042401"/>
          </a:xfrm>
          <a:prstGeom prst="line">
            <a:avLst/>
          </a:prstGeom>
        </p:spPr>
        <p:style>
          <a:lnRef idx="2">
            <a:schemeClr val="accent6"/>
          </a:lnRef>
          <a:fillRef idx="0">
            <a:schemeClr val="accent6"/>
          </a:fillRef>
          <a:effectRef idx="1">
            <a:schemeClr val="accent6"/>
          </a:effectRef>
          <a:fontRef idx="minor">
            <a:schemeClr val="tx1"/>
          </a:fontRef>
        </p:style>
      </p:cxnSp>
      <p:cxnSp>
        <p:nvCxnSpPr>
          <p:cNvPr id="55" name="Straight Connector 54">
            <a:extLst>
              <a:ext uri="{FF2B5EF4-FFF2-40B4-BE49-F238E27FC236}">
                <a16:creationId xmlns:a16="http://schemas.microsoft.com/office/drawing/2014/main" id="{E08E3582-1FE9-4B70-98C2-A986DD3343E6}"/>
              </a:ext>
            </a:extLst>
          </p:cNvPr>
          <p:cNvCxnSpPr>
            <a:cxnSpLocks/>
          </p:cNvCxnSpPr>
          <p:nvPr/>
        </p:nvCxnSpPr>
        <p:spPr>
          <a:xfrm flipV="1">
            <a:off x="9246870" y="5161281"/>
            <a:ext cx="3704589" cy="4511039"/>
          </a:xfrm>
          <a:prstGeom prst="line">
            <a:avLst/>
          </a:prstGeom>
        </p:spPr>
        <p:style>
          <a:lnRef idx="2">
            <a:schemeClr val="accent6"/>
          </a:lnRef>
          <a:fillRef idx="0">
            <a:schemeClr val="accent6"/>
          </a:fillRef>
          <a:effectRef idx="1">
            <a:schemeClr val="accent6"/>
          </a:effectRef>
          <a:fontRef idx="minor">
            <a:schemeClr val="tx1"/>
          </a:fontRef>
        </p:style>
      </p:cxnSp>
      <p:cxnSp>
        <p:nvCxnSpPr>
          <p:cNvPr id="57" name="Straight Connector 56">
            <a:extLst>
              <a:ext uri="{FF2B5EF4-FFF2-40B4-BE49-F238E27FC236}">
                <a16:creationId xmlns:a16="http://schemas.microsoft.com/office/drawing/2014/main" id="{6A69B6B1-24E8-494D-BD65-EA5AEDC1C893}"/>
              </a:ext>
            </a:extLst>
          </p:cNvPr>
          <p:cNvCxnSpPr>
            <a:cxnSpLocks/>
          </p:cNvCxnSpPr>
          <p:nvPr/>
        </p:nvCxnSpPr>
        <p:spPr>
          <a:xfrm flipV="1">
            <a:off x="10109835" y="5877561"/>
            <a:ext cx="2850198" cy="3844291"/>
          </a:xfrm>
          <a:prstGeom prst="line">
            <a:avLst/>
          </a:prstGeom>
        </p:spPr>
        <p:style>
          <a:lnRef idx="2">
            <a:schemeClr val="accent6"/>
          </a:lnRef>
          <a:fillRef idx="0">
            <a:schemeClr val="accent6"/>
          </a:fillRef>
          <a:effectRef idx="1">
            <a:schemeClr val="accent6"/>
          </a:effectRef>
          <a:fontRef idx="minor">
            <a:schemeClr val="tx1"/>
          </a:fontRef>
        </p:style>
      </p:cxnSp>
      <p:cxnSp>
        <p:nvCxnSpPr>
          <p:cNvPr id="59" name="Straight Connector 58">
            <a:extLst>
              <a:ext uri="{FF2B5EF4-FFF2-40B4-BE49-F238E27FC236}">
                <a16:creationId xmlns:a16="http://schemas.microsoft.com/office/drawing/2014/main" id="{8238B2A4-3283-44F8-9B55-A4D84C50237F}"/>
              </a:ext>
            </a:extLst>
          </p:cNvPr>
          <p:cNvCxnSpPr>
            <a:cxnSpLocks/>
          </p:cNvCxnSpPr>
          <p:nvPr/>
        </p:nvCxnSpPr>
        <p:spPr>
          <a:xfrm flipV="1">
            <a:off x="11038840" y="6590666"/>
            <a:ext cx="2046128" cy="3131187"/>
          </a:xfrm>
          <a:prstGeom prst="line">
            <a:avLst/>
          </a:prstGeom>
        </p:spPr>
        <p:style>
          <a:lnRef idx="2">
            <a:schemeClr val="accent6"/>
          </a:lnRef>
          <a:fillRef idx="0">
            <a:schemeClr val="accent6"/>
          </a:fillRef>
          <a:effectRef idx="1">
            <a:schemeClr val="accent6"/>
          </a:effectRef>
          <a:fontRef idx="minor">
            <a:schemeClr val="tx1"/>
          </a:fontRef>
        </p:style>
      </p:cxnSp>
      <p:cxnSp>
        <p:nvCxnSpPr>
          <p:cNvPr id="62" name="Straight Connector 61">
            <a:extLst>
              <a:ext uri="{FF2B5EF4-FFF2-40B4-BE49-F238E27FC236}">
                <a16:creationId xmlns:a16="http://schemas.microsoft.com/office/drawing/2014/main" id="{11179429-63FB-4797-807E-6AEA0DFCEFBE}"/>
              </a:ext>
            </a:extLst>
          </p:cNvPr>
          <p:cNvCxnSpPr>
            <a:cxnSpLocks/>
          </p:cNvCxnSpPr>
          <p:nvPr/>
        </p:nvCxnSpPr>
        <p:spPr>
          <a:xfrm flipV="1">
            <a:off x="11863962" y="6741642"/>
            <a:ext cx="1737995" cy="3050697"/>
          </a:xfrm>
          <a:prstGeom prst="line">
            <a:avLst/>
          </a:prstGeom>
        </p:spPr>
        <p:style>
          <a:lnRef idx="2">
            <a:schemeClr val="accent6"/>
          </a:lnRef>
          <a:fillRef idx="0">
            <a:schemeClr val="accent6"/>
          </a:fillRef>
          <a:effectRef idx="1">
            <a:schemeClr val="accent6"/>
          </a:effectRef>
          <a:fontRef idx="minor">
            <a:schemeClr val="tx1"/>
          </a:fontRef>
        </p:style>
      </p:cxnSp>
      <p:cxnSp>
        <p:nvCxnSpPr>
          <p:cNvPr id="64" name="Straight Connector 63">
            <a:extLst>
              <a:ext uri="{FF2B5EF4-FFF2-40B4-BE49-F238E27FC236}">
                <a16:creationId xmlns:a16="http://schemas.microsoft.com/office/drawing/2014/main" id="{AA2D872F-5789-4EDB-947B-0CB5483A78E5}"/>
              </a:ext>
            </a:extLst>
          </p:cNvPr>
          <p:cNvCxnSpPr>
            <a:cxnSpLocks/>
          </p:cNvCxnSpPr>
          <p:nvPr/>
        </p:nvCxnSpPr>
        <p:spPr>
          <a:xfrm flipV="1">
            <a:off x="12991941" y="6807839"/>
            <a:ext cx="1351282" cy="2724787"/>
          </a:xfrm>
          <a:prstGeom prst="line">
            <a:avLst/>
          </a:prstGeom>
        </p:spPr>
        <p:style>
          <a:lnRef idx="2">
            <a:schemeClr val="accent6"/>
          </a:lnRef>
          <a:fillRef idx="0">
            <a:schemeClr val="accent6"/>
          </a:fillRef>
          <a:effectRef idx="1">
            <a:schemeClr val="accent6"/>
          </a:effectRef>
          <a:fontRef idx="minor">
            <a:schemeClr val="tx1"/>
          </a:fontRef>
        </p:style>
      </p:cxnSp>
      <p:cxnSp>
        <p:nvCxnSpPr>
          <p:cNvPr id="66" name="Straight Connector 65">
            <a:extLst>
              <a:ext uri="{FF2B5EF4-FFF2-40B4-BE49-F238E27FC236}">
                <a16:creationId xmlns:a16="http://schemas.microsoft.com/office/drawing/2014/main" id="{17182B26-F823-4761-85E8-3EBF941B7BC4}"/>
              </a:ext>
            </a:extLst>
          </p:cNvPr>
          <p:cNvCxnSpPr>
            <a:cxnSpLocks/>
          </p:cNvCxnSpPr>
          <p:nvPr/>
        </p:nvCxnSpPr>
        <p:spPr>
          <a:xfrm flipV="1">
            <a:off x="13894117" y="6804503"/>
            <a:ext cx="1174430" cy="2972597"/>
          </a:xfrm>
          <a:prstGeom prst="line">
            <a:avLst/>
          </a:prstGeom>
        </p:spPr>
        <p:style>
          <a:lnRef idx="2">
            <a:schemeClr val="accent6"/>
          </a:lnRef>
          <a:fillRef idx="0">
            <a:schemeClr val="accent6"/>
          </a:fillRef>
          <a:effectRef idx="1">
            <a:schemeClr val="accent6"/>
          </a:effectRef>
          <a:fontRef idx="minor">
            <a:schemeClr val="tx1"/>
          </a:fontRef>
        </p:style>
      </p:cxnSp>
      <p:cxnSp>
        <p:nvCxnSpPr>
          <p:cNvPr id="68" name="Straight Connector 67">
            <a:extLst>
              <a:ext uri="{FF2B5EF4-FFF2-40B4-BE49-F238E27FC236}">
                <a16:creationId xmlns:a16="http://schemas.microsoft.com/office/drawing/2014/main" id="{C9011286-8D0D-4FFD-8749-2C8BCBF650BC}"/>
              </a:ext>
            </a:extLst>
          </p:cNvPr>
          <p:cNvCxnSpPr>
            <a:cxnSpLocks/>
          </p:cNvCxnSpPr>
          <p:nvPr/>
        </p:nvCxnSpPr>
        <p:spPr>
          <a:xfrm flipV="1">
            <a:off x="14616333" y="6807839"/>
            <a:ext cx="1083824" cy="3026409"/>
          </a:xfrm>
          <a:prstGeom prst="line">
            <a:avLst/>
          </a:prstGeom>
        </p:spPr>
        <p:style>
          <a:lnRef idx="2">
            <a:schemeClr val="accent6"/>
          </a:lnRef>
          <a:fillRef idx="0">
            <a:schemeClr val="accent6"/>
          </a:fillRef>
          <a:effectRef idx="1">
            <a:schemeClr val="accent6"/>
          </a:effectRef>
          <a:fontRef idx="minor">
            <a:schemeClr val="tx1"/>
          </a:fontRef>
        </p:style>
      </p:cxnSp>
      <p:cxnSp>
        <p:nvCxnSpPr>
          <p:cNvPr id="70" name="Straight Connector 69">
            <a:extLst>
              <a:ext uri="{FF2B5EF4-FFF2-40B4-BE49-F238E27FC236}">
                <a16:creationId xmlns:a16="http://schemas.microsoft.com/office/drawing/2014/main" id="{731F6850-FFF9-4605-84F6-17D5322E613F}"/>
              </a:ext>
            </a:extLst>
          </p:cNvPr>
          <p:cNvCxnSpPr>
            <a:cxnSpLocks/>
          </p:cNvCxnSpPr>
          <p:nvPr/>
        </p:nvCxnSpPr>
        <p:spPr>
          <a:xfrm flipV="1">
            <a:off x="15472092" y="6804503"/>
            <a:ext cx="1057591" cy="2987836"/>
          </a:xfrm>
          <a:prstGeom prst="line">
            <a:avLst/>
          </a:prstGeom>
        </p:spPr>
        <p:style>
          <a:lnRef idx="2">
            <a:schemeClr val="accent6"/>
          </a:lnRef>
          <a:fillRef idx="0">
            <a:schemeClr val="accent6"/>
          </a:fillRef>
          <a:effectRef idx="1">
            <a:schemeClr val="accent6"/>
          </a:effectRef>
          <a:fontRef idx="minor">
            <a:schemeClr val="tx1"/>
          </a:fontRef>
        </p:style>
      </p:cxnSp>
      <p:cxnSp>
        <p:nvCxnSpPr>
          <p:cNvPr id="72" name="Straight Connector 71">
            <a:extLst>
              <a:ext uri="{FF2B5EF4-FFF2-40B4-BE49-F238E27FC236}">
                <a16:creationId xmlns:a16="http://schemas.microsoft.com/office/drawing/2014/main" id="{E86F33DD-DD12-474A-A625-CEDAB8D6CA57}"/>
              </a:ext>
            </a:extLst>
          </p:cNvPr>
          <p:cNvCxnSpPr>
            <a:cxnSpLocks/>
          </p:cNvCxnSpPr>
          <p:nvPr/>
        </p:nvCxnSpPr>
        <p:spPr>
          <a:xfrm flipV="1">
            <a:off x="16349981" y="7012305"/>
            <a:ext cx="879713" cy="2764794"/>
          </a:xfrm>
          <a:prstGeom prst="line">
            <a:avLst/>
          </a:prstGeom>
        </p:spPr>
        <p:style>
          <a:lnRef idx="2">
            <a:schemeClr val="accent6"/>
          </a:lnRef>
          <a:fillRef idx="0">
            <a:schemeClr val="accent6"/>
          </a:fillRef>
          <a:effectRef idx="1">
            <a:schemeClr val="accent6"/>
          </a:effectRef>
          <a:fontRef idx="minor">
            <a:schemeClr val="tx1"/>
          </a:fontRef>
        </p:style>
      </p:cxnSp>
      <p:cxnSp>
        <p:nvCxnSpPr>
          <p:cNvPr id="63" name="Straight Connector 62">
            <a:extLst>
              <a:ext uri="{FF2B5EF4-FFF2-40B4-BE49-F238E27FC236}">
                <a16:creationId xmlns:a16="http://schemas.microsoft.com/office/drawing/2014/main" id="{CAA965B3-6F10-4B66-90D5-2C151E900F30}"/>
              </a:ext>
            </a:extLst>
          </p:cNvPr>
          <p:cNvCxnSpPr>
            <a:cxnSpLocks/>
          </p:cNvCxnSpPr>
          <p:nvPr/>
        </p:nvCxnSpPr>
        <p:spPr>
          <a:xfrm flipV="1">
            <a:off x="478033" y="403859"/>
            <a:ext cx="2181237" cy="2196622"/>
          </a:xfrm>
          <a:prstGeom prst="line">
            <a:avLst/>
          </a:prstGeom>
        </p:spPr>
        <p:style>
          <a:lnRef idx="2">
            <a:schemeClr val="accent6"/>
          </a:lnRef>
          <a:fillRef idx="0">
            <a:schemeClr val="accent6"/>
          </a:fillRef>
          <a:effectRef idx="1">
            <a:schemeClr val="accent6"/>
          </a:effectRef>
          <a:fontRef idx="minor">
            <a:schemeClr val="tx1"/>
          </a:fontRef>
        </p:style>
      </p:cxnSp>
      <p:cxnSp>
        <p:nvCxnSpPr>
          <p:cNvPr id="65" name="Straight Connector 64">
            <a:extLst>
              <a:ext uri="{FF2B5EF4-FFF2-40B4-BE49-F238E27FC236}">
                <a16:creationId xmlns:a16="http://schemas.microsoft.com/office/drawing/2014/main" id="{249EC63C-35E5-4847-92C6-E5DFC87B419E}"/>
              </a:ext>
            </a:extLst>
          </p:cNvPr>
          <p:cNvCxnSpPr>
            <a:cxnSpLocks/>
          </p:cNvCxnSpPr>
          <p:nvPr/>
        </p:nvCxnSpPr>
        <p:spPr>
          <a:xfrm flipV="1">
            <a:off x="512172" y="347982"/>
            <a:ext cx="1338140" cy="1410019"/>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62494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671513"/>
            <a:ext cx="15544800" cy="2800351"/>
          </a:xfrm>
        </p:spPr>
        <p:txBody>
          <a:bodyPr/>
          <a:lstStyle/>
          <a:p>
            <a:br>
              <a:rPr lang="en-US" dirty="0">
                <a:hlinkClick r:id="rId3"/>
              </a:rPr>
            </a:br>
            <a:br>
              <a:rPr lang="en-US" dirty="0"/>
            </a:br>
            <a:endParaRPr lang="en-US" sz="6000" b="1" dirty="0"/>
          </a:p>
        </p:txBody>
      </p:sp>
      <p:pic>
        <p:nvPicPr>
          <p:cNvPr id="5" name="Picture 4">
            <a:extLst>
              <a:ext uri="{FF2B5EF4-FFF2-40B4-BE49-F238E27FC236}">
                <a16:creationId xmlns:a16="http://schemas.microsoft.com/office/drawing/2014/main" id="{93D1C876-EC32-416E-BECA-14792B4F6118}"/>
              </a:ext>
            </a:extLst>
          </p:cNvPr>
          <p:cNvPicPr>
            <a:picLocks noChangeAspect="1"/>
          </p:cNvPicPr>
          <p:nvPr/>
        </p:nvPicPr>
        <p:blipFill rotWithShape="1">
          <a:blip r:embed="rId4"/>
          <a:srcRect l="24445" t="26074" r="26332" b="54370"/>
          <a:stretch/>
        </p:blipFill>
        <p:spPr>
          <a:xfrm>
            <a:off x="223520" y="860742"/>
            <a:ext cx="14874240" cy="6888480"/>
          </a:xfrm>
          <a:prstGeom prst="rect">
            <a:avLst/>
          </a:prstGeom>
        </p:spPr>
      </p:pic>
    </p:spTree>
    <p:extLst>
      <p:ext uri="{BB962C8B-B14F-4D97-AF65-F5344CB8AC3E}">
        <p14:creationId xmlns:p14="http://schemas.microsoft.com/office/powerpoint/2010/main" val="1846326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671513"/>
            <a:ext cx="15544800" cy="2800351"/>
          </a:xfrm>
        </p:spPr>
        <p:txBody>
          <a:bodyPr/>
          <a:lstStyle/>
          <a:p>
            <a:br>
              <a:rPr lang="en-US" dirty="0">
                <a:hlinkClick r:id="rId3"/>
              </a:rPr>
            </a:br>
            <a:br>
              <a:rPr lang="en-US" dirty="0"/>
            </a:br>
            <a:r>
              <a:rPr lang="en-US" sz="6000" b="1" dirty="0"/>
              <a:t>Finalize Criteria/Checkpoint</a:t>
            </a:r>
          </a:p>
        </p:txBody>
      </p:sp>
      <p:sp>
        <p:nvSpPr>
          <p:cNvPr id="3" name="Subtitle 2"/>
          <p:cNvSpPr>
            <a:spLocks noGrp="1"/>
          </p:cNvSpPr>
          <p:nvPr>
            <p:ph type="subTitle" idx="1"/>
          </p:nvPr>
        </p:nvSpPr>
        <p:spPr>
          <a:xfrm>
            <a:off x="243841" y="1448753"/>
            <a:ext cx="16824960" cy="6643688"/>
          </a:xfrm>
        </p:spPr>
        <p:txBody>
          <a:bodyPr/>
          <a:lstStyle/>
          <a:p>
            <a:pPr lvl="1" algn="l"/>
            <a:endParaRPr lang="en-US" dirty="0">
              <a:solidFill>
                <a:schemeClr val="tx1"/>
              </a:solidFill>
            </a:endParaRPr>
          </a:p>
          <a:p>
            <a:pPr lvl="1"/>
            <a:endParaRPr lang="en-US" sz="2000" dirty="0">
              <a:solidFill>
                <a:schemeClr val="tx1"/>
              </a:solidFill>
            </a:endParaRPr>
          </a:p>
          <a:p>
            <a:pPr lvl="1"/>
            <a:r>
              <a:rPr lang="en-US" sz="4000" i="1" dirty="0">
                <a:solidFill>
                  <a:schemeClr val="tx1"/>
                </a:solidFill>
              </a:rPr>
              <a:t>The Finalize Criteria step is the last opportunity to adjust performance criteria (goals) and add comments. </a:t>
            </a:r>
          </a:p>
          <a:p>
            <a:pPr lvl="1"/>
            <a:endParaRPr lang="en-US" sz="2000" i="1" dirty="0">
              <a:solidFill>
                <a:schemeClr val="tx1"/>
              </a:solidFill>
            </a:endParaRPr>
          </a:p>
          <a:p>
            <a:pPr lvl="1"/>
            <a:r>
              <a:rPr lang="en-US" sz="4000" i="1" dirty="0">
                <a:solidFill>
                  <a:schemeClr val="tx1"/>
                </a:solidFill>
              </a:rPr>
              <a:t>A reminder email will be sent from UW System seven days prior to the Finalize Criteria due date if both the manager and employee step are not completed.  </a:t>
            </a:r>
          </a:p>
          <a:p>
            <a:pPr lvl="1" algn="l"/>
            <a:endParaRPr lang="en-US" dirty="0">
              <a:solidFill>
                <a:schemeClr val="tx1"/>
              </a:solidFill>
            </a:endParaRPr>
          </a:p>
        </p:txBody>
      </p:sp>
    </p:spTree>
    <p:extLst>
      <p:ext uri="{BB962C8B-B14F-4D97-AF65-F5344CB8AC3E}">
        <p14:creationId xmlns:p14="http://schemas.microsoft.com/office/powerpoint/2010/main" val="1661678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671513"/>
            <a:ext cx="15544800" cy="2800351"/>
          </a:xfrm>
        </p:spPr>
        <p:txBody>
          <a:bodyPr/>
          <a:lstStyle/>
          <a:p>
            <a:br>
              <a:rPr lang="en-US" dirty="0">
                <a:hlinkClick r:id="rId3"/>
              </a:rPr>
            </a:br>
            <a:br>
              <a:rPr lang="en-US" dirty="0"/>
            </a:br>
            <a:endParaRPr lang="en-US" sz="6000" b="1" dirty="0"/>
          </a:p>
        </p:txBody>
      </p:sp>
      <p:pic>
        <p:nvPicPr>
          <p:cNvPr id="6" name="Picture 5">
            <a:extLst>
              <a:ext uri="{FF2B5EF4-FFF2-40B4-BE49-F238E27FC236}">
                <a16:creationId xmlns:a16="http://schemas.microsoft.com/office/drawing/2014/main" id="{8CA7946C-F3BF-4A37-BD6D-C3ED402613D6}"/>
              </a:ext>
            </a:extLst>
          </p:cNvPr>
          <p:cNvPicPr/>
          <p:nvPr/>
        </p:nvPicPr>
        <p:blipFill rotWithShape="1">
          <a:blip r:embed="rId4"/>
          <a:srcRect l="26026" t="13220" r="26410" b="33447"/>
          <a:stretch/>
        </p:blipFill>
        <p:spPr bwMode="auto">
          <a:xfrm>
            <a:off x="1371599" y="304800"/>
            <a:ext cx="13522961" cy="9184640"/>
          </a:xfrm>
          <a:prstGeom prst="rect">
            <a:avLst/>
          </a:prstGeom>
          <a:ln>
            <a:noFill/>
          </a:ln>
          <a:extLst>
            <a:ext uri="{53640926-AAD7-44D8-BBD7-CCE9431645EC}">
              <a14:shadowObscured xmlns:a14="http://schemas.microsoft.com/office/drawing/2010/main"/>
            </a:ext>
          </a:extLst>
        </p:spPr>
      </p:pic>
      <p:sp>
        <p:nvSpPr>
          <p:cNvPr id="3" name="Oval 2">
            <a:extLst>
              <a:ext uri="{FF2B5EF4-FFF2-40B4-BE49-F238E27FC236}">
                <a16:creationId xmlns:a16="http://schemas.microsoft.com/office/drawing/2014/main" id="{B0D6D457-D169-4046-A8EB-1BC04AF8197D}"/>
              </a:ext>
            </a:extLst>
          </p:cNvPr>
          <p:cNvSpPr/>
          <p:nvPr/>
        </p:nvSpPr>
        <p:spPr>
          <a:xfrm>
            <a:off x="10566400" y="5323840"/>
            <a:ext cx="4328160" cy="3962400"/>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1642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799936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671513"/>
            <a:ext cx="15544800" cy="2800351"/>
          </a:xfrm>
        </p:spPr>
        <p:txBody>
          <a:bodyPr/>
          <a:lstStyle/>
          <a:p>
            <a:br>
              <a:rPr lang="en-US" dirty="0">
                <a:hlinkClick r:id="rId3"/>
              </a:rPr>
            </a:br>
            <a:br>
              <a:rPr lang="en-US" dirty="0"/>
            </a:br>
            <a:endParaRPr lang="en-US" sz="6000" b="1" dirty="0"/>
          </a:p>
        </p:txBody>
      </p:sp>
      <p:sp>
        <p:nvSpPr>
          <p:cNvPr id="3" name="Subtitle 2"/>
          <p:cNvSpPr>
            <a:spLocks noGrp="1"/>
          </p:cNvSpPr>
          <p:nvPr>
            <p:ph type="subTitle" idx="1"/>
          </p:nvPr>
        </p:nvSpPr>
        <p:spPr>
          <a:xfrm>
            <a:off x="2157413" y="1814513"/>
            <a:ext cx="13387387" cy="6643688"/>
          </a:xfrm>
        </p:spPr>
        <p:txBody>
          <a:bodyPr/>
          <a:lstStyle/>
          <a:p>
            <a:pPr lvl="1" algn="l"/>
            <a:endParaRPr lang="en-US" dirty="0">
              <a:solidFill>
                <a:schemeClr val="tx1"/>
              </a:solidFill>
            </a:endParaRPr>
          </a:p>
          <a:p>
            <a:pPr lvl="1" algn="l"/>
            <a:endParaRPr lang="en-US" dirty="0">
              <a:solidFill>
                <a:schemeClr val="tx1"/>
              </a:solidFill>
            </a:endParaRPr>
          </a:p>
        </p:txBody>
      </p:sp>
      <p:pic>
        <p:nvPicPr>
          <p:cNvPr id="5" name="Picture 4">
            <a:extLst>
              <a:ext uri="{FF2B5EF4-FFF2-40B4-BE49-F238E27FC236}">
                <a16:creationId xmlns:a16="http://schemas.microsoft.com/office/drawing/2014/main" id="{8FE941BD-B060-40F7-BCD4-7233A13AFF25}"/>
              </a:ext>
            </a:extLst>
          </p:cNvPr>
          <p:cNvPicPr>
            <a:picLocks noChangeAspect="1"/>
          </p:cNvPicPr>
          <p:nvPr/>
        </p:nvPicPr>
        <p:blipFill rotWithShape="1">
          <a:blip r:embed="rId4"/>
          <a:srcRect l="9222" t="25284" r="12667" b="17639"/>
          <a:stretch/>
        </p:blipFill>
        <p:spPr>
          <a:xfrm>
            <a:off x="772160" y="487680"/>
            <a:ext cx="17068800" cy="9306560"/>
          </a:xfrm>
          <a:prstGeom prst="rect">
            <a:avLst/>
          </a:prstGeom>
        </p:spPr>
      </p:pic>
    </p:spTree>
    <p:extLst>
      <p:ext uri="{BB962C8B-B14F-4D97-AF65-F5344CB8AC3E}">
        <p14:creationId xmlns:p14="http://schemas.microsoft.com/office/powerpoint/2010/main" val="1604369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671513"/>
            <a:ext cx="15544800" cy="2800351"/>
          </a:xfrm>
        </p:spPr>
        <p:txBody>
          <a:bodyPr/>
          <a:lstStyle/>
          <a:p>
            <a:br>
              <a:rPr lang="en-US" dirty="0">
                <a:hlinkClick r:id="rId3"/>
              </a:rPr>
            </a:br>
            <a:br>
              <a:rPr lang="en-US" dirty="0"/>
            </a:br>
            <a:endParaRPr lang="en-US" sz="6000" b="1" dirty="0"/>
          </a:p>
        </p:txBody>
      </p:sp>
      <p:sp>
        <p:nvSpPr>
          <p:cNvPr id="3" name="Subtitle 2"/>
          <p:cNvSpPr>
            <a:spLocks noGrp="1"/>
          </p:cNvSpPr>
          <p:nvPr>
            <p:ph type="subTitle" idx="1"/>
          </p:nvPr>
        </p:nvSpPr>
        <p:spPr>
          <a:xfrm>
            <a:off x="2743200" y="1814513"/>
            <a:ext cx="13387387" cy="6643688"/>
          </a:xfrm>
        </p:spPr>
        <p:txBody>
          <a:bodyPr/>
          <a:lstStyle/>
          <a:p>
            <a:pPr lvl="1" algn="l"/>
            <a:endParaRPr lang="en-US" dirty="0">
              <a:solidFill>
                <a:schemeClr val="tx1"/>
              </a:solidFill>
            </a:endParaRPr>
          </a:p>
          <a:p>
            <a:pPr lvl="1" algn="l"/>
            <a:endParaRPr lang="en-US" dirty="0">
              <a:solidFill>
                <a:schemeClr val="tx1"/>
              </a:solidFill>
            </a:endParaRPr>
          </a:p>
        </p:txBody>
      </p:sp>
      <p:pic>
        <p:nvPicPr>
          <p:cNvPr id="6" name="Picture 5">
            <a:extLst>
              <a:ext uri="{FF2B5EF4-FFF2-40B4-BE49-F238E27FC236}">
                <a16:creationId xmlns:a16="http://schemas.microsoft.com/office/drawing/2014/main" id="{4DB3861F-9575-4E82-85B3-E84479FE931D}"/>
              </a:ext>
            </a:extLst>
          </p:cNvPr>
          <p:cNvPicPr>
            <a:picLocks noChangeAspect="1"/>
          </p:cNvPicPr>
          <p:nvPr/>
        </p:nvPicPr>
        <p:blipFill rotWithShape="1">
          <a:blip r:embed="rId4"/>
          <a:srcRect l="7500" t="20694" r="12321" b="36395"/>
          <a:stretch/>
        </p:blipFill>
        <p:spPr>
          <a:xfrm>
            <a:off x="528320" y="488632"/>
            <a:ext cx="17150080" cy="8370888"/>
          </a:xfrm>
          <a:prstGeom prst="rect">
            <a:avLst/>
          </a:prstGeom>
        </p:spPr>
      </p:pic>
    </p:spTree>
    <p:extLst>
      <p:ext uri="{BB962C8B-B14F-4D97-AF65-F5344CB8AC3E}">
        <p14:creationId xmlns:p14="http://schemas.microsoft.com/office/powerpoint/2010/main" val="3507685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671513"/>
            <a:ext cx="15544800" cy="2800351"/>
          </a:xfrm>
        </p:spPr>
        <p:txBody>
          <a:bodyPr/>
          <a:lstStyle/>
          <a:p>
            <a:br>
              <a:rPr lang="en-US" dirty="0">
                <a:hlinkClick r:id="rId3"/>
              </a:rPr>
            </a:br>
            <a:br>
              <a:rPr lang="en-US" dirty="0"/>
            </a:br>
            <a:endParaRPr lang="en-US" sz="6000" b="1" dirty="0"/>
          </a:p>
        </p:txBody>
      </p:sp>
      <p:sp>
        <p:nvSpPr>
          <p:cNvPr id="3" name="Subtitle 2"/>
          <p:cNvSpPr>
            <a:spLocks noGrp="1"/>
          </p:cNvSpPr>
          <p:nvPr>
            <p:ph type="subTitle" idx="1"/>
          </p:nvPr>
        </p:nvSpPr>
        <p:spPr>
          <a:xfrm>
            <a:off x="2157413" y="1814513"/>
            <a:ext cx="13387387" cy="6643688"/>
          </a:xfrm>
        </p:spPr>
        <p:txBody>
          <a:bodyPr/>
          <a:lstStyle/>
          <a:p>
            <a:pPr lvl="1" algn="l"/>
            <a:endParaRPr lang="en-US" dirty="0">
              <a:solidFill>
                <a:schemeClr val="tx1"/>
              </a:solidFill>
            </a:endParaRPr>
          </a:p>
          <a:p>
            <a:pPr lvl="1" algn="l"/>
            <a:endParaRPr lang="en-US" dirty="0">
              <a:solidFill>
                <a:schemeClr val="tx1"/>
              </a:solidFill>
            </a:endParaRPr>
          </a:p>
        </p:txBody>
      </p:sp>
      <p:pic>
        <p:nvPicPr>
          <p:cNvPr id="5" name="Picture 4">
            <a:extLst>
              <a:ext uri="{FF2B5EF4-FFF2-40B4-BE49-F238E27FC236}">
                <a16:creationId xmlns:a16="http://schemas.microsoft.com/office/drawing/2014/main" id="{B58BC805-B967-49D0-9B24-7F17D7F2595E}"/>
              </a:ext>
            </a:extLst>
          </p:cNvPr>
          <p:cNvPicPr>
            <a:picLocks noChangeAspect="1"/>
          </p:cNvPicPr>
          <p:nvPr/>
        </p:nvPicPr>
        <p:blipFill rotWithShape="1">
          <a:blip r:embed="rId4"/>
          <a:srcRect l="7500" t="31407" r="10000" b="20987"/>
          <a:stretch/>
        </p:blipFill>
        <p:spPr>
          <a:xfrm>
            <a:off x="325120" y="335612"/>
            <a:ext cx="17393920" cy="9357028"/>
          </a:xfrm>
          <a:prstGeom prst="rect">
            <a:avLst/>
          </a:prstGeom>
        </p:spPr>
      </p:pic>
    </p:spTree>
    <p:extLst>
      <p:ext uri="{BB962C8B-B14F-4D97-AF65-F5344CB8AC3E}">
        <p14:creationId xmlns:p14="http://schemas.microsoft.com/office/powerpoint/2010/main" val="704262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57413" y="2314575"/>
            <a:ext cx="13387387" cy="6143626"/>
          </a:xfrm>
        </p:spPr>
        <p:txBody>
          <a:bodyPr/>
          <a:lstStyle/>
          <a:p>
            <a:pPr lvl="2" algn="l"/>
            <a:endParaRPr lang="en-US" dirty="0">
              <a:solidFill>
                <a:srgbClr val="A7A9AC"/>
              </a:solidFill>
              <a:hlinkClick r:id="" action="ppaction://noaction">
                <a:extLst>
                  <a:ext uri="{A12FA001-AC4F-418D-AE19-62706E023703}">
                    <ahyp:hlinkClr xmlns:ahyp="http://schemas.microsoft.com/office/drawing/2018/hyperlinkcolor" val="tx"/>
                  </a:ext>
                </a:extLst>
              </a:hlinkClick>
            </a:endParaRPr>
          </a:p>
          <a:p>
            <a:pPr lvl="2" algn="l"/>
            <a:endParaRPr lang="en-US" dirty="0">
              <a:solidFill>
                <a:srgbClr val="A7A9AC"/>
              </a:solidFill>
              <a:hlinkClick r:id="" action="ppaction://noaction">
                <a:extLst>
                  <a:ext uri="{A12FA001-AC4F-418D-AE19-62706E023703}">
                    <ahyp:hlinkClr xmlns:ahyp="http://schemas.microsoft.com/office/drawing/2018/hyperlinkcolor" val="tx"/>
                  </a:ext>
                </a:extLst>
              </a:hlinkClick>
            </a:endParaRPr>
          </a:p>
          <a:p>
            <a:pPr lvl="2" algn="l"/>
            <a:endParaRPr lang="en-US" dirty="0">
              <a:solidFill>
                <a:schemeClr val="tx1"/>
              </a:solidFill>
            </a:endParaRPr>
          </a:p>
        </p:txBody>
      </p:sp>
      <p:pic>
        <p:nvPicPr>
          <p:cNvPr id="4" name="Picture 3">
            <a:extLst>
              <a:ext uri="{FF2B5EF4-FFF2-40B4-BE49-F238E27FC236}">
                <a16:creationId xmlns:a16="http://schemas.microsoft.com/office/drawing/2014/main" id="{9660BAB2-9601-49EC-96A8-88CEB4357D07}"/>
              </a:ext>
            </a:extLst>
          </p:cNvPr>
          <p:cNvPicPr/>
          <p:nvPr/>
        </p:nvPicPr>
        <p:blipFill rotWithShape="1">
          <a:blip r:embed="rId3"/>
          <a:srcRect l="5127" t="11624" r="39422" b="4730"/>
          <a:stretch/>
        </p:blipFill>
        <p:spPr bwMode="auto">
          <a:xfrm>
            <a:off x="6360160" y="1056639"/>
            <a:ext cx="11785600" cy="8839201"/>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1718D7E-2B13-4FB8-9879-25BC0C20E6FC}"/>
              </a:ext>
            </a:extLst>
          </p:cNvPr>
          <p:cNvPicPr/>
          <p:nvPr/>
        </p:nvPicPr>
        <p:blipFill rotWithShape="1">
          <a:blip r:embed="rId4"/>
          <a:srcRect l="-256" t="12308" r="34358" b="8376"/>
          <a:stretch/>
        </p:blipFill>
        <p:spPr bwMode="auto">
          <a:xfrm>
            <a:off x="0" y="0"/>
            <a:ext cx="6360160" cy="7680960"/>
          </a:xfrm>
          <a:prstGeom prst="rect">
            <a:avLst/>
          </a:prstGeom>
          <a:ln>
            <a:noFill/>
          </a:ln>
          <a:extLst>
            <a:ext uri="{53640926-AAD7-44D8-BBD7-CCE9431645EC}">
              <a14:shadowObscured xmlns:a14="http://schemas.microsoft.com/office/drawing/2010/main"/>
            </a:ext>
          </a:extLst>
        </p:spPr>
      </p:pic>
      <p:sp>
        <p:nvSpPr>
          <p:cNvPr id="8" name="Oval 7">
            <a:extLst>
              <a:ext uri="{FF2B5EF4-FFF2-40B4-BE49-F238E27FC236}">
                <a16:creationId xmlns:a16="http://schemas.microsoft.com/office/drawing/2014/main" id="{9E9A00C2-2A16-46F2-B661-1671E458B204}"/>
              </a:ext>
            </a:extLst>
          </p:cNvPr>
          <p:cNvSpPr/>
          <p:nvPr/>
        </p:nvSpPr>
        <p:spPr>
          <a:xfrm>
            <a:off x="792480" y="4348480"/>
            <a:ext cx="5242560" cy="1788160"/>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1642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Arrow: Striped Right 10">
            <a:extLst>
              <a:ext uri="{FF2B5EF4-FFF2-40B4-BE49-F238E27FC236}">
                <a16:creationId xmlns:a16="http://schemas.microsoft.com/office/drawing/2014/main" id="{1D57E37B-95DA-4811-AAE8-1FE755D195CB}"/>
              </a:ext>
            </a:extLst>
          </p:cNvPr>
          <p:cNvSpPr/>
          <p:nvPr/>
        </p:nvSpPr>
        <p:spPr>
          <a:xfrm>
            <a:off x="4203192" y="6186168"/>
            <a:ext cx="1994408" cy="1651002"/>
          </a:xfrm>
          <a:prstGeom prst="strip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1642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13" name="Straight Connector 12">
            <a:extLst>
              <a:ext uri="{FF2B5EF4-FFF2-40B4-BE49-F238E27FC236}">
                <a16:creationId xmlns:a16="http://schemas.microsoft.com/office/drawing/2014/main" id="{47FB6CF7-646A-41E5-A7A0-127E8DFA6B8B}"/>
              </a:ext>
            </a:extLst>
          </p:cNvPr>
          <p:cNvCxnSpPr>
            <a:cxnSpLocks/>
          </p:cNvCxnSpPr>
          <p:nvPr/>
        </p:nvCxnSpPr>
        <p:spPr>
          <a:xfrm>
            <a:off x="6360160" y="0"/>
            <a:ext cx="0" cy="10287000"/>
          </a:xfrm>
          <a:prstGeom prst="line">
            <a:avLst/>
          </a:prstGeom>
          <a:ln w="7620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11258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88179-54DD-951C-34AF-CE64FBE2342E}"/>
              </a:ext>
            </a:extLst>
          </p:cNvPr>
          <p:cNvSpPr>
            <a:spLocks noGrp="1"/>
          </p:cNvSpPr>
          <p:nvPr>
            <p:ph type="title"/>
          </p:nvPr>
        </p:nvSpPr>
        <p:spPr/>
        <p:txBody>
          <a:bodyPr/>
          <a:lstStyle/>
          <a:p>
            <a:r>
              <a:rPr lang="en-US" dirty="0"/>
              <a:t>Manager Evaluation</a:t>
            </a:r>
          </a:p>
        </p:txBody>
      </p:sp>
      <p:sp>
        <p:nvSpPr>
          <p:cNvPr id="3" name="Content Placeholder 2">
            <a:extLst>
              <a:ext uri="{FF2B5EF4-FFF2-40B4-BE49-F238E27FC236}">
                <a16:creationId xmlns:a16="http://schemas.microsoft.com/office/drawing/2014/main" id="{CEFCAA6F-AF32-8BCD-5FB0-18FB9AE2F6DC}"/>
              </a:ext>
            </a:extLst>
          </p:cNvPr>
          <p:cNvSpPr>
            <a:spLocks noGrp="1"/>
          </p:cNvSpPr>
          <p:nvPr>
            <p:ph idx="1"/>
          </p:nvPr>
        </p:nvSpPr>
        <p:spPr/>
        <p:txBody>
          <a:bodyPr/>
          <a:lstStyle/>
          <a:p>
            <a:pPr marL="0" indent="0">
              <a:buNone/>
            </a:pPr>
            <a:r>
              <a:rPr lang="en-US" dirty="0"/>
              <a:t>The manager evaluation is the final step of the </a:t>
            </a:r>
            <a:r>
              <a:rPr lang="en-US" dirty="0" err="1"/>
              <a:t>ePerformance</a:t>
            </a:r>
            <a:r>
              <a:rPr lang="en-US" dirty="0"/>
              <a:t> process for the annual review of the employee’s performance.</a:t>
            </a:r>
          </a:p>
          <a:p>
            <a:pPr marL="0" indent="0">
              <a:buNone/>
            </a:pPr>
            <a:endParaRPr lang="en-US" dirty="0"/>
          </a:p>
          <a:p>
            <a:pPr marL="0" indent="0">
              <a:buNone/>
            </a:pPr>
            <a:r>
              <a:rPr lang="en-US" dirty="0"/>
              <a:t>During this portion of the review process, the supervisor has the opportunity to evaluate the employee’s performance based on the assigned competencies, talk with the employee about their performance, and begin planning for the next year.</a:t>
            </a:r>
          </a:p>
        </p:txBody>
      </p:sp>
    </p:spTree>
    <p:extLst>
      <p:ext uri="{BB962C8B-B14F-4D97-AF65-F5344CB8AC3E}">
        <p14:creationId xmlns:p14="http://schemas.microsoft.com/office/powerpoint/2010/main" val="3406749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BDE9DD-71FB-453E-9928-B040CF23E991}"/>
              </a:ext>
            </a:extLst>
          </p:cNvPr>
          <p:cNvPicPr/>
          <p:nvPr/>
        </p:nvPicPr>
        <p:blipFill rotWithShape="1">
          <a:blip r:embed="rId3"/>
          <a:srcRect l="15093" t="11852" r="16296" b="4691"/>
          <a:stretch/>
        </p:blipFill>
        <p:spPr bwMode="auto">
          <a:xfrm>
            <a:off x="203200" y="140338"/>
            <a:ext cx="17901920" cy="99180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1749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BDE9DD-71FB-453E-9928-B040CF23E991}"/>
              </a:ext>
            </a:extLst>
          </p:cNvPr>
          <p:cNvPicPr/>
          <p:nvPr/>
        </p:nvPicPr>
        <p:blipFill rotWithShape="1">
          <a:blip r:embed="rId3"/>
          <a:srcRect l="15093" t="11852" r="16296" b="4691"/>
          <a:stretch/>
        </p:blipFill>
        <p:spPr bwMode="auto">
          <a:xfrm>
            <a:off x="203200" y="140338"/>
            <a:ext cx="17901920" cy="9918061"/>
          </a:xfrm>
          <a:prstGeom prst="rect">
            <a:avLst/>
          </a:prstGeom>
          <a:ln>
            <a:noFill/>
          </a:ln>
          <a:extLst>
            <a:ext uri="{53640926-AAD7-44D8-BBD7-CCE9431645EC}">
              <a14:shadowObscured xmlns:a14="http://schemas.microsoft.com/office/drawing/2010/main"/>
            </a:ext>
          </a:extLst>
        </p:spPr>
      </p:pic>
      <p:sp>
        <p:nvSpPr>
          <p:cNvPr id="2" name="Rectangle: Rounded Corners 1">
            <a:extLst>
              <a:ext uri="{FF2B5EF4-FFF2-40B4-BE49-F238E27FC236}">
                <a16:creationId xmlns:a16="http://schemas.microsoft.com/office/drawing/2014/main" id="{E477E768-196D-423A-BC5A-1741DD65CD21}"/>
              </a:ext>
            </a:extLst>
          </p:cNvPr>
          <p:cNvSpPr/>
          <p:nvPr/>
        </p:nvSpPr>
        <p:spPr>
          <a:xfrm>
            <a:off x="486384" y="6906638"/>
            <a:ext cx="17315234" cy="3151761"/>
          </a:xfrm>
          <a:prstGeom prst="round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1642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entury Gothic"/>
              <a:ea typeface="+mn-ea"/>
              <a:cs typeface="+mn-cs"/>
            </a:endParaRPr>
          </a:p>
        </p:txBody>
      </p:sp>
      <p:sp>
        <p:nvSpPr>
          <p:cNvPr id="3" name="Rectangle 2">
            <a:extLst>
              <a:ext uri="{FF2B5EF4-FFF2-40B4-BE49-F238E27FC236}">
                <a16:creationId xmlns:a16="http://schemas.microsoft.com/office/drawing/2014/main" id="{D351DE4F-1C8C-4CF7-8099-36C8D87E2E32}"/>
              </a:ext>
            </a:extLst>
          </p:cNvPr>
          <p:cNvSpPr/>
          <p:nvPr/>
        </p:nvSpPr>
        <p:spPr>
          <a:xfrm>
            <a:off x="0" y="0"/>
            <a:ext cx="17315234" cy="6247864"/>
          </a:xfrm>
          <a:prstGeom prst="rect">
            <a:avLst/>
          </a:prstGeom>
          <a:noFill/>
        </p:spPr>
        <p:txBody>
          <a:bodyPr wrap="square" lIns="91440" tIns="45720" rIns="91440" bIns="45720">
            <a:spAutoFit/>
          </a:bodyPr>
          <a:lstStyle/>
          <a:p>
            <a:pPr marL="0" marR="0" lvl="0" indent="0" algn="ctr" defTabSz="816422" rtl="0" eaLnBrk="1" fontAlgn="auto" latinLnBrk="0" hangingPunct="1">
              <a:lnSpc>
                <a:spcPct val="100000"/>
              </a:lnSpc>
              <a:spcBef>
                <a:spcPts val="0"/>
              </a:spcBef>
              <a:spcAft>
                <a:spcPts val="0"/>
              </a:spcAft>
              <a:buClrTx/>
              <a:buSzTx/>
              <a:buFontTx/>
              <a:buNone/>
              <a:tabLst/>
              <a:defRPr/>
            </a:pPr>
            <a:r>
              <a:rPr kumimoji="0" lang="en-US" sz="40000"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Century Gothic"/>
                <a:ea typeface="+mn-ea"/>
                <a:cs typeface="+mn-cs"/>
              </a:rPr>
              <a:t>///////</a:t>
            </a:r>
          </a:p>
        </p:txBody>
      </p:sp>
    </p:spTree>
    <p:extLst>
      <p:ext uri="{BB962C8B-B14F-4D97-AF65-F5344CB8AC3E}">
        <p14:creationId xmlns:p14="http://schemas.microsoft.com/office/powerpoint/2010/main" val="426840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B2FB-4939-4866-96C4-819AB810B6AC}"/>
              </a:ext>
            </a:extLst>
          </p:cNvPr>
          <p:cNvSpPr>
            <a:spLocks noGrp="1"/>
          </p:cNvSpPr>
          <p:nvPr>
            <p:ph type="title"/>
          </p:nvPr>
        </p:nvSpPr>
        <p:spPr/>
        <p:txBody>
          <a:bodyPr/>
          <a:lstStyle/>
          <a:p>
            <a:r>
              <a:rPr lang="en-US" sz="6000" b="1" dirty="0"/>
              <a:t>Manager Evaluation</a:t>
            </a:r>
            <a:br>
              <a:rPr lang="en-US" sz="6000" b="1" dirty="0"/>
            </a:br>
            <a:r>
              <a:rPr lang="en-US" sz="6000" b="1" dirty="0"/>
              <a:t>Overall Summary</a:t>
            </a:r>
          </a:p>
        </p:txBody>
      </p:sp>
      <p:pic>
        <p:nvPicPr>
          <p:cNvPr id="9" name="Content Placeholder 8">
            <a:extLst>
              <a:ext uri="{FF2B5EF4-FFF2-40B4-BE49-F238E27FC236}">
                <a16:creationId xmlns:a16="http://schemas.microsoft.com/office/drawing/2014/main" id="{BA24D84F-88F7-480C-B86D-7FC18B6B4542}"/>
              </a:ext>
            </a:extLst>
          </p:cNvPr>
          <p:cNvPicPr>
            <a:picLocks noGrp="1" noChangeAspect="1"/>
          </p:cNvPicPr>
          <p:nvPr>
            <p:ph idx="1"/>
          </p:nvPr>
        </p:nvPicPr>
        <p:blipFill rotWithShape="1">
          <a:blip r:embed="rId3"/>
          <a:srcRect l="47082" t="4763" r="16874" b="53401"/>
          <a:stretch/>
        </p:blipFill>
        <p:spPr>
          <a:xfrm>
            <a:off x="700391" y="2480553"/>
            <a:ext cx="13287983" cy="6400800"/>
          </a:xfrm>
        </p:spPr>
      </p:pic>
      <p:sp>
        <p:nvSpPr>
          <p:cNvPr id="11" name="Rectangle: Rounded Corners 10">
            <a:extLst>
              <a:ext uri="{FF2B5EF4-FFF2-40B4-BE49-F238E27FC236}">
                <a16:creationId xmlns:a16="http://schemas.microsoft.com/office/drawing/2014/main" id="{A4CD731A-EB3A-4E2A-B0B0-5D29D5BED3AD}"/>
              </a:ext>
            </a:extLst>
          </p:cNvPr>
          <p:cNvSpPr/>
          <p:nvPr/>
        </p:nvSpPr>
        <p:spPr>
          <a:xfrm>
            <a:off x="8132323" y="5904689"/>
            <a:ext cx="1468877" cy="515566"/>
          </a:xfrm>
          <a:prstGeom prst="round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1642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3" name="Picture 12">
            <a:extLst>
              <a:ext uri="{FF2B5EF4-FFF2-40B4-BE49-F238E27FC236}">
                <a16:creationId xmlns:a16="http://schemas.microsoft.com/office/drawing/2014/main" id="{5CBF8A20-9E9D-406A-A585-283641C4A950}"/>
              </a:ext>
            </a:extLst>
          </p:cNvPr>
          <p:cNvPicPr>
            <a:picLocks noChangeAspect="1"/>
          </p:cNvPicPr>
          <p:nvPr/>
        </p:nvPicPr>
        <p:blipFill rotWithShape="1">
          <a:blip r:embed="rId4"/>
          <a:srcRect l="63028" t="13617" r="15448" b="60284"/>
          <a:stretch/>
        </p:blipFill>
        <p:spPr>
          <a:xfrm>
            <a:off x="14144016" y="264402"/>
            <a:ext cx="3852154" cy="4879098"/>
          </a:xfrm>
          <a:prstGeom prst="rect">
            <a:avLst/>
          </a:prstGeom>
        </p:spPr>
      </p:pic>
      <p:sp>
        <p:nvSpPr>
          <p:cNvPr id="14" name="Arrow: Left 13">
            <a:extLst>
              <a:ext uri="{FF2B5EF4-FFF2-40B4-BE49-F238E27FC236}">
                <a16:creationId xmlns:a16="http://schemas.microsoft.com/office/drawing/2014/main" id="{2E112668-6B06-4499-9D51-71F1F7E5582E}"/>
              </a:ext>
            </a:extLst>
          </p:cNvPr>
          <p:cNvSpPr/>
          <p:nvPr/>
        </p:nvSpPr>
        <p:spPr>
          <a:xfrm>
            <a:off x="8132323" y="6662571"/>
            <a:ext cx="2315183" cy="484632"/>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1642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12462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059CA-F1B0-4967-84C2-01CAF40CB32E}"/>
              </a:ext>
            </a:extLst>
          </p:cNvPr>
          <p:cNvSpPr>
            <a:spLocks noGrp="1"/>
          </p:cNvSpPr>
          <p:nvPr>
            <p:ph type="title"/>
          </p:nvPr>
        </p:nvSpPr>
        <p:spPr/>
        <p:txBody>
          <a:bodyPr/>
          <a:lstStyle/>
          <a:p>
            <a:r>
              <a:rPr lang="en-US" sz="6000" b="1" dirty="0"/>
              <a:t>Attachments</a:t>
            </a:r>
          </a:p>
        </p:txBody>
      </p:sp>
      <p:pic>
        <p:nvPicPr>
          <p:cNvPr id="5" name="Content Placeholder 4">
            <a:extLst>
              <a:ext uri="{FF2B5EF4-FFF2-40B4-BE49-F238E27FC236}">
                <a16:creationId xmlns:a16="http://schemas.microsoft.com/office/drawing/2014/main" id="{F7E02C7E-4691-4E83-BD00-D26BC32F38DE}"/>
              </a:ext>
            </a:extLst>
          </p:cNvPr>
          <p:cNvPicPr>
            <a:picLocks noGrp="1" noChangeAspect="1"/>
          </p:cNvPicPr>
          <p:nvPr>
            <p:ph idx="1"/>
          </p:nvPr>
        </p:nvPicPr>
        <p:blipFill rotWithShape="1">
          <a:blip r:embed="rId3"/>
          <a:srcRect l="61870" t="11084" r="16305" b="71710"/>
          <a:stretch/>
        </p:blipFill>
        <p:spPr>
          <a:xfrm>
            <a:off x="719847" y="1656563"/>
            <a:ext cx="13813276" cy="6819047"/>
          </a:xfrm>
        </p:spPr>
      </p:pic>
    </p:spTree>
    <p:extLst>
      <p:ext uri="{BB962C8B-B14F-4D97-AF65-F5344CB8AC3E}">
        <p14:creationId xmlns:p14="http://schemas.microsoft.com/office/powerpoint/2010/main" val="2359529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A0EC-46E0-4E2F-B5B2-EAA0AF100B3D}"/>
              </a:ext>
            </a:extLst>
          </p:cNvPr>
          <p:cNvSpPr>
            <a:spLocks noGrp="1"/>
          </p:cNvSpPr>
          <p:nvPr>
            <p:ph type="title"/>
          </p:nvPr>
        </p:nvSpPr>
        <p:spPr/>
        <p:txBody>
          <a:bodyPr/>
          <a:lstStyle/>
          <a:p>
            <a:r>
              <a:rPr lang="en-US" sz="6000" b="1" dirty="0"/>
              <a:t>Manager Evaluation</a:t>
            </a:r>
            <a:br>
              <a:rPr lang="en-US" sz="6000" b="1" dirty="0"/>
            </a:br>
            <a:r>
              <a:rPr lang="en-US" sz="6000" b="1" dirty="0"/>
              <a:t>Finalization</a:t>
            </a:r>
          </a:p>
        </p:txBody>
      </p:sp>
      <p:pic>
        <p:nvPicPr>
          <p:cNvPr id="5" name="Content Placeholder 4">
            <a:extLst>
              <a:ext uri="{FF2B5EF4-FFF2-40B4-BE49-F238E27FC236}">
                <a16:creationId xmlns:a16="http://schemas.microsoft.com/office/drawing/2014/main" id="{DDB86314-68A4-430A-AB37-37B1668584B2}"/>
              </a:ext>
            </a:extLst>
          </p:cNvPr>
          <p:cNvPicPr>
            <a:picLocks noGrp="1" noChangeAspect="1"/>
          </p:cNvPicPr>
          <p:nvPr>
            <p:ph idx="1"/>
          </p:nvPr>
        </p:nvPicPr>
        <p:blipFill rotWithShape="1">
          <a:blip r:embed="rId3"/>
          <a:srcRect l="62354" t="4190" r="568" b="72998"/>
          <a:stretch/>
        </p:blipFill>
        <p:spPr>
          <a:xfrm>
            <a:off x="1770434" y="2684833"/>
            <a:ext cx="12821055" cy="5817141"/>
          </a:xfrm>
        </p:spPr>
      </p:pic>
      <p:sp>
        <p:nvSpPr>
          <p:cNvPr id="6" name="Oval 5">
            <a:extLst>
              <a:ext uri="{FF2B5EF4-FFF2-40B4-BE49-F238E27FC236}">
                <a16:creationId xmlns:a16="http://schemas.microsoft.com/office/drawing/2014/main" id="{3D805037-F3EC-4A29-A6A2-F1A657C71E65}"/>
              </a:ext>
            </a:extLst>
          </p:cNvPr>
          <p:cNvSpPr/>
          <p:nvPr/>
        </p:nvSpPr>
        <p:spPr>
          <a:xfrm>
            <a:off x="12996153" y="3132306"/>
            <a:ext cx="1770434" cy="758758"/>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1642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C44188B5-DB94-4C04-A757-F08228146B4B}"/>
              </a:ext>
            </a:extLst>
          </p:cNvPr>
          <p:cNvSpPr txBox="1"/>
          <p:nvPr/>
        </p:nvSpPr>
        <p:spPr>
          <a:xfrm>
            <a:off x="564204" y="9112585"/>
            <a:ext cx="15622621" cy="769441"/>
          </a:xfrm>
          <a:prstGeom prst="rect">
            <a:avLst/>
          </a:prstGeom>
          <a:noFill/>
        </p:spPr>
        <p:txBody>
          <a:bodyPr wrap="square" rtlCol="0">
            <a:spAutoFit/>
          </a:bodyPr>
          <a:lstStyle/>
          <a:p>
            <a:pPr marL="0" marR="0" lvl="0" indent="0" algn="l" defTabSz="81642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Freestyle Script" panose="030804020302050B0404" pitchFamily="66" charset="0"/>
                <a:ea typeface="+mn-ea"/>
                <a:cs typeface="+mn-cs"/>
              </a:rPr>
              <a:t>**Recommended to have the performance conversation prior to sharing the electronic evaluation**</a:t>
            </a:r>
          </a:p>
        </p:txBody>
      </p:sp>
    </p:spTree>
    <p:extLst>
      <p:ext uri="{BB962C8B-B14F-4D97-AF65-F5344CB8AC3E}">
        <p14:creationId xmlns:p14="http://schemas.microsoft.com/office/powerpoint/2010/main" val="2442461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23CDA-E366-484F-B7E9-018149EB2406}"/>
              </a:ext>
            </a:extLst>
          </p:cNvPr>
          <p:cNvSpPr>
            <a:spLocks noGrp="1"/>
          </p:cNvSpPr>
          <p:nvPr>
            <p:ph type="title"/>
          </p:nvPr>
        </p:nvSpPr>
        <p:spPr/>
        <p:txBody>
          <a:bodyPr/>
          <a:lstStyle/>
          <a:p>
            <a:r>
              <a:rPr lang="en-US" sz="6000" b="1" dirty="0"/>
              <a:t>Employee Acknowledgement</a:t>
            </a:r>
          </a:p>
        </p:txBody>
      </p:sp>
      <p:pic>
        <p:nvPicPr>
          <p:cNvPr id="5" name="Content Placeholder 4">
            <a:extLst>
              <a:ext uri="{FF2B5EF4-FFF2-40B4-BE49-F238E27FC236}">
                <a16:creationId xmlns:a16="http://schemas.microsoft.com/office/drawing/2014/main" id="{5DE38340-E42D-4B87-BCC0-D24C49C5C2D7}"/>
              </a:ext>
            </a:extLst>
          </p:cNvPr>
          <p:cNvPicPr>
            <a:picLocks noGrp="1" noChangeAspect="1"/>
          </p:cNvPicPr>
          <p:nvPr>
            <p:ph idx="1"/>
          </p:nvPr>
        </p:nvPicPr>
        <p:blipFill rotWithShape="1">
          <a:blip r:embed="rId3"/>
          <a:srcRect l="46786" t="6408" r="19915" b="53099"/>
          <a:stretch/>
        </p:blipFill>
        <p:spPr>
          <a:xfrm>
            <a:off x="914400" y="1651271"/>
            <a:ext cx="14015997" cy="6984458"/>
          </a:xfrm>
        </p:spPr>
      </p:pic>
    </p:spTree>
    <p:extLst>
      <p:ext uri="{BB962C8B-B14F-4D97-AF65-F5344CB8AC3E}">
        <p14:creationId xmlns:p14="http://schemas.microsoft.com/office/powerpoint/2010/main" val="217410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57413" y="2314575"/>
            <a:ext cx="13387387" cy="6143626"/>
          </a:xfrm>
        </p:spPr>
        <p:txBody>
          <a:bodyPr/>
          <a:lstStyle/>
          <a:p>
            <a:pPr lvl="2" algn="l"/>
            <a:endParaRPr lang="en-US" dirty="0">
              <a:solidFill>
                <a:srgbClr val="A7A9AC"/>
              </a:solidFill>
              <a:hlinkClick r:id="" action="ppaction://noaction">
                <a:extLst>
                  <a:ext uri="{A12FA001-AC4F-418D-AE19-62706E023703}">
                    <ahyp:hlinkClr xmlns:ahyp="http://schemas.microsoft.com/office/drawing/2018/hyperlinkcolor" val="tx"/>
                  </a:ext>
                </a:extLst>
              </a:hlinkClick>
            </a:endParaRPr>
          </a:p>
          <a:p>
            <a:pPr lvl="2" algn="l"/>
            <a:endParaRPr lang="en-US" dirty="0">
              <a:solidFill>
                <a:srgbClr val="A7A9AC"/>
              </a:solidFill>
              <a:hlinkClick r:id="" action="ppaction://noaction">
                <a:extLst>
                  <a:ext uri="{A12FA001-AC4F-418D-AE19-62706E023703}">
                    <ahyp:hlinkClr xmlns:ahyp="http://schemas.microsoft.com/office/drawing/2018/hyperlinkcolor" val="tx"/>
                  </a:ext>
                </a:extLst>
              </a:hlinkClick>
            </a:endParaRPr>
          </a:p>
          <a:p>
            <a:pPr lvl="2" algn="l"/>
            <a:endParaRPr lang="en-US" dirty="0">
              <a:solidFill>
                <a:schemeClr val="tx1"/>
              </a:solidFill>
            </a:endParaRPr>
          </a:p>
        </p:txBody>
      </p:sp>
      <p:pic>
        <p:nvPicPr>
          <p:cNvPr id="4" name="Picture 3">
            <a:extLst>
              <a:ext uri="{FF2B5EF4-FFF2-40B4-BE49-F238E27FC236}">
                <a16:creationId xmlns:a16="http://schemas.microsoft.com/office/drawing/2014/main" id="{9660BAB2-9601-49EC-96A8-88CEB4357D07}"/>
              </a:ext>
            </a:extLst>
          </p:cNvPr>
          <p:cNvPicPr/>
          <p:nvPr/>
        </p:nvPicPr>
        <p:blipFill rotWithShape="1">
          <a:blip r:embed="rId3"/>
          <a:srcRect l="5127" t="11624" r="39422" b="4730"/>
          <a:stretch/>
        </p:blipFill>
        <p:spPr bwMode="auto">
          <a:xfrm>
            <a:off x="8493760" y="89535"/>
            <a:ext cx="9428480" cy="10029824"/>
          </a:xfrm>
          <a:prstGeom prst="rect">
            <a:avLst/>
          </a:prstGeom>
          <a:ln>
            <a:noFill/>
          </a:ln>
          <a:extLst>
            <a:ext uri="{53640926-AAD7-44D8-BBD7-CCE9431645EC}">
              <a14:shadowObscured xmlns:a14="http://schemas.microsoft.com/office/drawing/2010/main"/>
            </a:ext>
          </a:extLst>
        </p:spPr>
      </p:pic>
      <p:cxnSp>
        <p:nvCxnSpPr>
          <p:cNvPr id="13" name="Straight Connector 12">
            <a:extLst>
              <a:ext uri="{FF2B5EF4-FFF2-40B4-BE49-F238E27FC236}">
                <a16:creationId xmlns:a16="http://schemas.microsoft.com/office/drawing/2014/main" id="{47FB6CF7-646A-41E5-A7A0-127E8DFA6B8B}"/>
              </a:ext>
            </a:extLst>
          </p:cNvPr>
          <p:cNvCxnSpPr>
            <a:cxnSpLocks/>
          </p:cNvCxnSpPr>
          <p:nvPr/>
        </p:nvCxnSpPr>
        <p:spPr>
          <a:xfrm>
            <a:off x="8493760" y="89534"/>
            <a:ext cx="0" cy="10287000"/>
          </a:xfrm>
          <a:prstGeom prst="line">
            <a:avLst/>
          </a:prstGeom>
          <a:ln w="76200"/>
        </p:spPr>
        <p:style>
          <a:lnRef idx="2">
            <a:schemeClr val="dk1"/>
          </a:lnRef>
          <a:fillRef idx="0">
            <a:schemeClr val="dk1"/>
          </a:fillRef>
          <a:effectRef idx="1">
            <a:schemeClr val="dk1"/>
          </a:effectRef>
          <a:fontRef idx="minor">
            <a:schemeClr val="tx1"/>
          </a:fontRef>
        </p:style>
      </p:cxnSp>
      <p:sp>
        <p:nvSpPr>
          <p:cNvPr id="12" name="Oval 11">
            <a:extLst>
              <a:ext uri="{FF2B5EF4-FFF2-40B4-BE49-F238E27FC236}">
                <a16:creationId xmlns:a16="http://schemas.microsoft.com/office/drawing/2014/main" id="{575D89D6-505D-4A10-82A7-EE0D0B106197}"/>
              </a:ext>
            </a:extLst>
          </p:cNvPr>
          <p:cNvSpPr/>
          <p:nvPr/>
        </p:nvSpPr>
        <p:spPr>
          <a:xfrm>
            <a:off x="12354560" y="6035040"/>
            <a:ext cx="2946400" cy="772160"/>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1642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noFill/>
              <a:effectLst/>
              <a:uLnTx/>
              <a:uFillTx/>
              <a:latin typeface="Century Gothic"/>
              <a:ea typeface="+mn-ea"/>
              <a:cs typeface="+mn-cs"/>
            </a:endParaRPr>
          </a:p>
        </p:txBody>
      </p:sp>
      <p:pic>
        <p:nvPicPr>
          <p:cNvPr id="9" name="Picture 8">
            <a:extLst>
              <a:ext uri="{FF2B5EF4-FFF2-40B4-BE49-F238E27FC236}">
                <a16:creationId xmlns:a16="http://schemas.microsoft.com/office/drawing/2014/main" id="{2DEB5ED8-3C25-446E-BAE1-95BA3A67963B}"/>
              </a:ext>
            </a:extLst>
          </p:cNvPr>
          <p:cNvPicPr>
            <a:picLocks noChangeAspect="1"/>
          </p:cNvPicPr>
          <p:nvPr/>
        </p:nvPicPr>
        <p:blipFill rotWithShape="1">
          <a:blip r:embed="rId4"/>
          <a:srcRect l="24111" t="17778" r="30333" b="27765"/>
          <a:stretch/>
        </p:blipFill>
        <p:spPr>
          <a:xfrm>
            <a:off x="140086" y="89534"/>
            <a:ext cx="8089511" cy="10029825"/>
          </a:xfrm>
          <a:prstGeom prst="rect">
            <a:avLst/>
          </a:prstGeom>
        </p:spPr>
      </p:pic>
      <p:sp>
        <p:nvSpPr>
          <p:cNvPr id="14" name="Arrow: Down 13">
            <a:extLst>
              <a:ext uri="{FF2B5EF4-FFF2-40B4-BE49-F238E27FC236}">
                <a16:creationId xmlns:a16="http://schemas.microsoft.com/office/drawing/2014/main" id="{F9F75311-880E-4BEA-AB4F-E07DD178D658}"/>
              </a:ext>
            </a:extLst>
          </p:cNvPr>
          <p:cNvSpPr/>
          <p:nvPr/>
        </p:nvSpPr>
        <p:spPr>
          <a:xfrm>
            <a:off x="6116320" y="1605280"/>
            <a:ext cx="751840" cy="1687703"/>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1642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979230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unset over a city&#10;&#10;Description automatically generated">
            <a:extLst>
              <a:ext uri="{FF2B5EF4-FFF2-40B4-BE49-F238E27FC236}">
                <a16:creationId xmlns:a16="http://schemas.microsoft.com/office/drawing/2014/main" id="{FC671C6A-C9D1-4CFF-B6C8-0099E0741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8286374" cy="10287000"/>
          </a:xfrm>
          <a:prstGeom prst="rect">
            <a:avLst/>
          </a:prstGeom>
        </p:spPr>
      </p:pic>
      <p:sp>
        <p:nvSpPr>
          <p:cNvPr id="7" name="Rectangle 6">
            <a:extLst>
              <a:ext uri="{FF2B5EF4-FFF2-40B4-BE49-F238E27FC236}">
                <a16:creationId xmlns:a16="http://schemas.microsoft.com/office/drawing/2014/main" id="{862F5780-9DC9-425F-BAE6-D37ECE4F3FCA}"/>
              </a:ext>
            </a:extLst>
          </p:cNvPr>
          <p:cNvSpPr/>
          <p:nvPr/>
        </p:nvSpPr>
        <p:spPr>
          <a:xfrm>
            <a:off x="0" y="118601"/>
            <a:ext cx="8682360" cy="1523494"/>
          </a:xfrm>
          <a:prstGeom prst="rect">
            <a:avLst/>
          </a:prstGeom>
          <a:noFill/>
        </p:spPr>
        <p:txBody>
          <a:bodyPr wrap="square" lIns="137160" tIns="68580" rIns="137160" bIns="68580">
            <a:spAutoFit/>
          </a:bodyPr>
          <a:lstStyle/>
          <a:p>
            <a:pPr algn="ctr"/>
            <a:r>
              <a:rPr lang="en-US" sz="90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E-Performance</a:t>
            </a:r>
          </a:p>
        </p:txBody>
      </p:sp>
      <p:sp>
        <p:nvSpPr>
          <p:cNvPr id="8" name="Rectangle 7">
            <a:extLst>
              <a:ext uri="{FF2B5EF4-FFF2-40B4-BE49-F238E27FC236}">
                <a16:creationId xmlns:a16="http://schemas.microsoft.com/office/drawing/2014/main" id="{13B054E3-6AD8-4484-92B3-4CA1BE7B93EB}"/>
              </a:ext>
            </a:extLst>
          </p:cNvPr>
          <p:cNvSpPr/>
          <p:nvPr/>
        </p:nvSpPr>
        <p:spPr>
          <a:xfrm>
            <a:off x="381740" y="1343720"/>
            <a:ext cx="7918881" cy="1246495"/>
          </a:xfrm>
          <a:prstGeom prst="rect">
            <a:avLst/>
          </a:prstGeom>
          <a:noFill/>
        </p:spPr>
        <p:txBody>
          <a:bodyPr wrap="square" lIns="137160" tIns="68580" rIns="137160" bIns="68580">
            <a:spAutoFit/>
          </a:bodyPr>
          <a:lstStyle/>
          <a:p>
            <a:pPr algn="ctr"/>
            <a:r>
              <a:rPr lang="en-US" sz="72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Questions?</a:t>
            </a:r>
          </a:p>
        </p:txBody>
      </p:sp>
    </p:spTree>
    <p:extLst>
      <p:ext uri="{BB962C8B-B14F-4D97-AF65-F5344CB8AC3E}">
        <p14:creationId xmlns:p14="http://schemas.microsoft.com/office/powerpoint/2010/main" val="2772476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D893C-187E-4739-BFE6-2B38FEBEBEE3}"/>
              </a:ext>
            </a:extLst>
          </p:cNvPr>
          <p:cNvSpPr>
            <a:spLocks noGrp="1"/>
          </p:cNvSpPr>
          <p:nvPr>
            <p:ph type="title"/>
          </p:nvPr>
        </p:nvSpPr>
        <p:spPr/>
        <p:txBody>
          <a:bodyPr/>
          <a:lstStyle/>
          <a:p>
            <a:r>
              <a:rPr lang="en-US" sz="6000" b="1" dirty="0"/>
              <a:t>Supervisor Instructions</a:t>
            </a:r>
            <a:br>
              <a:rPr lang="en-US" sz="4400" b="0" i="0" u="none" strike="noStrike" baseline="0" dirty="0">
                <a:solidFill>
                  <a:srgbClr val="000000"/>
                </a:solidFill>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6B893A37-EB91-47A0-BD64-974BF9A12D04}"/>
              </a:ext>
            </a:extLst>
          </p:cNvPr>
          <p:cNvSpPr>
            <a:spLocks noGrp="1"/>
          </p:cNvSpPr>
          <p:nvPr>
            <p:ph idx="1"/>
          </p:nvPr>
        </p:nvSpPr>
        <p:spPr>
          <a:xfrm>
            <a:off x="690880" y="1097280"/>
            <a:ext cx="17251680" cy="8092758"/>
          </a:xfrm>
        </p:spPr>
        <p:txBody>
          <a:bodyPr/>
          <a:lstStyle/>
          <a:p>
            <a:pPr algn="l"/>
            <a:endParaRPr lang="en-US" sz="3600" b="0" i="0" u="none" strike="noStrike" baseline="0" dirty="0">
              <a:solidFill>
                <a:srgbClr val="000000"/>
              </a:solidFill>
            </a:endParaRPr>
          </a:p>
          <a:p>
            <a:pPr marL="0" indent="0">
              <a:buNone/>
            </a:pPr>
            <a:r>
              <a:rPr lang="en-US" sz="4000" b="1" i="0" u="none" strike="noStrike" baseline="0" dirty="0">
                <a:solidFill>
                  <a:srgbClr val="000000"/>
                </a:solidFill>
              </a:rPr>
              <a:t>Step 1 </a:t>
            </a:r>
            <a:r>
              <a:rPr lang="en-US" sz="4000" b="0" i="0" u="none" strike="noStrike" baseline="0" dirty="0">
                <a:solidFill>
                  <a:srgbClr val="000000"/>
                </a:solidFill>
              </a:rPr>
              <a:t>– Log into the </a:t>
            </a:r>
            <a:r>
              <a:rPr lang="en-US" sz="4000" b="0" i="0" u="none" strike="noStrike" baseline="0" dirty="0" err="1">
                <a:solidFill>
                  <a:srgbClr val="0562C1"/>
                </a:solidFill>
              </a:rPr>
              <a:t>MyUW</a:t>
            </a:r>
            <a:r>
              <a:rPr lang="en-US" sz="4000" b="0" i="0" u="none" strike="noStrike" baseline="0" dirty="0">
                <a:solidFill>
                  <a:srgbClr val="0562C1"/>
                </a:solidFill>
              </a:rPr>
              <a:t> Portal </a:t>
            </a:r>
          </a:p>
          <a:p>
            <a:pPr marL="0" indent="0">
              <a:buNone/>
            </a:pPr>
            <a:endParaRPr lang="en-US" sz="4000" b="0" i="0" u="none" strike="noStrike" baseline="0" dirty="0">
              <a:solidFill>
                <a:srgbClr val="0562C1"/>
              </a:solidFill>
            </a:endParaRPr>
          </a:p>
          <a:p>
            <a:pPr marL="0" indent="0">
              <a:buNone/>
            </a:pPr>
            <a:r>
              <a:rPr lang="en-US" sz="4000" b="1" i="0" u="none" strike="noStrike" baseline="0" dirty="0">
                <a:solidFill>
                  <a:srgbClr val="000000"/>
                </a:solidFill>
              </a:rPr>
              <a:t>Step 2 </a:t>
            </a:r>
            <a:r>
              <a:rPr lang="en-US" sz="4000" b="0" i="0" u="none" strike="noStrike" baseline="0" dirty="0">
                <a:solidFill>
                  <a:srgbClr val="000000"/>
                </a:solidFill>
              </a:rPr>
              <a:t>– Select the Manager option on the Performance Management Tile: </a:t>
            </a:r>
          </a:p>
          <a:p>
            <a:pPr marL="0" indent="0">
              <a:buNone/>
            </a:pPr>
            <a:endParaRPr lang="en-US" sz="1800" dirty="0">
              <a:solidFill>
                <a:srgbClr val="000000"/>
              </a:solidFill>
              <a:latin typeface="Arial" panose="020B0604020202020204" pitchFamily="34" charset="0"/>
            </a:endParaRPr>
          </a:p>
          <a:p>
            <a:pPr marL="0" indent="0">
              <a:buNone/>
            </a:pPr>
            <a:endParaRPr lang="en-US" sz="3600" dirty="0"/>
          </a:p>
        </p:txBody>
      </p:sp>
      <p:pic>
        <p:nvPicPr>
          <p:cNvPr id="5" name="Picture 4">
            <a:extLst>
              <a:ext uri="{FF2B5EF4-FFF2-40B4-BE49-F238E27FC236}">
                <a16:creationId xmlns:a16="http://schemas.microsoft.com/office/drawing/2014/main" id="{4FBFD11B-E941-4968-AD54-B73C5ABB12E4}"/>
              </a:ext>
            </a:extLst>
          </p:cNvPr>
          <p:cNvPicPr>
            <a:picLocks noChangeAspect="1"/>
          </p:cNvPicPr>
          <p:nvPr/>
        </p:nvPicPr>
        <p:blipFill>
          <a:blip r:embed="rId3"/>
          <a:stretch>
            <a:fillRect/>
          </a:stretch>
        </p:blipFill>
        <p:spPr>
          <a:xfrm>
            <a:off x="690880" y="4754880"/>
            <a:ext cx="17089120" cy="5119370"/>
          </a:xfrm>
          <a:prstGeom prst="rect">
            <a:avLst/>
          </a:prstGeom>
        </p:spPr>
      </p:pic>
    </p:spTree>
    <p:extLst>
      <p:ext uri="{BB962C8B-B14F-4D97-AF65-F5344CB8AC3E}">
        <p14:creationId xmlns:p14="http://schemas.microsoft.com/office/powerpoint/2010/main" val="762170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D893C-187E-4739-BFE6-2B38FEBEBEE3}"/>
              </a:ext>
            </a:extLst>
          </p:cNvPr>
          <p:cNvSpPr>
            <a:spLocks noGrp="1"/>
          </p:cNvSpPr>
          <p:nvPr>
            <p:ph type="title"/>
          </p:nvPr>
        </p:nvSpPr>
        <p:spPr/>
        <p:txBody>
          <a:bodyPr/>
          <a:lstStyle/>
          <a:p>
            <a:r>
              <a:rPr lang="en-US" sz="6000" b="1" dirty="0"/>
              <a:t>Continued ~ Instructions</a:t>
            </a:r>
            <a:br>
              <a:rPr lang="en-US" sz="4400" b="0" i="0" u="none" strike="noStrike" baseline="0" dirty="0">
                <a:solidFill>
                  <a:srgbClr val="000000"/>
                </a:solidFill>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6B893A37-EB91-47A0-BD64-974BF9A12D04}"/>
              </a:ext>
            </a:extLst>
          </p:cNvPr>
          <p:cNvSpPr>
            <a:spLocks noGrp="1"/>
          </p:cNvSpPr>
          <p:nvPr>
            <p:ph idx="1"/>
          </p:nvPr>
        </p:nvSpPr>
        <p:spPr>
          <a:xfrm>
            <a:off x="690880" y="1097280"/>
            <a:ext cx="17251680" cy="8092758"/>
          </a:xfrm>
        </p:spPr>
        <p:txBody>
          <a:bodyPr/>
          <a:lstStyle/>
          <a:p>
            <a:pPr algn="l"/>
            <a:endParaRPr lang="en-US" sz="3600" b="0" i="0" u="none" strike="noStrike" baseline="0" dirty="0">
              <a:solidFill>
                <a:srgbClr val="000000"/>
              </a:solidFill>
            </a:endParaRPr>
          </a:p>
          <a:p>
            <a:pPr marL="0" indent="0">
              <a:buNone/>
            </a:pPr>
            <a:r>
              <a:rPr lang="en-US" sz="4000" b="1" i="0" u="none" strike="noStrike" baseline="0" dirty="0">
                <a:solidFill>
                  <a:srgbClr val="000000"/>
                </a:solidFill>
              </a:rPr>
              <a:t>Step 3 </a:t>
            </a:r>
            <a:r>
              <a:rPr lang="en-US" sz="4000" b="0" i="0" u="none" strike="noStrike" baseline="0" dirty="0">
                <a:solidFill>
                  <a:srgbClr val="000000"/>
                </a:solidFill>
              </a:rPr>
              <a:t>– Select the employee for whom you will be evaluating first: </a:t>
            </a:r>
            <a:endParaRPr lang="en-US" sz="4000" dirty="0">
              <a:solidFill>
                <a:srgbClr val="000000"/>
              </a:solidFill>
            </a:endParaRPr>
          </a:p>
          <a:p>
            <a:pPr marL="0" indent="0">
              <a:buNone/>
            </a:pPr>
            <a:endParaRPr lang="en-US" sz="3600" dirty="0"/>
          </a:p>
        </p:txBody>
      </p:sp>
      <p:pic>
        <p:nvPicPr>
          <p:cNvPr id="6" name="Picture 5">
            <a:extLst>
              <a:ext uri="{FF2B5EF4-FFF2-40B4-BE49-F238E27FC236}">
                <a16:creationId xmlns:a16="http://schemas.microsoft.com/office/drawing/2014/main" id="{3EF6C7F9-9142-4B05-96A9-02787C69A943}"/>
              </a:ext>
            </a:extLst>
          </p:cNvPr>
          <p:cNvPicPr>
            <a:picLocks noChangeAspect="1"/>
          </p:cNvPicPr>
          <p:nvPr/>
        </p:nvPicPr>
        <p:blipFill>
          <a:blip r:embed="rId3"/>
          <a:stretch>
            <a:fillRect/>
          </a:stretch>
        </p:blipFill>
        <p:spPr>
          <a:xfrm>
            <a:off x="508000" y="2811780"/>
            <a:ext cx="17434560" cy="7062470"/>
          </a:xfrm>
          <a:prstGeom prst="rect">
            <a:avLst/>
          </a:prstGeom>
        </p:spPr>
      </p:pic>
    </p:spTree>
    <p:extLst>
      <p:ext uri="{BB962C8B-B14F-4D97-AF65-F5344CB8AC3E}">
        <p14:creationId xmlns:p14="http://schemas.microsoft.com/office/powerpoint/2010/main" val="3541428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D893C-187E-4739-BFE6-2B38FEBEBEE3}"/>
              </a:ext>
            </a:extLst>
          </p:cNvPr>
          <p:cNvSpPr>
            <a:spLocks noGrp="1"/>
          </p:cNvSpPr>
          <p:nvPr>
            <p:ph type="title"/>
          </p:nvPr>
        </p:nvSpPr>
        <p:spPr/>
        <p:txBody>
          <a:bodyPr/>
          <a:lstStyle/>
          <a:p>
            <a:r>
              <a:rPr lang="en-US" sz="6000" b="1" dirty="0"/>
              <a:t>Continued ~ Instructions</a:t>
            </a:r>
            <a:br>
              <a:rPr lang="en-US" sz="4400" b="0" i="0" u="none" strike="noStrike" baseline="0" dirty="0">
                <a:solidFill>
                  <a:srgbClr val="000000"/>
                </a:solidFill>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6B893A37-EB91-47A0-BD64-974BF9A12D04}"/>
              </a:ext>
            </a:extLst>
          </p:cNvPr>
          <p:cNvSpPr>
            <a:spLocks noGrp="1"/>
          </p:cNvSpPr>
          <p:nvPr>
            <p:ph idx="1"/>
          </p:nvPr>
        </p:nvSpPr>
        <p:spPr>
          <a:xfrm>
            <a:off x="690880" y="1097280"/>
            <a:ext cx="17251680" cy="8092758"/>
          </a:xfrm>
        </p:spPr>
        <p:txBody>
          <a:bodyPr/>
          <a:lstStyle/>
          <a:p>
            <a:pPr algn="l"/>
            <a:endParaRPr lang="en-US" sz="3600" b="0" i="0" u="none" strike="noStrike" baseline="0" dirty="0">
              <a:solidFill>
                <a:srgbClr val="000000"/>
              </a:solidFill>
            </a:endParaRPr>
          </a:p>
          <a:p>
            <a:pPr marL="0" indent="0">
              <a:buNone/>
            </a:pPr>
            <a:r>
              <a:rPr lang="en-US" sz="3600" b="1" i="0" u="none" strike="noStrike" baseline="0" dirty="0">
                <a:solidFill>
                  <a:srgbClr val="000000"/>
                </a:solidFill>
              </a:rPr>
              <a:t>Step 4 </a:t>
            </a:r>
            <a:r>
              <a:rPr lang="en-US" sz="3600" b="0" i="0" u="none" strike="noStrike" baseline="0" dirty="0">
                <a:solidFill>
                  <a:srgbClr val="000000"/>
                </a:solidFill>
              </a:rPr>
              <a:t>– Notice on the left column there are the defined checkpoints for the entire evaluation process. The final step is highlighted with an arrow as this step is </a:t>
            </a:r>
            <a:r>
              <a:rPr lang="en-US" sz="3600" b="1" i="0" u="none" strike="noStrike" baseline="0" dirty="0">
                <a:solidFill>
                  <a:srgbClr val="000000"/>
                </a:solidFill>
              </a:rPr>
              <a:t>required</a:t>
            </a:r>
            <a:r>
              <a:rPr lang="en-US" sz="3600" b="0" i="0" u="none" strike="noStrike" baseline="0" dirty="0">
                <a:solidFill>
                  <a:srgbClr val="000000"/>
                </a:solidFill>
              </a:rPr>
              <a:t>. </a:t>
            </a:r>
          </a:p>
          <a:p>
            <a:pPr marL="0" indent="0">
              <a:buNone/>
            </a:pPr>
            <a:endParaRPr lang="en-US" sz="4000" dirty="0"/>
          </a:p>
        </p:txBody>
      </p:sp>
      <p:pic>
        <p:nvPicPr>
          <p:cNvPr id="5" name="Picture 4">
            <a:extLst>
              <a:ext uri="{FF2B5EF4-FFF2-40B4-BE49-F238E27FC236}">
                <a16:creationId xmlns:a16="http://schemas.microsoft.com/office/drawing/2014/main" id="{58307CE5-56C7-4A0A-BE2C-CA522DB23B82}"/>
              </a:ext>
            </a:extLst>
          </p:cNvPr>
          <p:cNvPicPr>
            <a:picLocks noChangeAspect="1"/>
          </p:cNvPicPr>
          <p:nvPr/>
        </p:nvPicPr>
        <p:blipFill>
          <a:blip r:embed="rId3"/>
          <a:stretch>
            <a:fillRect/>
          </a:stretch>
        </p:blipFill>
        <p:spPr>
          <a:xfrm>
            <a:off x="4632960" y="3169920"/>
            <a:ext cx="9773921" cy="6873240"/>
          </a:xfrm>
          <a:prstGeom prst="rect">
            <a:avLst/>
          </a:prstGeom>
        </p:spPr>
      </p:pic>
    </p:spTree>
    <p:extLst>
      <p:ext uri="{BB962C8B-B14F-4D97-AF65-F5344CB8AC3E}">
        <p14:creationId xmlns:p14="http://schemas.microsoft.com/office/powerpoint/2010/main" val="3878256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D893C-187E-4739-BFE6-2B38FEBEBEE3}"/>
              </a:ext>
            </a:extLst>
          </p:cNvPr>
          <p:cNvSpPr>
            <a:spLocks noGrp="1"/>
          </p:cNvSpPr>
          <p:nvPr>
            <p:ph type="title"/>
          </p:nvPr>
        </p:nvSpPr>
        <p:spPr/>
        <p:txBody>
          <a:bodyPr/>
          <a:lstStyle/>
          <a:p>
            <a:r>
              <a:rPr lang="en-US" sz="6000" b="1" dirty="0"/>
              <a:t>Continued ~ Instructions</a:t>
            </a:r>
            <a:br>
              <a:rPr lang="en-US" sz="4400" b="0" i="0" u="none" strike="noStrike" baseline="0" dirty="0">
                <a:solidFill>
                  <a:srgbClr val="000000"/>
                </a:solidFill>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6B893A37-EB91-47A0-BD64-974BF9A12D04}"/>
              </a:ext>
            </a:extLst>
          </p:cNvPr>
          <p:cNvSpPr>
            <a:spLocks noGrp="1"/>
          </p:cNvSpPr>
          <p:nvPr>
            <p:ph idx="1"/>
          </p:nvPr>
        </p:nvSpPr>
        <p:spPr>
          <a:xfrm>
            <a:off x="690880" y="1097280"/>
            <a:ext cx="17251680" cy="8092758"/>
          </a:xfrm>
        </p:spPr>
        <p:txBody>
          <a:bodyPr/>
          <a:lstStyle/>
          <a:p>
            <a:pPr algn="l"/>
            <a:endParaRPr lang="en-US" sz="3600" b="0" i="0" u="none" strike="noStrike" baseline="0" dirty="0">
              <a:solidFill>
                <a:srgbClr val="000000"/>
              </a:solidFill>
            </a:endParaRPr>
          </a:p>
          <a:p>
            <a:pPr marL="0" indent="0">
              <a:buNone/>
            </a:pPr>
            <a:r>
              <a:rPr lang="en-US" sz="3600" b="0" i="0" u="none" strike="noStrike" baseline="0" dirty="0">
                <a:solidFill>
                  <a:srgbClr val="000000"/>
                </a:solidFill>
              </a:rPr>
              <a:t>“Define Criteria” / “Check Point” / “Finalize Criteria” / “Review Self Evaluation” you will select the “Approve” button located in the upper right corner of your screen. You will confirm this step and continue to approve until you arrive at the “Manager Evaluation”. </a:t>
            </a:r>
            <a:endParaRPr lang="en-US" sz="3600" dirty="0"/>
          </a:p>
        </p:txBody>
      </p:sp>
      <p:pic>
        <p:nvPicPr>
          <p:cNvPr id="6" name="Picture 5">
            <a:extLst>
              <a:ext uri="{FF2B5EF4-FFF2-40B4-BE49-F238E27FC236}">
                <a16:creationId xmlns:a16="http://schemas.microsoft.com/office/drawing/2014/main" id="{ED367690-D3EA-4FCF-92AC-2F2946A5FE02}"/>
              </a:ext>
            </a:extLst>
          </p:cNvPr>
          <p:cNvPicPr>
            <a:picLocks noChangeAspect="1"/>
          </p:cNvPicPr>
          <p:nvPr/>
        </p:nvPicPr>
        <p:blipFill>
          <a:blip r:embed="rId3"/>
          <a:stretch>
            <a:fillRect/>
          </a:stretch>
        </p:blipFill>
        <p:spPr>
          <a:xfrm>
            <a:off x="2987040" y="4368800"/>
            <a:ext cx="11704320" cy="4368799"/>
          </a:xfrm>
          <a:prstGeom prst="rect">
            <a:avLst/>
          </a:prstGeom>
        </p:spPr>
      </p:pic>
    </p:spTree>
    <p:extLst>
      <p:ext uri="{BB962C8B-B14F-4D97-AF65-F5344CB8AC3E}">
        <p14:creationId xmlns:p14="http://schemas.microsoft.com/office/powerpoint/2010/main" val="4094532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57413" y="2314575"/>
            <a:ext cx="13387387" cy="6143626"/>
          </a:xfrm>
        </p:spPr>
        <p:txBody>
          <a:bodyPr/>
          <a:lstStyle/>
          <a:p>
            <a:pPr lvl="2" algn="l"/>
            <a:endParaRPr lang="en-US" dirty="0">
              <a:solidFill>
                <a:srgbClr val="A7A9AC"/>
              </a:solidFill>
              <a:hlinkClick r:id="rId3">
                <a:extLst>
                  <a:ext uri="{A12FA001-AC4F-418D-AE19-62706E023703}">
                    <ahyp:hlinkClr xmlns:ahyp="http://schemas.microsoft.com/office/drawing/2018/hyperlinkcolor" val="tx"/>
                  </a:ext>
                </a:extLst>
              </a:hlinkClick>
            </a:endParaRPr>
          </a:p>
          <a:p>
            <a:pPr lvl="2" algn="l"/>
            <a:endParaRPr lang="en-US" dirty="0">
              <a:solidFill>
                <a:srgbClr val="A7A9AC"/>
              </a:solidFill>
              <a:hlinkClick r:id="rId3">
                <a:extLst>
                  <a:ext uri="{A12FA001-AC4F-418D-AE19-62706E023703}">
                    <ahyp:hlinkClr xmlns:ahyp="http://schemas.microsoft.com/office/drawing/2018/hyperlinkcolor" val="tx"/>
                  </a:ext>
                </a:extLst>
              </a:hlinkClick>
            </a:endParaRPr>
          </a:p>
          <a:p>
            <a:pPr lvl="2" algn="l"/>
            <a:endParaRPr lang="en-US" dirty="0">
              <a:solidFill>
                <a:schemeClr val="tx1"/>
              </a:solidFill>
            </a:endParaRPr>
          </a:p>
        </p:txBody>
      </p:sp>
      <p:pic>
        <p:nvPicPr>
          <p:cNvPr id="4" name="Picture 3">
            <a:extLst>
              <a:ext uri="{FF2B5EF4-FFF2-40B4-BE49-F238E27FC236}">
                <a16:creationId xmlns:a16="http://schemas.microsoft.com/office/drawing/2014/main" id="{9660BAB2-9601-49EC-96A8-88CEB4357D07}"/>
              </a:ext>
            </a:extLst>
          </p:cNvPr>
          <p:cNvPicPr/>
          <p:nvPr/>
        </p:nvPicPr>
        <p:blipFill rotWithShape="1">
          <a:blip r:embed="rId4"/>
          <a:srcRect l="5127" t="11624" r="39422" b="4730"/>
          <a:stretch/>
        </p:blipFill>
        <p:spPr bwMode="auto">
          <a:xfrm>
            <a:off x="8493760" y="89535"/>
            <a:ext cx="9428480" cy="10029824"/>
          </a:xfrm>
          <a:prstGeom prst="rect">
            <a:avLst/>
          </a:prstGeom>
          <a:ln>
            <a:noFill/>
          </a:ln>
          <a:extLst>
            <a:ext uri="{53640926-AAD7-44D8-BBD7-CCE9431645EC}">
              <a14:shadowObscured xmlns:a14="http://schemas.microsoft.com/office/drawing/2010/main"/>
            </a:ext>
          </a:extLst>
        </p:spPr>
      </p:pic>
      <p:cxnSp>
        <p:nvCxnSpPr>
          <p:cNvPr id="13" name="Straight Connector 12">
            <a:extLst>
              <a:ext uri="{FF2B5EF4-FFF2-40B4-BE49-F238E27FC236}">
                <a16:creationId xmlns:a16="http://schemas.microsoft.com/office/drawing/2014/main" id="{47FB6CF7-646A-41E5-A7A0-127E8DFA6B8B}"/>
              </a:ext>
            </a:extLst>
          </p:cNvPr>
          <p:cNvCxnSpPr>
            <a:cxnSpLocks/>
          </p:cNvCxnSpPr>
          <p:nvPr/>
        </p:nvCxnSpPr>
        <p:spPr>
          <a:xfrm>
            <a:off x="8493760" y="89534"/>
            <a:ext cx="0" cy="10287000"/>
          </a:xfrm>
          <a:prstGeom prst="line">
            <a:avLst/>
          </a:prstGeom>
          <a:ln w="76200"/>
        </p:spPr>
        <p:style>
          <a:lnRef idx="2">
            <a:schemeClr val="dk1"/>
          </a:lnRef>
          <a:fillRef idx="0">
            <a:schemeClr val="dk1"/>
          </a:fillRef>
          <a:effectRef idx="1">
            <a:schemeClr val="dk1"/>
          </a:effectRef>
          <a:fontRef idx="minor">
            <a:schemeClr val="tx1"/>
          </a:fontRef>
        </p:style>
      </p:cxnSp>
      <p:sp>
        <p:nvSpPr>
          <p:cNvPr id="12" name="Oval 11">
            <a:extLst>
              <a:ext uri="{FF2B5EF4-FFF2-40B4-BE49-F238E27FC236}">
                <a16:creationId xmlns:a16="http://schemas.microsoft.com/office/drawing/2014/main" id="{575D89D6-505D-4A10-82A7-EE0D0B106197}"/>
              </a:ext>
            </a:extLst>
          </p:cNvPr>
          <p:cNvSpPr/>
          <p:nvPr/>
        </p:nvSpPr>
        <p:spPr>
          <a:xfrm>
            <a:off x="12354560" y="6035040"/>
            <a:ext cx="2946400" cy="772160"/>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pic>
        <p:nvPicPr>
          <p:cNvPr id="9" name="Picture 8">
            <a:extLst>
              <a:ext uri="{FF2B5EF4-FFF2-40B4-BE49-F238E27FC236}">
                <a16:creationId xmlns:a16="http://schemas.microsoft.com/office/drawing/2014/main" id="{2DEB5ED8-3C25-446E-BAE1-95BA3A67963B}"/>
              </a:ext>
            </a:extLst>
          </p:cNvPr>
          <p:cNvPicPr>
            <a:picLocks noChangeAspect="1"/>
          </p:cNvPicPr>
          <p:nvPr/>
        </p:nvPicPr>
        <p:blipFill rotWithShape="1">
          <a:blip r:embed="rId5"/>
          <a:srcRect l="24111" t="17778" r="30333" b="27765"/>
          <a:stretch/>
        </p:blipFill>
        <p:spPr>
          <a:xfrm>
            <a:off x="140086" y="89534"/>
            <a:ext cx="8089511" cy="10029825"/>
          </a:xfrm>
          <a:prstGeom prst="rect">
            <a:avLst/>
          </a:prstGeom>
        </p:spPr>
      </p:pic>
      <p:sp>
        <p:nvSpPr>
          <p:cNvPr id="14" name="Arrow: Down 13">
            <a:extLst>
              <a:ext uri="{FF2B5EF4-FFF2-40B4-BE49-F238E27FC236}">
                <a16:creationId xmlns:a16="http://schemas.microsoft.com/office/drawing/2014/main" id="{F9F75311-880E-4BEA-AB4F-E07DD178D658}"/>
              </a:ext>
            </a:extLst>
          </p:cNvPr>
          <p:cNvSpPr/>
          <p:nvPr/>
        </p:nvSpPr>
        <p:spPr>
          <a:xfrm>
            <a:off x="6116320" y="1605280"/>
            <a:ext cx="751840" cy="1687703"/>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6494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671513"/>
            <a:ext cx="15544800" cy="2800351"/>
          </a:xfrm>
        </p:spPr>
        <p:txBody>
          <a:bodyPr/>
          <a:lstStyle/>
          <a:p>
            <a:br>
              <a:rPr lang="en-US" dirty="0">
                <a:hlinkClick r:id="rId3"/>
              </a:rPr>
            </a:br>
            <a:br>
              <a:rPr lang="en-US" dirty="0"/>
            </a:br>
            <a:r>
              <a:rPr lang="en-US" sz="6000" b="1" dirty="0"/>
              <a:t>Define Criteria</a:t>
            </a:r>
          </a:p>
        </p:txBody>
      </p:sp>
      <p:sp>
        <p:nvSpPr>
          <p:cNvPr id="3" name="Subtitle 2"/>
          <p:cNvSpPr>
            <a:spLocks noGrp="1"/>
          </p:cNvSpPr>
          <p:nvPr>
            <p:ph type="subTitle" idx="1"/>
          </p:nvPr>
        </p:nvSpPr>
        <p:spPr>
          <a:xfrm>
            <a:off x="2157413" y="1814513"/>
            <a:ext cx="13387387" cy="6643688"/>
          </a:xfrm>
        </p:spPr>
        <p:txBody>
          <a:bodyPr/>
          <a:lstStyle/>
          <a:p>
            <a:pPr lvl="1" algn="l"/>
            <a:endParaRPr lang="en-US" dirty="0">
              <a:solidFill>
                <a:schemeClr val="tx1"/>
              </a:solidFill>
            </a:endParaRPr>
          </a:p>
          <a:p>
            <a:pPr lvl="1"/>
            <a:r>
              <a:rPr lang="en-US" sz="4000" i="1" dirty="0">
                <a:solidFill>
                  <a:schemeClr val="tx1"/>
                </a:solidFill>
              </a:rPr>
              <a:t>The Define Criteria phase is the first step in transitioning to the electronic version of the evaluation process. </a:t>
            </a:r>
          </a:p>
          <a:p>
            <a:pPr lvl="1"/>
            <a:endParaRPr lang="en-US" sz="4000" dirty="0">
              <a:solidFill>
                <a:schemeClr val="tx1"/>
              </a:solidFill>
            </a:endParaRPr>
          </a:p>
          <a:p>
            <a:pPr lvl="1"/>
            <a:r>
              <a:rPr lang="en-US" sz="4000" i="1" dirty="0">
                <a:solidFill>
                  <a:schemeClr val="tx1"/>
                </a:solidFill>
              </a:rPr>
              <a:t>This step establishes the performance criteria that the employee will be evaluated against.  </a:t>
            </a:r>
          </a:p>
          <a:p>
            <a:pPr lvl="1" algn="l"/>
            <a:endParaRPr lang="en-US" dirty="0">
              <a:solidFill>
                <a:schemeClr val="tx1"/>
              </a:solidFill>
            </a:endParaRPr>
          </a:p>
        </p:txBody>
      </p:sp>
    </p:spTree>
    <p:extLst>
      <p:ext uri="{BB962C8B-B14F-4D97-AF65-F5344CB8AC3E}">
        <p14:creationId xmlns:p14="http://schemas.microsoft.com/office/powerpoint/2010/main" val="62472846"/>
      </p:ext>
    </p:extLst>
  </p:cSld>
  <p:clrMapOvr>
    <a:masterClrMapping/>
  </p:clrMapOvr>
</p:sld>
</file>

<file path=ppt/theme/theme1.xml><?xml version="1.0" encoding="utf-8"?>
<a:theme xmlns:a="http://schemas.openxmlformats.org/drawingml/2006/main" name="Custom Design">
  <a:themeElements>
    <a:clrScheme name="UW-L palette">
      <a:dk1>
        <a:sysClr val="windowText" lastClr="000000"/>
      </a:dk1>
      <a:lt1>
        <a:sysClr val="window" lastClr="FFFFFF"/>
      </a:lt1>
      <a:dk2>
        <a:srgbClr val="800029"/>
      </a:dk2>
      <a:lt2>
        <a:srgbClr val="DCBFA6"/>
      </a:lt2>
      <a:accent1>
        <a:srgbClr val="B77132"/>
      </a:accent1>
      <a:accent2>
        <a:srgbClr val="51C3C5"/>
      </a:accent2>
      <a:accent3>
        <a:srgbClr val="97B800"/>
      </a:accent3>
      <a:accent4>
        <a:srgbClr val="7FA9AE"/>
      </a:accent4>
      <a:accent5>
        <a:srgbClr val="6D8F92"/>
      </a:accent5>
      <a:accent6>
        <a:srgbClr val="A2ACAB"/>
      </a:accent6>
      <a:hlink>
        <a:srgbClr val="800029"/>
      </a:hlink>
      <a:folHlink>
        <a:srgbClr val="A7A9AC"/>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WLtheme1">
  <a:themeElements>
    <a:clrScheme name="UW-L palette">
      <a:dk1>
        <a:sysClr val="windowText" lastClr="000000"/>
      </a:dk1>
      <a:lt1>
        <a:sysClr val="window" lastClr="FFFFFF"/>
      </a:lt1>
      <a:dk2>
        <a:srgbClr val="800029"/>
      </a:dk2>
      <a:lt2>
        <a:srgbClr val="DCBFA6"/>
      </a:lt2>
      <a:accent1>
        <a:srgbClr val="B77132"/>
      </a:accent1>
      <a:accent2>
        <a:srgbClr val="51C3C5"/>
      </a:accent2>
      <a:accent3>
        <a:srgbClr val="97B800"/>
      </a:accent3>
      <a:accent4>
        <a:srgbClr val="7FA9AE"/>
      </a:accent4>
      <a:accent5>
        <a:srgbClr val="6D8F92"/>
      </a:accent5>
      <a:accent6>
        <a:srgbClr val="A2ACAB"/>
      </a:accent6>
      <a:hlink>
        <a:srgbClr val="800029"/>
      </a:hlink>
      <a:folHlink>
        <a:srgbClr val="A7A9AC"/>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WLtheme2">
  <a:themeElements>
    <a:clrScheme name="UW-L palette">
      <a:dk1>
        <a:sysClr val="windowText" lastClr="000000"/>
      </a:dk1>
      <a:lt1>
        <a:sysClr val="window" lastClr="FFFFFF"/>
      </a:lt1>
      <a:dk2>
        <a:srgbClr val="800029"/>
      </a:dk2>
      <a:lt2>
        <a:srgbClr val="DCBFA6"/>
      </a:lt2>
      <a:accent1>
        <a:srgbClr val="B77132"/>
      </a:accent1>
      <a:accent2>
        <a:srgbClr val="51C3C5"/>
      </a:accent2>
      <a:accent3>
        <a:srgbClr val="97B800"/>
      </a:accent3>
      <a:accent4>
        <a:srgbClr val="7FA9AE"/>
      </a:accent4>
      <a:accent5>
        <a:srgbClr val="6D8F92"/>
      </a:accent5>
      <a:accent6>
        <a:srgbClr val="A2ACAB"/>
      </a:accent6>
      <a:hlink>
        <a:srgbClr val="800029"/>
      </a:hlink>
      <a:folHlink>
        <a:srgbClr val="A7A9AC"/>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UWltheme3">
  <a:themeElements>
    <a:clrScheme name="UW-L palette">
      <a:dk1>
        <a:sysClr val="windowText" lastClr="000000"/>
      </a:dk1>
      <a:lt1>
        <a:sysClr val="window" lastClr="FFFFFF"/>
      </a:lt1>
      <a:dk2>
        <a:srgbClr val="800029"/>
      </a:dk2>
      <a:lt2>
        <a:srgbClr val="DCBFA6"/>
      </a:lt2>
      <a:accent1>
        <a:srgbClr val="B77132"/>
      </a:accent1>
      <a:accent2>
        <a:srgbClr val="51C3C5"/>
      </a:accent2>
      <a:accent3>
        <a:srgbClr val="97B800"/>
      </a:accent3>
      <a:accent4>
        <a:srgbClr val="7FA9AE"/>
      </a:accent4>
      <a:accent5>
        <a:srgbClr val="6D8F92"/>
      </a:accent5>
      <a:accent6>
        <a:srgbClr val="A2ACAB"/>
      </a:accent6>
      <a:hlink>
        <a:srgbClr val="800029"/>
      </a:hlink>
      <a:folHlink>
        <a:srgbClr val="A7A9AC"/>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UWLtheme4">
  <a:themeElements>
    <a:clrScheme name="UW-L palette">
      <a:dk1>
        <a:sysClr val="windowText" lastClr="000000"/>
      </a:dk1>
      <a:lt1>
        <a:sysClr val="window" lastClr="FFFFFF"/>
      </a:lt1>
      <a:dk2>
        <a:srgbClr val="800029"/>
      </a:dk2>
      <a:lt2>
        <a:srgbClr val="DCBFA6"/>
      </a:lt2>
      <a:accent1>
        <a:srgbClr val="B77132"/>
      </a:accent1>
      <a:accent2>
        <a:srgbClr val="51C3C5"/>
      </a:accent2>
      <a:accent3>
        <a:srgbClr val="97B800"/>
      </a:accent3>
      <a:accent4>
        <a:srgbClr val="7FA9AE"/>
      </a:accent4>
      <a:accent5>
        <a:srgbClr val="6D8F92"/>
      </a:accent5>
      <a:accent6>
        <a:srgbClr val="A2ACAB"/>
      </a:accent6>
      <a:hlink>
        <a:srgbClr val="800029"/>
      </a:hlink>
      <a:folHlink>
        <a:srgbClr val="A7A9AC"/>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UWLtheme5">
  <a:themeElements>
    <a:clrScheme name="UW-L palette">
      <a:dk1>
        <a:sysClr val="windowText" lastClr="000000"/>
      </a:dk1>
      <a:lt1>
        <a:sysClr val="window" lastClr="FFFFFF"/>
      </a:lt1>
      <a:dk2>
        <a:srgbClr val="800029"/>
      </a:dk2>
      <a:lt2>
        <a:srgbClr val="DCBFA6"/>
      </a:lt2>
      <a:accent1>
        <a:srgbClr val="B77132"/>
      </a:accent1>
      <a:accent2>
        <a:srgbClr val="51C3C5"/>
      </a:accent2>
      <a:accent3>
        <a:srgbClr val="97B800"/>
      </a:accent3>
      <a:accent4>
        <a:srgbClr val="7FA9AE"/>
      </a:accent4>
      <a:accent5>
        <a:srgbClr val="6D8F92"/>
      </a:accent5>
      <a:accent6>
        <a:srgbClr val="A2ACAB"/>
      </a:accent6>
      <a:hlink>
        <a:srgbClr val="800029"/>
      </a:hlink>
      <a:folHlink>
        <a:srgbClr val="A7A9AC"/>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UWLtheme6">
  <a:themeElements>
    <a:clrScheme name="UW-L palette">
      <a:dk1>
        <a:sysClr val="windowText" lastClr="000000"/>
      </a:dk1>
      <a:lt1>
        <a:sysClr val="window" lastClr="FFFFFF"/>
      </a:lt1>
      <a:dk2>
        <a:srgbClr val="800029"/>
      </a:dk2>
      <a:lt2>
        <a:srgbClr val="DCBFA6"/>
      </a:lt2>
      <a:accent1>
        <a:srgbClr val="B77132"/>
      </a:accent1>
      <a:accent2>
        <a:srgbClr val="51C3C5"/>
      </a:accent2>
      <a:accent3>
        <a:srgbClr val="97B800"/>
      </a:accent3>
      <a:accent4>
        <a:srgbClr val="7FA9AE"/>
      </a:accent4>
      <a:accent5>
        <a:srgbClr val="6D8F92"/>
      </a:accent5>
      <a:accent6>
        <a:srgbClr val="A2ACAB"/>
      </a:accent6>
      <a:hlink>
        <a:srgbClr val="800029"/>
      </a:hlink>
      <a:folHlink>
        <a:srgbClr val="A7A9AC"/>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3630</Words>
  <Application>Microsoft Office PowerPoint</Application>
  <PresentationFormat>Custom</PresentationFormat>
  <Paragraphs>278</Paragraphs>
  <Slides>36</Slides>
  <Notes>34</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36</vt:i4>
      </vt:variant>
    </vt:vector>
  </HeadingPairs>
  <TitlesOfParts>
    <vt:vector size="49" baseType="lpstr">
      <vt:lpstr>Arial</vt:lpstr>
      <vt:lpstr>Calibri</vt:lpstr>
      <vt:lpstr>Century Gothic</vt:lpstr>
      <vt:lpstr>Freestyle Script</vt:lpstr>
      <vt:lpstr>Times New Roman</vt:lpstr>
      <vt:lpstr>Wingdings</vt:lpstr>
      <vt:lpstr>Custom Design</vt:lpstr>
      <vt:lpstr>UWLtheme1</vt:lpstr>
      <vt:lpstr>UWLtheme2</vt:lpstr>
      <vt:lpstr>UWltheme3</vt:lpstr>
      <vt:lpstr>UWLtheme4</vt:lpstr>
      <vt:lpstr>UWLtheme5</vt:lpstr>
      <vt:lpstr>UWLtheme6</vt:lpstr>
      <vt:lpstr>PowerPoint Presentation</vt:lpstr>
      <vt:lpstr>e-Performance </vt:lpstr>
      <vt:lpstr>PowerPoint Presentation</vt:lpstr>
      <vt:lpstr>Supervisor Instructions </vt:lpstr>
      <vt:lpstr>Continued ~ Instructions </vt:lpstr>
      <vt:lpstr>Continued ~ Instructions </vt:lpstr>
      <vt:lpstr>Continued ~ Instructions </vt:lpstr>
      <vt:lpstr>PowerPoint Presentation</vt:lpstr>
      <vt:lpstr>  Define Criteria</vt:lpstr>
      <vt:lpstr>PowerPoint Presentation</vt:lpstr>
      <vt:lpstr>  Supervisor Responsibility</vt:lpstr>
      <vt:lpstr>  </vt:lpstr>
      <vt:lpstr>  </vt:lpstr>
      <vt:lpstr>  Competencies</vt:lpstr>
      <vt:lpstr>  Mandatory Training</vt:lpstr>
      <vt:lpstr>  </vt:lpstr>
      <vt:lpstr>PowerPoint Presentation</vt:lpstr>
      <vt:lpstr>  VIDEO Training</vt:lpstr>
      <vt:lpstr>PowerPoint Presentation</vt:lpstr>
      <vt:lpstr> Checkpoint</vt:lpstr>
      <vt:lpstr>PowerPoint Presentation</vt:lpstr>
      <vt:lpstr>  </vt:lpstr>
      <vt:lpstr>  Finalize Criteria/Checkpoint</vt:lpstr>
      <vt:lpstr>  </vt:lpstr>
      <vt:lpstr>  </vt:lpstr>
      <vt:lpstr>  </vt:lpstr>
      <vt:lpstr>  </vt:lpstr>
      <vt:lpstr>PowerPoint Presentation</vt:lpstr>
      <vt:lpstr>Manager Evaluation</vt:lpstr>
      <vt:lpstr>PowerPoint Presentation</vt:lpstr>
      <vt:lpstr>Manager Evaluation Overall Summary</vt:lpstr>
      <vt:lpstr>Attachments</vt:lpstr>
      <vt:lpstr>Manager Evaluation Finalization</vt:lpstr>
      <vt:lpstr>Employee Acknowledgement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 O'Melia</dc:creator>
  <cp:lastModifiedBy>Alyssa Balboa</cp:lastModifiedBy>
  <cp:revision>41</cp:revision>
  <dcterms:created xsi:type="dcterms:W3CDTF">2021-02-12T19:32:47Z</dcterms:created>
  <dcterms:modified xsi:type="dcterms:W3CDTF">2023-03-21T12:49:34Z</dcterms:modified>
</cp:coreProperties>
</file>