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50" r:id="rId3"/>
    <p:sldMasterId id="2147483663" r:id="rId4"/>
  </p:sldMasterIdLst>
  <p:notesMasterIdLst>
    <p:notesMasterId r:id="rId16"/>
  </p:notesMasterIdLst>
  <p:handoutMasterIdLst>
    <p:handoutMasterId r:id="rId17"/>
  </p:handoutMasterIdLst>
  <p:sldIdLst>
    <p:sldId id="385" r:id="rId5"/>
    <p:sldId id="389" r:id="rId6"/>
    <p:sldId id="372" r:id="rId7"/>
    <p:sldId id="391" r:id="rId8"/>
    <p:sldId id="392" r:id="rId9"/>
    <p:sldId id="393" r:id="rId10"/>
    <p:sldId id="394" r:id="rId11"/>
    <p:sldId id="395" r:id="rId12"/>
    <p:sldId id="398" r:id="rId13"/>
    <p:sldId id="396" r:id="rId14"/>
    <p:sldId id="38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9"/>
    <a:srgbClr val="A7A9AC"/>
    <a:srgbClr val="3F4E6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8" autoAdjust="0"/>
    <p:restoredTop sz="94290" autoAdjust="0"/>
  </p:normalViewPr>
  <p:slideViewPr>
    <p:cSldViewPr showGuides="1">
      <p:cViewPr varScale="1">
        <p:scale>
          <a:sx n="77" d="100"/>
          <a:sy n="77" d="100"/>
        </p:scale>
        <p:origin x="137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4" d="100"/>
          <a:sy n="74" d="100"/>
        </p:scale>
        <p:origin x="156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075797-1BAE-433C-B4B8-06C771FF1A70}" type="slidenum">
              <a:rPr lang="en-US" smtClean="0"/>
              <a:t>‹#›</a:t>
            </a:fld>
            <a:endParaRPr lang="en-US"/>
          </a:p>
        </p:txBody>
      </p:sp>
    </p:spTree>
    <p:extLst>
      <p:ext uri="{BB962C8B-B14F-4D97-AF65-F5344CB8AC3E}">
        <p14:creationId xmlns:p14="http://schemas.microsoft.com/office/powerpoint/2010/main" val="37752377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CDEA10-DA68-4EBE-8673-CC68C925702A}" type="datetimeFigureOut">
              <a:rPr lang="en-US" smtClean="0"/>
              <a:t>3/7/2023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BAD9D2-9A3E-45BD-940B-B1A4148C666D}" type="slidenum">
              <a:rPr lang="en-US" smtClean="0"/>
              <a:t>‹#›</a:t>
            </a:fld>
            <a:endParaRPr lang="en-US"/>
          </a:p>
        </p:txBody>
      </p:sp>
    </p:spTree>
    <p:extLst>
      <p:ext uri="{BB962C8B-B14F-4D97-AF65-F5344CB8AC3E}">
        <p14:creationId xmlns:p14="http://schemas.microsoft.com/office/powerpoint/2010/main" val="23709883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389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B2F3-1168-4560-B1E8-E8184A5FDAAD}" type="slidenum">
              <a:rPr lang="en-US" smtClean="0"/>
              <a:pPr>
                <a:defRPr/>
              </a:pPr>
              <a:t>10</a:t>
            </a:fld>
            <a:endParaRPr lang="en-US"/>
          </a:p>
        </p:txBody>
      </p:sp>
    </p:spTree>
    <p:extLst>
      <p:ext uri="{BB962C8B-B14F-4D97-AF65-F5344CB8AC3E}">
        <p14:creationId xmlns:p14="http://schemas.microsoft.com/office/powerpoint/2010/main" val="291162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8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3B2F3-1168-4560-B1E8-E8184A5FDA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41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B2F3-1168-4560-B1E8-E8184A5FDAAD}" type="slidenum">
              <a:rPr lang="en-US" smtClean="0"/>
              <a:pPr>
                <a:defRPr/>
              </a:pPr>
              <a:t>3</a:t>
            </a:fld>
            <a:endParaRPr lang="en-US"/>
          </a:p>
        </p:txBody>
      </p:sp>
    </p:spTree>
    <p:extLst>
      <p:ext uri="{BB962C8B-B14F-4D97-AF65-F5344CB8AC3E}">
        <p14:creationId xmlns:p14="http://schemas.microsoft.com/office/powerpoint/2010/main" val="291604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B2F3-1168-4560-B1E8-E8184A5FDAAD}" type="slidenum">
              <a:rPr lang="en-US" smtClean="0"/>
              <a:pPr>
                <a:defRPr/>
              </a:pPr>
              <a:t>4</a:t>
            </a:fld>
            <a:endParaRPr lang="en-US"/>
          </a:p>
        </p:txBody>
      </p:sp>
    </p:spTree>
    <p:extLst>
      <p:ext uri="{BB962C8B-B14F-4D97-AF65-F5344CB8AC3E}">
        <p14:creationId xmlns:p14="http://schemas.microsoft.com/office/powerpoint/2010/main" val="95590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B2F3-1168-4560-B1E8-E8184A5FDAAD}" type="slidenum">
              <a:rPr lang="en-US" smtClean="0"/>
              <a:pPr>
                <a:defRPr/>
              </a:pPr>
              <a:t>5</a:t>
            </a:fld>
            <a:endParaRPr lang="en-US"/>
          </a:p>
        </p:txBody>
      </p:sp>
    </p:spTree>
    <p:extLst>
      <p:ext uri="{BB962C8B-B14F-4D97-AF65-F5344CB8AC3E}">
        <p14:creationId xmlns:p14="http://schemas.microsoft.com/office/powerpoint/2010/main" val="137858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B2F3-1168-4560-B1E8-E8184A5FDAAD}" type="slidenum">
              <a:rPr lang="en-US" smtClean="0"/>
              <a:pPr>
                <a:defRPr/>
              </a:pPr>
              <a:t>6</a:t>
            </a:fld>
            <a:endParaRPr lang="en-US"/>
          </a:p>
        </p:txBody>
      </p:sp>
    </p:spTree>
    <p:extLst>
      <p:ext uri="{BB962C8B-B14F-4D97-AF65-F5344CB8AC3E}">
        <p14:creationId xmlns:p14="http://schemas.microsoft.com/office/powerpoint/2010/main" val="418147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B2F3-1168-4560-B1E8-E8184A5FDAAD}" type="slidenum">
              <a:rPr lang="en-US" smtClean="0"/>
              <a:pPr>
                <a:defRPr/>
              </a:pPr>
              <a:t>7</a:t>
            </a:fld>
            <a:endParaRPr lang="en-US"/>
          </a:p>
        </p:txBody>
      </p:sp>
    </p:spTree>
    <p:extLst>
      <p:ext uri="{BB962C8B-B14F-4D97-AF65-F5344CB8AC3E}">
        <p14:creationId xmlns:p14="http://schemas.microsoft.com/office/powerpoint/2010/main" val="387116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B2F3-1168-4560-B1E8-E8184A5FDAAD}" type="slidenum">
              <a:rPr lang="en-US" smtClean="0"/>
              <a:pPr>
                <a:defRPr/>
              </a:pPr>
              <a:t>8</a:t>
            </a:fld>
            <a:endParaRPr lang="en-US"/>
          </a:p>
        </p:txBody>
      </p:sp>
    </p:spTree>
    <p:extLst>
      <p:ext uri="{BB962C8B-B14F-4D97-AF65-F5344CB8AC3E}">
        <p14:creationId xmlns:p14="http://schemas.microsoft.com/office/powerpoint/2010/main" val="406301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B2F3-1168-4560-B1E8-E8184A5FDAAD}" type="slidenum">
              <a:rPr lang="en-US" smtClean="0"/>
              <a:pPr>
                <a:defRPr/>
              </a:pPr>
              <a:t>9</a:t>
            </a:fld>
            <a:endParaRPr lang="en-US"/>
          </a:p>
        </p:txBody>
      </p:sp>
    </p:spTree>
    <p:extLst>
      <p:ext uri="{BB962C8B-B14F-4D97-AF65-F5344CB8AC3E}">
        <p14:creationId xmlns:p14="http://schemas.microsoft.com/office/powerpoint/2010/main" val="93638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E6C48-3050-4DE4-ABAD-8ECDA827089C}"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AA034-2318-482F-8C8F-1CCC67A25250}" type="slidenum">
              <a:rPr lang="en-US" smtClean="0"/>
              <a:t>‹#›</a:t>
            </a:fld>
            <a:endParaRPr lang="en-US"/>
          </a:p>
        </p:txBody>
      </p:sp>
    </p:spTree>
    <p:extLst>
      <p:ext uri="{BB962C8B-B14F-4D97-AF65-F5344CB8AC3E}">
        <p14:creationId xmlns:p14="http://schemas.microsoft.com/office/powerpoint/2010/main" val="81054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254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67661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2208429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a:t>Click to edit Master text styles</a:t>
            </a:r>
          </a:p>
        </p:txBody>
      </p:sp>
    </p:spTree>
    <p:extLst>
      <p:ext uri="{BB962C8B-B14F-4D97-AF65-F5344CB8AC3E}">
        <p14:creationId xmlns:p14="http://schemas.microsoft.com/office/powerpoint/2010/main" val="29555143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E6C48-3050-4DE4-ABAD-8ECDA827089C}"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AA034-2318-482F-8C8F-1CCC67A25250}" type="slidenum">
              <a:rPr lang="en-US" smtClean="0"/>
              <a:t>‹#›</a:t>
            </a:fld>
            <a:endParaRPr lang="en-US"/>
          </a:p>
        </p:txBody>
      </p:sp>
    </p:spTree>
    <p:extLst>
      <p:ext uri="{BB962C8B-B14F-4D97-AF65-F5344CB8AC3E}">
        <p14:creationId xmlns:p14="http://schemas.microsoft.com/office/powerpoint/2010/main" val="405937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77549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a:t>Click to edit Master text styles</a:t>
            </a:r>
          </a:p>
        </p:txBody>
      </p:sp>
    </p:spTree>
    <p:extLst>
      <p:ext uri="{BB962C8B-B14F-4D97-AF65-F5344CB8AC3E}">
        <p14:creationId xmlns:p14="http://schemas.microsoft.com/office/powerpoint/2010/main" val="23240225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704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83759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16101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23178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781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9187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E6C48-3050-4DE4-ABAD-8ECDA827089C}" type="datetimeFigureOut">
              <a:rPr lang="en-US" smtClean="0"/>
              <a:t>3/7/2023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AA034-2318-482F-8C8F-1CCC67A25250}" type="slidenum">
              <a:rPr lang="en-US" smtClean="0"/>
              <a:t>‹#›</a:t>
            </a:fld>
            <a:endParaRPr lang="en-US"/>
          </a:p>
        </p:txBody>
      </p:sp>
    </p:spTree>
    <p:extLst>
      <p:ext uri="{BB962C8B-B14F-4D97-AF65-F5344CB8AC3E}">
        <p14:creationId xmlns:p14="http://schemas.microsoft.com/office/powerpoint/2010/main" val="115837571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568215"/>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E6C48-3050-4DE4-ABAD-8ECDA827089C}" type="datetimeFigureOut">
              <a:rPr lang="en-US" smtClean="0"/>
              <a:t>3/7/2023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AA034-2318-482F-8C8F-1CCC67A25250}" type="slidenum">
              <a:rPr lang="en-US" smtClean="0"/>
              <a:t>‹#›</a:t>
            </a:fld>
            <a:endParaRPr lang="en-US"/>
          </a:p>
        </p:txBody>
      </p:sp>
    </p:spTree>
    <p:extLst>
      <p:ext uri="{BB962C8B-B14F-4D97-AF65-F5344CB8AC3E}">
        <p14:creationId xmlns:p14="http://schemas.microsoft.com/office/powerpoint/2010/main" val="3156278683"/>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1" indent="-342901"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599"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599"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599"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599"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1" indent="-228599"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9" indent="-228599"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599"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1" algn="l" defTabSz="914400" rtl="0" eaLnBrk="1" latinLnBrk="0" hangingPunct="1">
        <a:defRPr sz="1800" kern="1200">
          <a:solidFill>
            <a:schemeClr val="tx1"/>
          </a:solidFill>
          <a:latin typeface="+mn-lt"/>
          <a:ea typeface="+mn-ea"/>
          <a:cs typeface="+mn-cs"/>
        </a:defRPr>
      </a:lvl4pPr>
      <a:lvl5pPr marL="1828799"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uwlax.edu/globalassets/offices-services/budget/frequently-asked-budget--funding-topics.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uwlax.edu/budget/resources-useful-links/budget-policies-and-procedures/" TargetMode="External"/><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800029">
                <a:lumMod val="91000"/>
              </a:srgbClr>
            </a:gs>
            <a:gs pos="25000">
              <a:schemeClr val="bg1">
                <a:shade val="30000"/>
                <a:satMod val="2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Rectangle 2"/>
          <p:cNvSpPr/>
          <p:nvPr/>
        </p:nvSpPr>
        <p:spPr>
          <a:xfrm rot="10800000">
            <a:off x="4174" y="5874125"/>
            <a:ext cx="9139826" cy="918605"/>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617" rtl="0" eaLnBrk="1" fontAlgn="auto" latinLnBrk="0" hangingPunct="1">
              <a:lnSpc>
                <a:spcPct val="100000"/>
              </a:lnSpc>
              <a:spcBef>
                <a:spcPts val="0"/>
              </a:spcBef>
              <a:spcAft>
                <a:spcPts val="0"/>
              </a:spcAft>
              <a:buClrTx/>
              <a:buSzTx/>
              <a:buFontTx/>
              <a:buNone/>
              <a:tabLst/>
              <a:defRPr/>
            </a:pPr>
            <a:r>
              <a:rPr kumimoji="0" lang="en-US" sz="3214" b="0" i="0" u="none" strike="noStrike" kern="1200" cap="none" spc="0" normalizeH="0" baseline="0" noProof="0" dirty="0">
                <a:ln>
                  <a:noFill/>
                </a:ln>
                <a:solidFill>
                  <a:prstClr val="white"/>
                </a:solidFill>
                <a:effectLst/>
                <a:uLnTx/>
                <a:uFillTx/>
                <a:latin typeface="Calibri"/>
                <a:ea typeface="+mn-ea"/>
                <a:cs typeface="+mn-cs"/>
              </a:rPr>
              <a:t>0</a:t>
            </a:r>
          </a:p>
        </p:txBody>
      </p:sp>
      <p:sp>
        <p:nvSpPr>
          <p:cNvPr id="6" name="Rectangle 2"/>
          <p:cNvSpPr/>
          <p:nvPr/>
        </p:nvSpPr>
        <p:spPr>
          <a:xfrm rot="10800000">
            <a:off x="-1" y="5954533"/>
            <a:ext cx="9144000" cy="867343"/>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617" rtl="0" eaLnBrk="1" fontAlgn="auto" latinLnBrk="0" hangingPunct="1">
              <a:lnSpc>
                <a:spcPct val="100000"/>
              </a:lnSpc>
              <a:spcBef>
                <a:spcPts val="0"/>
              </a:spcBef>
              <a:spcAft>
                <a:spcPts val="0"/>
              </a:spcAft>
              <a:buClrTx/>
              <a:buSzTx/>
              <a:buFontTx/>
              <a:buNone/>
              <a:tabLst/>
              <a:defRPr/>
            </a:pPr>
            <a:endParaRPr kumimoji="0" lang="en-US" sz="3214"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609600" y="15142"/>
            <a:ext cx="7596274" cy="1127858"/>
          </a:xfrm>
          <a:prstGeom prst="rect">
            <a:avLst/>
          </a:prstGeom>
        </p:spPr>
      </p:pic>
      <p:sp>
        <p:nvSpPr>
          <p:cNvPr id="12" name="Title 1"/>
          <p:cNvSpPr txBox="1">
            <a:spLocks/>
          </p:cNvSpPr>
          <p:nvPr/>
        </p:nvSpPr>
        <p:spPr>
          <a:xfrm>
            <a:off x="2502131" y="1676400"/>
            <a:ext cx="4139735" cy="854332"/>
          </a:xfrm>
          <a:prstGeom prst="rect">
            <a:avLst/>
          </a:prstGeom>
          <a:effectLst>
            <a:outerShdw blurRad="50800" dist="38100" dir="2700000" algn="tl" rotWithShape="0">
              <a:prstClr val="black">
                <a:alpha val="40000"/>
              </a:prstClr>
            </a:outerShdw>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50" normalizeH="0" baseline="0" noProof="0" dirty="0">
                <a:ln w="3175">
                  <a:noFill/>
                </a:ln>
                <a:solidFill>
                  <a:srgbClr val="FFFFFF"/>
                </a:solidFill>
                <a:effectLst>
                  <a:outerShdw blurRad="50800" dist="38100" dir="2700000" algn="tl" rotWithShape="0">
                    <a:prstClr val="black">
                      <a:alpha val="40000"/>
                    </a:prstClr>
                  </a:outerShdw>
                </a:effectLst>
                <a:uLnTx/>
                <a:uFillTx/>
                <a:latin typeface="Calibri"/>
                <a:ea typeface="+mn-ea"/>
                <a:cs typeface="Arial" charset="0"/>
              </a:rPr>
              <a:t>Budget Office</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3600" dirty="0">
                <a:solidFill>
                  <a:srgbClr val="FFFFFF"/>
                </a:solidFill>
                <a:latin typeface="Calibri"/>
              </a:rPr>
              <a:t>Fiscal Year 2022-23</a:t>
            </a:r>
            <a:endParaRPr kumimoji="0" lang="en-US" sz="3600" b="0" i="0" u="none" strike="noStrike" kern="1200" cap="none" spc="-150" normalizeH="0" baseline="0" noProof="0" dirty="0">
              <a:ln w="3175">
                <a:noFill/>
              </a:ln>
              <a:solidFill>
                <a:srgbClr val="FFFFFF"/>
              </a:solidFill>
              <a:effectLst>
                <a:outerShdw blurRad="50800" dist="38100" dir="2700000" algn="tl" rotWithShape="0">
                  <a:prstClr val="black">
                    <a:alpha val="40000"/>
                  </a:prstClr>
                </a:outerShdw>
              </a:effectLst>
              <a:uLnTx/>
              <a:uFillTx/>
              <a:latin typeface="Calibri"/>
              <a:ea typeface="+mn-ea"/>
              <a:cs typeface="Arial" charset="0"/>
            </a:endParaRPr>
          </a:p>
          <a:p>
            <a:pPr marL="0" marR="0" lvl="0" indent="0" algn="ctr" defTabSz="914363"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150" normalizeH="0" baseline="0" noProof="0" dirty="0">
              <a:ln w="3175">
                <a:noFill/>
              </a:ln>
              <a:solidFill>
                <a:prstClr val="black"/>
              </a:solidFill>
              <a:effectLst>
                <a:outerShdw blurRad="50800" dist="38100" dir="2700000" algn="tl" rotWithShape="0">
                  <a:prstClr val="black">
                    <a:alpha val="40000"/>
                  </a:prstClr>
                </a:outerShdw>
              </a:effectLst>
              <a:uLnTx/>
              <a:uFillTx/>
              <a:latin typeface="Calibri"/>
              <a:ea typeface="+mn-ea"/>
              <a:cs typeface="Arial" charset="0"/>
            </a:endParaRPr>
          </a:p>
        </p:txBody>
      </p:sp>
      <p:pic>
        <p:nvPicPr>
          <p:cNvPr id="15" name="Picture 14">
            <a:extLst>
              <a:ext uri="{FF2B5EF4-FFF2-40B4-BE49-F238E27FC236}">
                <a16:creationId xmlns:a16="http://schemas.microsoft.com/office/drawing/2014/main" id="{C02CA79B-CA5A-4D8C-A08B-2B570E9393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5874125"/>
            <a:ext cx="1143000" cy="731520"/>
          </a:xfrm>
          <a:prstGeom prst="rect">
            <a:avLst/>
          </a:prstGeom>
        </p:spPr>
      </p:pic>
    </p:spTree>
    <p:extLst>
      <p:ext uri="{BB962C8B-B14F-4D97-AF65-F5344CB8AC3E}">
        <p14:creationId xmlns:p14="http://schemas.microsoft.com/office/powerpoint/2010/main" val="300400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19672-2891-9C27-448C-3A7A2AC0385D}"/>
              </a:ext>
            </a:extLst>
          </p:cNvPr>
          <p:cNvPicPr>
            <a:picLocks noChangeAspect="1"/>
          </p:cNvPicPr>
          <p:nvPr/>
        </p:nvPicPr>
        <p:blipFill>
          <a:blip r:embed="rId3"/>
          <a:stretch>
            <a:fillRect/>
          </a:stretch>
        </p:blipFill>
        <p:spPr>
          <a:xfrm>
            <a:off x="-9331" y="5984491"/>
            <a:ext cx="9153331" cy="949709"/>
          </a:xfrm>
          <a:prstGeom prst="rect">
            <a:avLst/>
          </a:prstGeom>
        </p:spPr>
      </p:pic>
      <p:sp>
        <p:nvSpPr>
          <p:cNvPr id="2" name="Title 1"/>
          <p:cNvSpPr txBox="1">
            <a:spLocks/>
          </p:cNvSpPr>
          <p:nvPr/>
        </p:nvSpPr>
        <p:spPr>
          <a:xfrm>
            <a:off x="1447800" y="607056"/>
            <a:ext cx="6934200"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r" defTabSz="914363" eaLnBrk="1" fontAlgn="auto" hangingPunct="1">
              <a:spcAft>
                <a:spcPts val="0"/>
              </a:spcAft>
              <a:defRPr/>
            </a:pPr>
            <a:r>
              <a:rPr lang="en-US" sz="2800" dirty="0">
                <a:solidFill>
                  <a:schemeClr val="tx1"/>
                </a:solidFill>
                <a:effectLst/>
                <a:latin typeface="Arial" panose="020B0604020202020204" pitchFamily="34" charset="0"/>
                <a:cs typeface="Arial" panose="020B0604020202020204" pitchFamily="34" charset="0"/>
              </a:rPr>
              <a:t>Resources</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A5FDCB5-245F-4942-B7CC-10F281123375}"/>
              </a:ext>
            </a:extLst>
          </p:cNvPr>
          <p:cNvPicPr>
            <a:picLocks noChangeAspect="1"/>
          </p:cNvPicPr>
          <p:nvPr/>
        </p:nvPicPr>
        <p:blipFill>
          <a:blip r:embed="rId4"/>
          <a:stretch>
            <a:fillRect/>
          </a:stretch>
        </p:blipFill>
        <p:spPr>
          <a:xfrm>
            <a:off x="7786129" y="6083289"/>
            <a:ext cx="1134034" cy="364511"/>
          </a:xfrm>
          <a:prstGeom prst="rect">
            <a:avLst/>
          </a:prstGeom>
        </p:spPr>
      </p:pic>
      <p:pic>
        <p:nvPicPr>
          <p:cNvPr id="3" name="Picture 2">
            <a:extLst>
              <a:ext uri="{FF2B5EF4-FFF2-40B4-BE49-F238E27FC236}">
                <a16:creationId xmlns:a16="http://schemas.microsoft.com/office/drawing/2014/main" id="{E1416CA7-8C2F-0599-4A10-1B786D656E70}"/>
              </a:ext>
            </a:extLst>
          </p:cNvPr>
          <p:cNvPicPr>
            <a:picLocks noChangeAspect="1"/>
          </p:cNvPicPr>
          <p:nvPr/>
        </p:nvPicPr>
        <p:blipFill>
          <a:blip r:embed="rId5"/>
          <a:stretch>
            <a:fillRect/>
          </a:stretch>
        </p:blipFill>
        <p:spPr>
          <a:xfrm>
            <a:off x="-9332" y="0"/>
            <a:ext cx="9153331" cy="725424"/>
          </a:xfrm>
          <a:prstGeom prst="rect">
            <a:avLst/>
          </a:prstGeom>
        </p:spPr>
      </p:pic>
      <p:sp>
        <p:nvSpPr>
          <p:cNvPr id="6" name="Content Placeholder 4">
            <a:extLst>
              <a:ext uri="{FF2B5EF4-FFF2-40B4-BE49-F238E27FC236}">
                <a16:creationId xmlns:a16="http://schemas.microsoft.com/office/drawing/2014/main" id="{DB5CA4FA-8C4F-A608-4E66-F8BBB2BA10B6}"/>
              </a:ext>
            </a:extLst>
          </p:cNvPr>
          <p:cNvSpPr txBox="1">
            <a:spLocks/>
          </p:cNvSpPr>
          <p:nvPr/>
        </p:nvSpPr>
        <p:spPr>
          <a:xfrm>
            <a:off x="228599" y="1447801"/>
            <a:ext cx="8691563" cy="3352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800" dirty="0">
              <a:hlinkClick r:id="rId6"/>
            </a:endParaRPr>
          </a:p>
          <a:p>
            <a:r>
              <a:rPr lang="en-US" sz="2400" dirty="0">
                <a:latin typeface="Montserrat" panose="00000500000000000000" pitchFamily="2" charset="0"/>
                <a:hlinkClick r:id="rId6"/>
              </a:rPr>
              <a:t>https://www.uwlax.edu/budget/</a:t>
            </a:r>
          </a:p>
          <a:p>
            <a:pPr marL="0" indent="0">
              <a:buNone/>
            </a:pPr>
            <a:endParaRPr lang="en-US" sz="2400" dirty="0">
              <a:latin typeface="Montserrat" panose="00000500000000000000" pitchFamily="2" charset="0"/>
              <a:hlinkClick r:id="rId6"/>
            </a:endParaRPr>
          </a:p>
          <a:p>
            <a:r>
              <a:rPr lang="en-US" sz="2400" dirty="0">
                <a:latin typeface="Montserrat" panose="00000500000000000000" pitchFamily="2" charset="0"/>
                <a:hlinkClick r:id="rId6"/>
              </a:rPr>
              <a:t>Budget Policies and Procedures</a:t>
            </a:r>
            <a:endParaRPr lang="en-US" sz="2400" dirty="0">
              <a:latin typeface="Montserrat" panose="00000500000000000000" pitchFamily="2" charset="0"/>
            </a:endParaRPr>
          </a:p>
          <a:p>
            <a:pPr marL="0" indent="0">
              <a:buNone/>
            </a:pPr>
            <a:endParaRPr lang="en-US" sz="2400" dirty="0">
              <a:latin typeface="Montserrat" panose="00000500000000000000" pitchFamily="2" charset="0"/>
            </a:endParaRPr>
          </a:p>
          <a:p>
            <a:r>
              <a:rPr lang="en-US" sz="2400" dirty="0">
                <a:latin typeface="Montserrat" panose="00000500000000000000" pitchFamily="2" charset="0"/>
                <a:hlinkClick r:id="rId7"/>
              </a:rPr>
              <a:t>Budget FAQ</a:t>
            </a:r>
            <a:endParaRPr lang="en-US" sz="2400" dirty="0">
              <a:latin typeface="Montserrat" panose="00000500000000000000" pitchFamily="2" charset="0"/>
            </a:endParaRPr>
          </a:p>
          <a:p>
            <a:pPr marL="457200" lvl="1" indent="0">
              <a:lnSpc>
                <a:spcPct val="107000"/>
              </a:lnSpc>
              <a:spcBef>
                <a:spcPts val="0"/>
              </a:spcBef>
              <a:spcAft>
                <a:spcPts val="800"/>
              </a:spcAft>
              <a:buNone/>
            </a:pPr>
            <a:endParaRPr lang="en-US" sz="2900" dirty="0">
              <a:latin typeface="Montserrat" panose="00000500000000000000" pitchFamily="2"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Arial" panose="020B0604020202020204" pitchFamily="34" charset="0"/>
              <a:buChar char="•"/>
            </a:pPr>
            <a:endParaRPr lang="en-US" sz="2900" dirty="0">
              <a:latin typeface="Montserrat" panose="00000500000000000000" pitchFamily="2" charset="0"/>
              <a:ea typeface="Calibri" panose="020F0502020204030204" pitchFamily="34" charset="0"/>
              <a:cs typeface="Times New Roman" panose="02020603050405020304" pitchFamily="18" charset="0"/>
            </a:endParaRPr>
          </a:p>
          <a:p>
            <a:pPr marL="0" indent="0">
              <a:buFont typeface="Arial" pitchFamily="34" charset="0"/>
              <a:buNone/>
            </a:pPr>
            <a:endParaRPr lang="en-US" dirty="0">
              <a:latin typeface="Montserrat" panose="00000500000000000000" pitchFamily="2" charset="0"/>
            </a:endParaRPr>
          </a:p>
        </p:txBody>
      </p:sp>
    </p:spTree>
    <p:extLst>
      <p:ext uri="{BB962C8B-B14F-4D97-AF65-F5344CB8AC3E}">
        <p14:creationId xmlns:p14="http://schemas.microsoft.com/office/powerpoint/2010/main" val="295654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13" t="2173" r="12674" b="3433"/>
          <a:stretch/>
        </p:blipFill>
        <p:spPr>
          <a:xfrm>
            <a:off x="-48322" y="0"/>
            <a:ext cx="9192322" cy="6867293"/>
          </a:xfrm>
          <a:prstGeom prst="rect">
            <a:avLst/>
          </a:prstGeom>
        </p:spPr>
      </p:pic>
      <p:pic>
        <p:nvPicPr>
          <p:cNvPr id="6" name="Picture 5">
            <a:extLst>
              <a:ext uri="{FF2B5EF4-FFF2-40B4-BE49-F238E27FC236}">
                <a16:creationId xmlns:a16="http://schemas.microsoft.com/office/drawing/2014/main" id="{5EFC06BB-CD78-48C0-A338-A3099C29E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303" y="76200"/>
            <a:ext cx="1219097" cy="780222"/>
          </a:xfrm>
          <a:prstGeom prst="rect">
            <a:avLst/>
          </a:prstGeom>
        </p:spPr>
      </p:pic>
      <p:sp>
        <p:nvSpPr>
          <p:cNvPr id="7" name="Title 1">
            <a:extLst>
              <a:ext uri="{FF2B5EF4-FFF2-40B4-BE49-F238E27FC236}">
                <a16:creationId xmlns:a16="http://schemas.microsoft.com/office/drawing/2014/main" id="{AFDB5EFE-AAFF-44BE-8F4B-B131E8A6E6B6}"/>
              </a:ext>
            </a:extLst>
          </p:cNvPr>
          <p:cNvSpPr txBox="1">
            <a:spLocks/>
          </p:cNvSpPr>
          <p:nvPr/>
        </p:nvSpPr>
        <p:spPr>
          <a:xfrm>
            <a:off x="3581400" y="6096000"/>
            <a:ext cx="5334000" cy="371180"/>
          </a:xfrm>
          <a:prstGeom prst="rect">
            <a:avLst/>
          </a:prstGeom>
          <a:effectLst>
            <a:outerShdw blurRad="50800" dist="38100" dir="2700000" algn="tl" rotWithShape="0">
              <a:prstClr val="black">
                <a:alpha val="40000"/>
              </a:prstClr>
            </a:outerShdw>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marL="0" marR="0" lvl="0" indent="0" algn="r" defTabSz="685756" rtl="0" eaLnBrk="1" fontAlgn="auto" latinLnBrk="0" hangingPunct="1">
              <a:lnSpc>
                <a:spcPct val="90000"/>
              </a:lnSpc>
              <a:spcBef>
                <a:spcPct val="0"/>
              </a:spcBef>
              <a:spcAft>
                <a:spcPts val="0"/>
              </a:spcAft>
              <a:buClrTx/>
              <a:buSzTx/>
              <a:buFontTx/>
              <a:buNone/>
              <a:tabLst/>
              <a:defRPr/>
            </a:pPr>
            <a:r>
              <a:rPr kumimoji="0" lang="en-US" sz="3300" b="1" i="1" u="none" strike="noStrike" kern="1200" cap="none" spc="-150" normalizeH="0" baseline="0" noProof="0" dirty="0">
                <a:ln w="3175">
                  <a:noFill/>
                </a:ln>
                <a:solidFill>
                  <a:prstClr val="white"/>
                </a:solidFill>
                <a:effectLst/>
                <a:uLnTx/>
                <a:uFillTx/>
                <a:latin typeface="Arial" panose="020B0604020202020204" pitchFamily="34" charset="0"/>
                <a:ea typeface="+mn-ea"/>
                <a:cs typeface="Arial" panose="020B0604020202020204" pitchFamily="34" charset="0"/>
              </a:rPr>
              <a:t>Questions &amp; Answers</a:t>
            </a:r>
          </a:p>
          <a:p>
            <a:pPr marL="0" marR="0" lvl="0" indent="0" algn="r" defTabSz="685756" rtl="0" eaLnBrk="1" fontAlgn="auto" latinLnBrk="0" hangingPunct="1">
              <a:lnSpc>
                <a:spcPct val="90000"/>
              </a:lnSpc>
              <a:spcBef>
                <a:spcPct val="0"/>
              </a:spcBef>
              <a:spcAft>
                <a:spcPts val="0"/>
              </a:spcAft>
              <a:buClrTx/>
              <a:buSzTx/>
              <a:buFontTx/>
              <a:buNone/>
              <a:tabLst/>
              <a:defRPr/>
            </a:pPr>
            <a:endParaRPr kumimoji="0" lang="en-US" sz="2700" b="0" i="0" u="none" strike="noStrike" kern="1200" cap="none" spc="-150" normalizeH="0" baseline="0" noProof="0" dirty="0">
              <a:ln w="3175">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386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089B34-0D89-CC72-68D6-CED01F6E6D3D}"/>
              </a:ext>
            </a:extLst>
          </p:cNvPr>
          <p:cNvPicPr>
            <a:picLocks noChangeAspect="1"/>
          </p:cNvPicPr>
          <p:nvPr/>
        </p:nvPicPr>
        <p:blipFill>
          <a:blip r:embed="rId3"/>
          <a:stretch>
            <a:fillRect/>
          </a:stretch>
        </p:blipFill>
        <p:spPr>
          <a:xfrm>
            <a:off x="-9331" y="5984491"/>
            <a:ext cx="9153331" cy="949709"/>
          </a:xfrm>
          <a:prstGeom prst="rect">
            <a:avLst/>
          </a:prstGeom>
        </p:spPr>
      </p:pic>
      <p:graphicFrame>
        <p:nvGraphicFramePr>
          <p:cNvPr id="18" name="Object 17"/>
          <p:cNvGraphicFramePr>
            <a:graphicFrameLocks noChangeAspect="1"/>
          </p:cNvGraphicFramePr>
          <p:nvPr>
            <p:extLst>
              <p:ext uri="{D42A27DB-BD31-4B8C-83A1-F6EECF244321}">
                <p14:modId xmlns:p14="http://schemas.microsoft.com/office/powerpoint/2010/main" val="2197917599"/>
              </p:ext>
            </p:extLst>
          </p:nvPr>
        </p:nvGraphicFramePr>
        <p:xfrm>
          <a:off x="350190" y="1365425"/>
          <a:ext cx="8539163" cy="4449136"/>
        </p:xfrm>
        <a:graphic>
          <a:graphicData uri="http://schemas.openxmlformats.org/presentationml/2006/ole">
            <mc:AlternateContent xmlns:mc="http://schemas.openxmlformats.org/markup-compatibility/2006">
              <mc:Choice xmlns:v="urn:schemas-microsoft-com:vml" Requires="v">
                <p:oleObj name="Worksheet" r:id="rId4" imgW="11792116" imgH="6781800" progId="Excel.Sheet.12">
                  <p:embed/>
                </p:oleObj>
              </mc:Choice>
              <mc:Fallback>
                <p:oleObj name="Worksheet" r:id="rId4" imgW="11792116" imgH="6781800" progId="Excel.Sheet.12">
                  <p:embed/>
                  <p:pic>
                    <p:nvPicPr>
                      <p:cNvPr id="18" name="Object 17"/>
                      <p:cNvPicPr/>
                      <p:nvPr/>
                    </p:nvPicPr>
                    <p:blipFill>
                      <a:blip r:embed="rId5"/>
                      <a:stretch>
                        <a:fillRect/>
                      </a:stretch>
                    </p:blipFill>
                    <p:spPr>
                      <a:xfrm>
                        <a:off x="350190" y="1365425"/>
                        <a:ext cx="8539163" cy="4449136"/>
                      </a:xfrm>
                      <a:prstGeom prst="rect">
                        <a:avLst/>
                      </a:prstGeom>
                    </p:spPr>
                  </p:pic>
                </p:oleObj>
              </mc:Fallback>
            </mc:AlternateContent>
          </a:graphicData>
        </a:graphic>
      </p:graphicFrame>
      <p:sp>
        <p:nvSpPr>
          <p:cNvPr id="2" name="Title 1"/>
          <p:cNvSpPr txBox="1">
            <a:spLocks/>
          </p:cNvSpPr>
          <p:nvPr/>
        </p:nvSpPr>
        <p:spPr>
          <a:xfrm>
            <a:off x="4505995" y="547570"/>
            <a:ext cx="4343400"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50" normalizeH="0" baseline="0" noProof="0" dirty="0">
                <a:ln w="3175">
                  <a:noFill/>
                </a:ln>
                <a:solidFill>
                  <a:prstClr val="black"/>
                </a:solidFill>
                <a:effectLst/>
                <a:uLnTx/>
                <a:uFillTx/>
                <a:latin typeface="Arial" panose="020B0604020202020204" pitchFamily="34" charset="0"/>
                <a:ea typeface="+mn-ea"/>
                <a:cs typeface="Arial" panose="020B0604020202020204" pitchFamily="34" charset="0"/>
              </a:rPr>
              <a:t>UWL Operating Budget FY23</a:t>
            </a:r>
          </a:p>
        </p:txBody>
      </p:sp>
      <p:sp>
        <p:nvSpPr>
          <p:cNvPr id="3" name="Title 1"/>
          <p:cNvSpPr txBox="1">
            <a:spLocks/>
          </p:cNvSpPr>
          <p:nvPr/>
        </p:nvSpPr>
        <p:spPr>
          <a:xfrm>
            <a:off x="573505" y="1193821"/>
            <a:ext cx="8305800" cy="5029200"/>
          </a:xfrm>
          <a:prstGeom prst="rect">
            <a:avLst/>
          </a:prstGeom>
          <a:effectLst>
            <a:outerShdw dist="38100" sx="1000" sy="1000" algn="tl" rotWithShape="0">
              <a:prstClr val="black"/>
            </a:outerShdw>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marL="571500" marR="0" lvl="0" indent="-571500" algn="l" defTabSz="914363"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200" b="0" i="0" u="none" strike="noStrike" kern="1200" cap="none" spc="-150" normalizeH="0" baseline="0" noProof="0" dirty="0">
              <a:ln w="3175">
                <a:noFill/>
              </a:ln>
              <a:solidFill>
                <a:prstClr val="black"/>
              </a:solidFill>
              <a:effectLst>
                <a:outerShdw blurRad="50800" dist="38100" dir="2700000" algn="tl" rotWithShape="0">
                  <a:prstClr val="black">
                    <a:alpha val="40000"/>
                  </a:prstClr>
                </a:outerShdw>
              </a:effectLst>
              <a:uLnTx/>
              <a:uFillTx/>
              <a:latin typeface="Calibri"/>
              <a:ea typeface="+mn-ea"/>
              <a:cs typeface="Arial" charset="0"/>
            </a:endParaRPr>
          </a:p>
        </p:txBody>
      </p:sp>
      <p:sp>
        <p:nvSpPr>
          <p:cNvPr id="14" name="Title 1"/>
          <p:cNvSpPr txBox="1">
            <a:spLocks/>
          </p:cNvSpPr>
          <p:nvPr/>
        </p:nvSpPr>
        <p:spPr>
          <a:xfrm>
            <a:off x="-1143000" y="6110825"/>
            <a:ext cx="6019800" cy="761747"/>
          </a:xfrm>
          <a:prstGeom prst="rect">
            <a:avLst/>
          </a:prstGeom>
          <a:effectLst>
            <a:outerShdw blurRad="50800" dist="38100" dir="2700000" algn="tl" rotWithShape="0">
              <a:prstClr val="black">
                <a:alpha val="40000"/>
              </a:prstClr>
            </a:outerShdw>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50" normalizeH="0" baseline="0" noProof="0" dirty="0">
                <a:ln w="3175">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2800" b="0" i="0" u="none" strike="noStrike" kern="1200" cap="none" spc="-150" normalizeH="0" baseline="0" noProof="0" dirty="0">
                <a:ln w="3175">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UWL Budget:  $235,022,053</a:t>
            </a:r>
          </a:p>
        </p:txBody>
      </p:sp>
      <p:pic>
        <p:nvPicPr>
          <p:cNvPr id="4" name="Picture 3">
            <a:extLst>
              <a:ext uri="{FF2B5EF4-FFF2-40B4-BE49-F238E27FC236}">
                <a16:creationId xmlns:a16="http://schemas.microsoft.com/office/drawing/2014/main" id="{AD1F4641-B5CD-2D93-6A41-8439905F9A62}"/>
              </a:ext>
            </a:extLst>
          </p:cNvPr>
          <p:cNvPicPr>
            <a:picLocks noChangeAspect="1"/>
          </p:cNvPicPr>
          <p:nvPr/>
        </p:nvPicPr>
        <p:blipFill>
          <a:blip r:embed="rId6"/>
          <a:stretch>
            <a:fillRect/>
          </a:stretch>
        </p:blipFill>
        <p:spPr>
          <a:xfrm>
            <a:off x="-9331" y="0"/>
            <a:ext cx="9153331" cy="725424"/>
          </a:xfrm>
          <a:prstGeom prst="rect">
            <a:avLst/>
          </a:prstGeom>
        </p:spPr>
      </p:pic>
      <p:pic>
        <p:nvPicPr>
          <p:cNvPr id="10" name="Picture 9">
            <a:extLst>
              <a:ext uri="{FF2B5EF4-FFF2-40B4-BE49-F238E27FC236}">
                <a16:creationId xmlns:a16="http://schemas.microsoft.com/office/drawing/2014/main" id="{2BB14CA5-BEEE-9B01-6F6E-D47E6B001FFD}"/>
              </a:ext>
            </a:extLst>
          </p:cNvPr>
          <p:cNvPicPr>
            <a:picLocks noChangeAspect="1"/>
          </p:cNvPicPr>
          <p:nvPr/>
        </p:nvPicPr>
        <p:blipFill>
          <a:blip r:embed="rId7"/>
          <a:stretch>
            <a:fillRect/>
          </a:stretch>
        </p:blipFill>
        <p:spPr>
          <a:xfrm>
            <a:off x="7786129" y="6083289"/>
            <a:ext cx="1134034" cy="364511"/>
          </a:xfrm>
          <a:prstGeom prst="rect">
            <a:avLst/>
          </a:prstGeom>
        </p:spPr>
      </p:pic>
    </p:spTree>
    <p:extLst>
      <p:ext uri="{BB962C8B-B14F-4D97-AF65-F5344CB8AC3E}">
        <p14:creationId xmlns:p14="http://schemas.microsoft.com/office/powerpoint/2010/main" val="192509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19672-2891-9C27-448C-3A7A2AC0385D}"/>
              </a:ext>
            </a:extLst>
          </p:cNvPr>
          <p:cNvPicPr>
            <a:picLocks noChangeAspect="1"/>
          </p:cNvPicPr>
          <p:nvPr/>
        </p:nvPicPr>
        <p:blipFill>
          <a:blip r:embed="rId3"/>
          <a:stretch>
            <a:fillRect/>
          </a:stretch>
        </p:blipFill>
        <p:spPr>
          <a:xfrm>
            <a:off x="-9331" y="5984491"/>
            <a:ext cx="9153331" cy="949709"/>
          </a:xfrm>
          <a:prstGeom prst="rect">
            <a:avLst/>
          </a:prstGeom>
        </p:spPr>
      </p:pic>
      <p:sp>
        <p:nvSpPr>
          <p:cNvPr id="2" name="Title 1"/>
          <p:cNvSpPr txBox="1">
            <a:spLocks/>
          </p:cNvSpPr>
          <p:nvPr/>
        </p:nvSpPr>
        <p:spPr>
          <a:xfrm>
            <a:off x="1447800" y="607056"/>
            <a:ext cx="9148665"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ctr" defTabSz="914363" eaLnBrk="1" fontAlgn="auto" hangingPunct="1">
              <a:spcAft>
                <a:spcPts val="0"/>
              </a:spcAft>
              <a:defRPr/>
            </a:pPr>
            <a:r>
              <a:rPr lang="en-US" sz="2800" dirty="0">
                <a:solidFill>
                  <a:schemeClr val="tx1"/>
                </a:solidFill>
                <a:effectLst/>
                <a:latin typeface="Arial" panose="020B0604020202020204" pitchFamily="34" charset="0"/>
                <a:cs typeface="Arial" panose="020B0604020202020204" pitchFamily="34" charset="0"/>
              </a:rPr>
              <a:t>All Funds Budget by Division &amp; College</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955574143"/>
              </p:ext>
            </p:extLst>
          </p:nvPr>
        </p:nvGraphicFramePr>
        <p:xfrm>
          <a:off x="228600" y="1328737"/>
          <a:ext cx="8728075" cy="4386263"/>
        </p:xfrm>
        <a:graphic>
          <a:graphicData uri="http://schemas.openxmlformats.org/presentationml/2006/ole">
            <mc:AlternateContent xmlns:mc="http://schemas.openxmlformats.org/markup-compatibility/2006">
              <mc:Choice xmlns:v="urn:schemas-microsoft-com:vml" Requires="v">
                <p:oleObj name="Worksheet" r:id="rId4" imgW="7955280" imgH="4000689" progId="Excel.Sheet.12">
                  <p:embed/>
                </p:oleObj>
              </mc:Choice>
              <mc:Fallback>
                <p:oleObj name="Worksheet" r:id="rId4" imgW="7955280" imgH="4000689" progId="Excel.Sheet.12">
                  <p:embed/>
                  <p:pic>
                    <p:nvPicPr>
                      <p:cNvPr id="11" name="Object 10"/>
                      <p:cNvPicPr/>
                      <p:nvPr/>
                    </p:nvPicPr>
                    <p:blipFill>
                      <a:blip r:embed="rId5"/>
                      <a:stretch>
                        <a:fillRect/>
                      </a:stretch>
                    </p:blipFill>
                    <p:spPr>
                      <a:xfrm>
                        <a:off x="228600" y="1328737"/>
                        <a:ext cx="8728075" cy="4386263"/>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FA5FDCB5-245F-4942-B7CC-10F281123375}"/>
              </a:ext>
            </a:extLst>
          </p:cNvPr>
          <p:cNvPicPr>
            <a:picLocks noChangeAspect="1"/>
          </p:cNvPicPr>
          <p:nvPr/>
        </p:nvPicPr>
        <p:blipFill>
          <a:blip r:embed="rId6"/>
          <a:stretch>
            <a:fillRect/>
          </a:stretch>
        </p:blipFill>
        <p:spPr>
          <a:xfrm>
            <a:off x="7786129" y="6083289"/>
            <a:ext cx="1134034" cy="364511"/>
          </a:xfrm>
          <a:prstGeom prst="rect">
            <a:avLst/>
          </a:prstGeom>
        </p:spPr>
      </p:pic>
      <p:pic>
        <p:nvPicPr>
          <p:cNvPr id="3" name="Picture 2">
            <a:extLst>
              <a:ext uri="{FF2B5EF4-FFF2-40B4-BE49-F238E27FC236}">
                <a16:creationId xmlns:a16="http://schemas.microsoft.com/office/drawing/2014/main" id="{E1416CA7-8C2F-0599-4A10-1B786D656E70}"/>
              </a:ext>
            </a:extLst>
          </p:cNvPr>
          <p:cNvPicPr>
            <a:picLocks noChangeAspect="1"/>
          </p:cNvPicPr>
          <p:nvPr/>
        </p:nvPicPr>
        <p:blipFill>
          <a:blip r:embed="rId7"/>
          <a:stretch>
            <a:fillRect/>
          </a:stretch>
        </p:blipFill>
        <p:spPr>
          <a:xfrm>
            <a:off x="-9331" y="0"/>
            <a:ext cx="9153331" cy="725424"/>
          </a:xfrm>
          <a:prstGeom prst="rect">
            <a:avLst/>
          </a:prstGeom>
        </p:spPr>
      </p:pic>
    </p:spTree>
    <p:extLst>
      <p:ext uri="{BB962C8B-B14F-4D97-AF65-F5344CB8AC3E}">
        <p14:creationId xmlns:p14="http://schemas.microsoft.com/office/powerpoint/2010/main" val="338449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19672-2891-9C27-448C-3A7A2AC0385D}"/>
              </a:ext>
            </a:extLst>
          </p:cNvPr>
          <p:cNvPicPr>
            <a:picLocks noChangeAspect="1"/>
          </p:cNvPicPr>
          <p:nvPr/>
        </p:nvPicPr>
        <p:blipFill>
          <a:blip r:embed="rId3"/>
          <a:stretch>
            <a:fillRect/>
          </a:stretch>
        </p:blipFill>
        <p:spPr>
          <a:xfrm>
            <a:off x="-9331" y="5984491"/>
            <a:ext cx="9153331" cy="949709"/>
          </a:xfrm>
          <a:prstGeom prst="rect">
            <a:avLst/>
          </a:prstGeom>
        </p:spPr>
      </p:pic>
      <p:sp>
        <p:nvSpPr>
          <p:cNvPr id="2" name="Title 1"/>
          <p:cNvSpPr txBox="1">
            <a:spLocks/>
          </p:cNvSpPr>
          <p:nvPr/>
        </p:nvSpPr>
        <p:spPr>
          <a:xfrm>
            <a:off x="1447800" y="607056"/>
            <a:ext cx="6934200"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r" defTabSz="914363" eaLnBrk="1" fontAlgn="auto" hangingPunct="1">
              <a:spcAft>
                <a:spcPts val="0"/>
              </a:spcAft>
              <a:defRPr/>
            </a:pPr>
            <a:r>
              <a:rPr lang="en-US" sz="2800" dirty="0">
                <a:solidFill>
                  <a:schemeClr val="tx1"/>
                </a:solidFill>
                <a:effectLst/>
                <a:latin typeface="Arial" panose="020B0604020202020204" pitchFamily="34" charset="0"/>
                <a:cs typeface="Arial" panose="020B0604020202020204" pitchFamily="34" charset="0"/>
              </a:rPr>
              <a:t>Mission Statement</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A5FDCB5-245F-4942-B7CC-10F281123375}"/>
              </a:ext>
            </a:extLst>
          </p:cNvPr>
          <p:cNvPicPr>
            <a:picLocks noChangeAspect="1"/>
          </p:cNvPicPr>
          <p:nvPr/>
        </p:nvPicPr>
        <p:blipFill>
          <a:blip r:embed="rId4"/>
          <a:stretch>
            <a:fillRect/>
          </a:stretch>
        </p:blipFill>
        <p:spPr>
          <a:xfrm>
            <a:off x="7786129" y="6083289"/>
            <a:ext cx="1134034" cy="364511"/>
          </a:xfrm>
          <a:prstGeom prst="rect">
            <a:avLst/>
          </a:prstGeom>
        </p:spPr>
      </p:pic>
      <p:pic>
        <p:nvPicPr>
          <p:cNvPr id="3" name="Picture 2">
            <a:extLst>
              <a:ext uri="{FF2B5EF4-FFF2-40B4-BE49-F238E27FC236}">
                <a16:creationId xmlns:a16="http://schemas.microsoft.com/office/drawing/2014/main" id="{E1416CA7-8C2F-0599-4A10-1B786D656E70}"/>
              </a:ext>
            </a:extLst>
          </p:cNvPr>
          <p:cNvPicPr>
            <a:picLocks noChangeAspect="1"/>
          </p:cNvPicPr>
          <p:nvPr/>
        </p:nvPicPr>
        <p:blipFill>
          <a:blip r:embed="rId5"/>
          <a:stretch>
            <a:fillRect/>
          </a:stretch>
        </p:blipFill>
        <p:spPr>
          <a:xfrm>
            <a:off x="-19270" y="13252"/>
            <a:ext cx="9153331" cy="725424"/>
          </a:xfrm>
          <a:prstGeom prst="rect">
            <a:avLst/>
          </a:prstGeom>
        </p:spPr>
      </p:pic>
      <p:sp>
        <p:nvSpPr>
          <p:cNvPr id="6" name="Content Placeholder 2">
            <a:extLst>
              <a:ext uri="{FF2B5EF4-FFF2-40B4-BE49-F238E27FC236}">
                <a16:creationId xmlns:a16="http://schemas.microsoft.com/office/drawing/2014/main" id="{CF970554-1E60-6DAB-CB64-E52D6E4AB2A5}"/>
              </a:ext>
            </a:extLst>
          </p:cNvPr>
          <p:cNvSpPr txBox="1">
            <a:spLocks/>
          </p:cNvSpPr>
          <p:nvPr/>
        </p:nvSpPr>
        <p:spPr>
          <a:xfrm>
            <a:off x="380999" y="1524000"/>
            <a:ext cx="8539164" cy="42672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282A2E"/>
                </a:solidFill>
                <a:latin typeface="Montserrat" panose="00000500000000000000" pitchFamily="2" charset="0"/>
              </a:rPr>
              <a:t>The mission of the University of Wisconsin-La Crosse Budget Office is to effectively manage the budgetary resources of the university in support of its mission of instruction, research, and public service.</a:t>
            </a:r>
          </a:p>
          <a:p>
            <a:endParaRPr lang="en-US" sz="2800" dirty="0">
              <a:solidFill>
                <a:srgbClr val="282A2E"/>
              </a:solidFill>
              <a:latin typeface="Montserrat" panose="00000500000000000000" pitchFamily="2" charset="0"/>
            </a:endParaRPr>
          </a:p>
          <a:p>
            <a:r>
              <a:rPr lang="en-US" sz="2800" dirty="0">
                <a:solidFill>
                  <a:srgbClr val="282A2E"/>
                </a:solidFill>
                <a:latin typeface="Montserrat" panose="00000500000000000000" pitchFamily="2" charset="0"/>
              </a:rPr>
              <a:t>To fulfill its mission, the Budget Office provides campus executive management with objective, accurate and timely information and analyses to inform central decision making and strategic planning processes.</a:t>
            </a:r>
          </a:p>
          <a:p>
            <a:endParaRPr lang="en-US" sz="2800" dirty="0">
              <a:solidFill>
                <a:srgbClr val="282A2E"/>
              </a:solidFill>
              <a:latin typeface="Montserrat" panose="00000500000000000000" pitchFamily="2" charset="0"/>
            </a:endParaRPr>
          </a:p>
          <a:p>
            <a:r>
              <a:rPr lang="en-US" sz="2800" dirty="0">
                <a:solidFill>
                  <a:srgbClr val="282A2E"/>
                </a:solidFill>
                <a:latin typeface="Montserrat" panose="00000500000000000000" pitchFamily="2" charset="0"/>
              </a:rPr>
              <a:t>The Budget Office is responsible for ensuring that campus budgetary policy and practice conform to Federal, State, System and University regulations.</a:t>
            </a:r>
          </a:p>
          <a:p>
            <a:endParaRPr lang="en-US" sz="2800" dirty="0">
              <a:solidFill>
                <a:srgbClr val="282A2E"/>
              </a:solidFill>
              <a:latin typeface="Montserrat" panose="00000500000000000000" pitchFamily="2" charset="0"/>
            </a:endParaRPr>
          </a:p>
          <a:p>
            <a:r>
              <a:rPr lang="en-US" sz="2800" dirty="0">
                <a:solidFill>
                  <a:srgbClr val="282A2E"/>
                </a:solidFill>
                <a:latin typeface="Montserrat" panose="00000500000000000000" pitchFamily="2" charset="0"/>
              </a:rPr>
              <a:t>The Budget Office works with campus academic and administrative units in guiding the annual and biennial budgetary processes, assessing ongoing budget and planning issues, and establishing and monitoring controls over fund allocations. It provides decision support through cost benefit analysis, institutional research, and data reporting, analyzing, and forecasting.</a:t>
            </a:r>
          </a:p>
          <a:p>
            <a:endParaRPr lang="en-US" dirty="0">
              <a:latin typeface="Montserrat" panose="00000500000000000000" pitchFamily="2" charset="0"/>
            </a:endParaRPr>
          </a:p>
        </p:txBody>
      </p:sp>
    </p:spTree>
    <p:extLst>
      <p:ext uri="{BB962C8B-B14F-4D97-AF65-F5344CB8AC3E}">
        <p14:creationId xmlns:p14="http://schemas.microsoft.com/office/powerpoint/2010/main" val="12645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19672-2891-9C27-448C-3A7A2AC0385D}"/>
              </a:ext>
            </a:extLst>
          </p:cNvPr>
          <p:cNvPicPr>
            <a:picLocks noChangeAspect="1"/>
          </p:cNvPicPr>
          <p:nvPr/>
        </p:nvPicPr>
        <p:blipFill>
          <a:blip r:embed="rId3"/>
          <a:stretch>
            <a:fillRect/>
          </a:stretch>
        </p:blipFill>
        <p:spPr>
          <a:xfrm>
            <a:off x="-9331" y="5984491"/>
            <a:ext cx="9153331" cy="949709"/>
          </a:xfrm>
          <a:prstGeom prst="rect">
            <a:avLst/>
          </a:prstGeom>
        </p:spPr>
      </p:pic>
      <p:sp>
        <p:nvSpPr>
          <p:cNvPr id="2" name="Title 1"/>
          <p:cNvSpPr txBox="1">
            <a:spLocks/>
          </p:cNvSpPr>
          <p:nvPr/>
        </p:nvSpPr>
        <p:spPr>
          <a:xfrm>
            <a:off x="1447800" y="607056"/>
            <a:ext cx="6934200"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r" defTabSz="914363" eaLnBrk="1" fontAlgn="auto" hangingPunct="1">
              <a:spcAft>
                <a:spcPts val="0"/>
              </a:spcAft>
              <a:defRPr/>
            </a:pPr>
            <a:r>
              <a:rPr lang="en-US" sz="2800" dirty="0">
                <a:solidFill>
                  <a:schemeClr val="tx1"/>
                </a:solidFill>
                <a:effectLst/>
                <a:latin typeface="Arial" panose="020B0604020202020204" pitchFamily="34" charset="0"/>
                <a:cs typeface="Arial" panose="020B0604020202020204" pitchFamily="34" charset="0"/>
              </a:rPr>
              <a:t>Budget Team</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A5FDCB5-245F-4942-B7CC-10F281123375}"/>
              </a:ext>
            </a:extLst>
          </p:cNvPr>
          <p:cNvPicPr>
            <a:picLocks noChangeAspect="1"/>
          </p:cNvPicPr>
          <p:nvPr/>
        </p:nvPicPr>
        <p:blipFill>
          <a:blip r:embed="rId4"/>
          <a:stretch>
            <a:fillRect/>
          </a:stretch>
        </p:blipFill>
        <p:spPr>
          <a:xfrm>
            <a:off x="7786129" y="6083289"/>
            <a:ext cx="1134034" cy="364511"/>
          </a:xfrm>
          <a:prstGeom prst="rect">
            <a:avLst/>
          </a:prstGeom>
        </p:spPr>
      </p:pic>
      <p:pic>
        <p:nvPicPr>
          <p:cNvPr id="3" name="Picture 2">
            <a:extLst>
              <a:ext uri="{FF2B5EF4-FFF2-40B4-BE49-F238E27FC236}">
                <a16:creationId xmlns:a16="http://schemas.microsoft.com/office/drawing/2014/main" id="{E1416CA7-8C2F-0599-4A10-1B786D656E70}"/>
              </a:ext>
            </a:extLst>
          </p:cNvPr>
          <p:cNvPicPr>
            <a:picLocks noChangeAspect="1"/>
          </p:cNvPicPr>
          <p:nvPr/>
        </p:nvPicPr>
        <p:blipFill>
          <a:blip r:embed="rId5"/>
          <a:stretch>
            <a:fillRect/>
          </a:stretch>
        </p:blipFill>
        <p:spPr>
          <a:xfrm>
            <a:off x="-9332" y="0"/>
            <a:ext cx="9153331" cy="725424"/>
          </a:xfrm>
          <a:prstGeom prst="rect">
            <a:avLst/>
          </a:prstGeom>
        </p:spPr>
      </p:pic>
      <p:sp>
        <p:nvSpPr>
          <p:cNvPr id="6" name="Content Placeholder 2">
            <a:extLst>
              <a:ext uri="{FF2B5EF4-FFF2-40B4-BE49-F238E27FC236}">
                <a16:creationId xmlns:a16="http://schemas.microsoft.com/office/drawing/2014/main" id="{CF970554-1E60-6DAB-CB64-E52D6E4AB2A5}"/>
              </a:ext>
            </a:extLst>
          </p:cNvPr>
          <p:cNvSpPr txBox="1">
            <a:spLocks/>
          </p:cNvSpPr>
          <p:nvPr/>
        </p:nvSpPr>
        <p:spPr>
          <a:xfrm>
            <a:off x="380999" y="1524000"/>
            <a:ext cx="8539164" cy="42672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b="1" dirty="0">
                <a:solidFill>
                  <a:schemeClr val="tx1"/>
                </a:solidFill>
                <a:latin typeface="Montserrat" panose="00000500000000000000" pitchFamily="2" charset="0"/>
              </a:rPr>
              <a:t>Emily Roraff – Interim Budget Director</a:t>
            </a:r>
          </a:p>
          <a:p>
            <a:pPr marL="625475" indent="-168275"/>
            <a:r>
              <a:rPr lang="en-US" sz="2300" dirty="0">
                <a:solidFill>
                  <a:schemeClr val="tx1"/>
                </a:solidFill>
                <a:latin typeface="Montserrat" panose="00000500000000000000" pitchFamily="2" charset="0"/>
              </a:rPr>
              <a:t>College of Business Administration</a:t>
            </a:r>
          </a:p>
          <a:p>
            <a:pPr marL="625475" indent="-168275"/>
            <a:r>
              <a:rPr lang="en-US" sz="2300" dirty="0">
                <a:solidFill>
                  <a:schemeClr val="tx1"/>
                </a:solidFill>
                <a:latin typeface="Montserrat" panose="00000500000000000000" pitchFamily="2" charset="0"/>
              </a:rPr>
              <a:t>College of Arts, Social Sciences, and Humanities</a:t>
            </a:r>
          </a:p>
          <a:p>
            <a:pPr marL="625475" indent="-168275"/>
            <a:r>
              <a:rPr lang="en-US" sz="2300" dirty="0">
                <a:solidFill>
                  <a:schemeClr val="tx1"/>
                </a:solidFill>
                <a:latin typeface="Montserrat" panose="00000500000000000000" pitchFamily="2" charset="0"/>
              </a:rPr>
              <a:t>College of Science &amp; Health</a:t>
            </a:r>
          </a:p>
          <a:p>
            <a:pPr marL="0" lvl="1" indent="0">
              <a:buNone/>
            </a:pPr>
            <a:r>
              <a:rPr lang="en-US" sz="2300" b="1" dirty="0">
                <a:solidFill>
                  <a:schemeClr val="tx1"/>
                </a:solidFill>
                <a:latin typeface="Montserrat" panose="00000500000000000000" pitchFamily="2" charset="0"/>
              </a:rPr>
              <a:t>Kelly Reuter– Senior Budget Analyst</a:t>
            </a:r>
          </a:p>
          <a:p>
            <a:pPr marL="625475" lvl="2" indent="-168275"/>
            <a:r>
              <a:rPr lang="en-US" sz="2300" dirty="0">
                <a:solidFill>
                  <a:schemeClr val="tx1"/>
                </a:solidFill>
                <a:latin typeface="Montserrat" panose="00000500000000000000" pitchFamily="2" charset="0"/>
              </a:rPr>
              <a:t>Division of Student Affairs</a:t>
            </a:r>
          </a:p>
          <a:p>
            <a:pPr marL="625475" lvl="2" indent="-168275"/>
            <a:r>
              <a:rPr lang="en-US" sz="2300" dirty="0">
                <a:solidFill>
                  <a:schemeClr val="tx1"/>
                </a:solidFill>
                <a:latin typeface="Montserrat" panose="00000500000000000000" pitchFamily="2" charset="0"/>
              </a:rPr>
              <a:t>Division of Diversity and Inclusion</a:t>
            </a:r>
          </a:p>
          <a:p>
            <a:pPr marL="0" lvl="2" indent="0">
              <a:buNone/>
            </a:pPr>
            <a:r>
              <a:rPr lang="en-US" sz="2300" b="1" dirty="0">
                <a:solidFill>
                  <a:schemeClr val="tx1"/>
                </a:solidFill>
                <a:latin typeface="Montserrat" panose="00000500000000000000" pitchFamily="2" charset="0"/>
              </a:rPr>
              <a:t>Kristen Piske – Budget Analyst</a:t>
            </a:r>
          </a:p>
          <a:p>
            <a:pPr marL="625475" lvl="3" indent="-168275">
              <a:buFont typeface="Arial" panose="020B0604020202020204" pitchFamily="34" charset="0"/>
              <a:buChar char="•"/>
            </a:pPr>
            <a:r>
              <a:rPr lang="en-US" sz="2300" dirty="0">
                <a:solidFill>
                  <a:schemeClr val="tx1"/>
                </a:solidFill>
                <a:latin typeface="Montserrat" panose="00000500000000000000" pitchFamily="2" charset="0"/>
              </a:rPr>
              <a:t>Division of Administration &amp; Finance</a:t>
            </a:r>
          </a:p>
          <a:p>
            <a:pPr marL="625475" lvl="3" indent="-168275">
              <a:buFont typeface="Arial" panose="020B0604020202020204" pitchFamily="34" charset="0"/>
              <a:buChar char="•"/>
            </a:pPr>
            <a:r>
              <a:rPr lang="en-US" sz="2300" dirty="0">
                <a:solidFill>
                  <a:schemeClr val="tx1"/>
                </a:solidFill>
                <a:latin typeface="Montserrat" panose="00000500000000000000" pitchFamily="2" charset="0"/>
              </a:rPr>
              <a:t>Division of University Advancement</a:t>
            </a:r>
          </a:p>
          <a:p>
            <a:pPr marL="0" lvl="3" indent="0">
              <a:buNone/>
            </a:pPr>
            <a:r>
              <a:rPr lang="en-US" sz="2300" b="1" dirty="0">
                <a:solidFill>
                  <a:schemeClr val="tx1"/>
                </a:solidFill>
                <a:latin typeface="Montserrat" panose="00000500000000000000" pitchFamily="2" charset="0"/>
              </a:rPr>
              <a:t>Mandi McKinney – Budget Analyst</a:t>
            </a:r>
          </a:p>
          <a:p>
            <a:pPr marL="685800" lvl="4">
              <a:buFont typeface="Arial" panose="020B0604020202020204" pitchFamily="34" charset="0"/>
              <a:buChar char="•"/>
            </a:pPr>
            <a:r>
              <a:rPr lang="en-US" sz="2300" dirty="0">
                <a:solidFill>
                  <a:schemeClr val="tx1"/>
                </a:solidFill>
                <a:latin typeface="Montserrat" panose="00000500000000000000" pitchFamily="2" charset="0"/>
              </a:rPr>
              <a:t>Division of Academic Affairs </a:t>
            </a:r>
          </a:p>
          <a:p>
            <a:pPr marL="685800" lvl="4">
              <a:buFont typeface="Arial" panose="020B0604020202020204" pitchFamily="34" charset="0"/>
              <a:buChar char="•"/>
            </a:pPr>
            <a:r>
              <a:rPr lang="en-US" sz="2300" dirty="0">
                <a:solidFill>
                  <a:schemeClr val="tx1"/>
                </a:solidFill>
                <a:latin typeface="Montserrat" panose="00000500000000000000" pitchFamily="2" charset="0"/>
              </a:rPr>
              <a:t>School of Education</a:t>
            </a:r>
          </a:p>
          <a:p>
            <a:pPr marL="685800" lvl="3">
              <a:buFont typeface="Arial" panose="020B0604020202020204" pitchFamily="34" charset="0"/>
              <a:buChar char="•"/>
            </a:pPr>
            <a:r>
              <a:rPr lang="en-US" sz="2300" dirty="0">
                <a:solidFill>
                  <a:schemeClr val="tx1"/>
                </a:solidFill>
                <a:latin typeface="Montserrat" panose="00000500000000000000" pitchFamily="2" charset="0"/>
              </a:rPr>
              <a:t>Division of Graduate &amp; Extended Learning</a:t>
            </a:r>
          </a:p>
          <a:p>
            <a:pPr marL="0" indent="0">
              <a:buNone/>
            </a:pPr>
            <a:endParaRPr lang="en-US" dirty="0">
              <a:latin typeface="Montserrat" panose="00000500000000000000" pitchFamily="2" charset="0"/>
            </a:endParaRPr>
          </a:p>
        </p:txBody>
      </p:sp>
    </p:spTree>
    <p:extLst>
      <p:ext uri="{BB962C8B-B14F-4D97-AF65-F5344CB8AC3E}">
        <p14:creationId xmlns:p14="http://schemas.microsoft.com/office/powerpoint/2010/main" val="324383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19672-2891-9C27-448C-3A7A2AC0385D}"/>
              </a:ext>
            </a:extLst>
          </p:cNvPr>
          <p:cNvPicPr>
            <a:picLocks noChangeAspect="1"/>
          </p:cNvPicPr>
          <p:nvPr/>
        </p:nvPicPr>
        <p:blipFill>
          <a:blip r:embed="rId3"/>
          <a:stretch>
            <a:fillRect/>
          </a:stretch>
        </p:blipFill>
        <p:spPr>
          <a:xfrm>
            <a:off x="-9331" y="5984491"/>
            <a:ext cx="9153331" cy="949709"/>
          </a:xfrm>
          <a:prstGeom prst="rect">
            <a:avLst/>
          </a:prstGeom>
        </p:spPr>
      </p:pic>
      <p:sp>
        <p:nvSpPr>
          <p:cNvPr id="2" name="Title 1"/>
          <p:cNvSpPr txBox="1">
            <a:spLocks/>
          </p:cNvSpPr>
          <p:nvPr/>
        </p:nvSpPr>
        <p:spPr>
          <a:xfrm>
            <a:off x="1447800" y="607056"/>
            <a:ext cx="6934200"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r" defTabSz="914363" eaLnBrk="1" fontAlgn="auto" hangingPunct="1">
              <a:spcAft>
                <a:spcPts val="0"/>
              </a:spcAft>
              <a:defRPr/>
            </a:pPr>
            <a:r>
              <a:rPr lang="en-US" sz="2800" dirty="0">
                <a:solidFill>
                  <a:schemeClr val="tx1"/>
                </a:solidFill>
                <a:effectLst/>
                <a:latin typeface="Arial" panose="020B0604020202020204" pitchFamily="34" charset="0"/>
                <a:cs typeface="Arial" panose="020B0604020202020204" pitchFamily="34" charset="0"/>
              </a:rPr>
              <a:t>Annual Budget Cycle</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A5FDCB5-245F-4942-B7CC-10F281123375}"/>
              </a:ext>
            </a:extLst>
          </p:cNvPr>
          <p:cNvPicPr>
            <a:picLocks noChangeAspect="1"/>
          </p:cNvPicPr>
          <p:nvPr/>
        </p:nvPicPr>
        <p:blipFill>
          <a:blip r:embed="rId4"/>
          <a:stretch>
            <a:fillRect/>
          </a:stretch>
        </p:blipFill>
        <p:spPr>
          <a:xfrm>
            <a:off x="7786129" y="6083289"/>
            <a:ext cx="1134034" cy="364511"/>
          </a:xfrm>
          <a:prstGeom prst="rect">
            <a:avLst/>
          </a:prstGeom>
        </p:spPr>
      </p:pic>
      <p:pic>
        <p:nvPicPr>
          <p:cNvPr id="3" name="Picture 2">
            <a:extLst>
              <a:ext uri="{FF2B5EF4-FFF2-40B4-BE49-F238E27FC236}">
                <a16:creationId xmlns:a16="http://schemas.microsoft.com/office/drawing/2014/main" id="{E1416CA7-8C2F-0599-4A10-1B786D656E70}"/>
              </a:ext>
            </a:extLst>
          </p:cNvPr>
          <p:cNvPicPr>
            <a:picLocks noChangeAspect="1"/>
          </p:cNvPicPr>
          <p:nvPr/>
        </p:nvPicPr>
        <p:blipFill>
          <a:blip r:embed="rId5"/>
          <a:stretch>
            <a:fillRect/>
          </a:stretch>
        </p:blipFill>
        <p:spPr>
          <a:xfrm>
            <a:off x="-9332" y="0"/>
            <a:ext cx="9153331" cy="725424"/>
          </a:xfrm>
          <a:prstGeom prst="rect">
            <a:avLst/>
          </a:prstGeom>
        </p:spPr>
      </p:pic>
      <p:pic>
        <p:nvPicPr>
          <p:cNvPr id="7" name="Picture 6">
            <a:extLst>
              <a:ext uri="{FF2B5EF4-FFF2-40B4-BE49-F238E27FC236}">
                <a16:creationId xmlns:a16="http://schemas.microsoft.com/office/drawing/2014/main" id="{C34B7683-00A5-145D-5F7B-E609A9655614}"/>
              </a:ext>
            </a:extLst>
          </p:cNvPr>
          <p:cNvPicPr>
            <a:picLocks noChangeAspect="1"/>
          </p:cNvPicPr>
          <p:nvPr/>
        </p:nvPicPr>
        <p:blipFill>
          <a:blip r:embed="rId6"/>
          <a:stretch>
            <a:fillRect/>
          </a:stretch>
        </p:blipFill>
        <p:spPr>
          <a:xfrm>
            <a:off x="13252" y="1332480"/>
            <a:ext cx="9144000" cy="399117"/>
          </a:xfrm>
          <a:prstGeom prst="rect">
            <a:avLst/>
          </a:prstGeom>
        </p:spPr>
      </p:pic>
      <p:pic>
        <p:nvPicPr>
          <p:cNvPr id="8" name="Picture 7">
            <a:extLst>
              <a:ext uri="{FF2B5EF4-FFF2-40B4-BE49-F238E27FC236}">
                <a16:creationId xmlns:a16="http://schemas.microsoft.com/office/drawing/2014/main" id="{12D2F71A-6E78-BB91-1217-B779461861C0}"/>
              </a:ext>
            </a:extLst>
          </p:cNvPr>
          <p:cNvPicPr>
            <a:picLocks noChangeAspect="1"/>
          </p:cNvPicPr>
          <p:nvPr/>
        </p:nvPicPr>
        <p:blipFill>
          <a:blip r:embed="rId7"/>
          <a:stretch>
            <a:fillRect/>
          </a:stretch>
        </p:blipFill>
        <p:spPr>
          <a:xfrm>
            <a:off x="0" y="1752494"/>
            <a:ext cx="9144000" cy="3353011"/>
          </a:xfrm>
          <a:prstGeom prst="rect">
            <a:avLst/>
          </a:prstGeom>
        </p:spPr>
      </p:pic>
    </p:spTree>
    <p:extLst>
      <p:ext uri="{BB962C8B-B14F-4D97-AF65-F5344CB8AC3E}">
        <p14:creationId xmlns:p14="http://schemas.microsoft.com/office/powerpoint/2010/main" val="134575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19672-2891-9C27-448C-3A7A2AC0385D}"/>
              </a:ext>
            </a:extLst>
          </p:cNvPr>
          <p:cNvPicPr>
            <a:picLocks noChangeAspect="1"/>
          </p:cNvPicPr>
          <p:nvPr/>
        </p:nvPicPr>
        <p:blipFill>
          <a:blip r:embed="rId3"/>
          <a:stretch>
            <a:fillRect/>
          </a:stretch>
        </p:blipFill>
        <p:spPr>
          <a:xfrm>
            <a:off x="-9331" y="5984491"/>
            <a:ext cx="9153331" cy="949709"/>
          </a:xfrm>
          <a:prstGeom prst="rect">
            <a:avLst/>
          </a:prstGeom>
        </p:spPr>
      </p:pic>
      <p:sp>
        <p:nvSpPr>
          <p:cNvPr id="2" name="Title 1"/>
          <p:cNvSpPr txBox="1">
            <a:spLocks/>
          </p:cNvSpPr>
          <p:nvPr/>
        </p:nvSpPr>
        <p:spPr>
          <a:xfrm>
            <a:off x="1447800" y="607056"/>
            <a:ext cx="6934200"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r" defTabSz="914363" eaLnBrk="1" fontAlgn="auto" hangingPunct="1">
              <a:spcAft>
                <a:spcPts val="0"/>
              </a:spcAft>
              <a:defRPr/>
            </a:pPr>
            <a:r>
              <a:rPr lang="en-US" sz="2800" dirty="0">
                <a:solidFill>
                  <a:schemeClr val="tx1"/>
                </a:solidFill>
                <a:effectLst/>
                <a:latin typeface="Arial" panose="020B0604020202020204" pitchFamily="34" charset="0"/>
                <a:cs typeface="Arial" panose="020B0604020202020204" pitchFamily="34" charset="0"/>
              </a:rPr>
              <a:t>Annual Budget Cycle</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A5FDCB5-245F-4942-B7CC-10F281123375}"/>
              </a:ext>
            </a:extLst>
          </p:cNvPr>
          <p:cNvPicPr>
            <a:picLocks noChangeAspect="1"/>
          </p:cNvPicPr>
          <p:nvPr/>
        </p:nvPicPr>
        <p:blipFill>
          <a:blip r:embed="rId4"/>
          <a:stretch>
            <a:fillRect/>
          </a:stretch>
        </p:blipFill>
        <p:spPr>
          <a:xfrm>
            <a:off x="7786129" y="6083289"/>
            <a:ext cx="1134034" cy="364511"/>
          </a:xfrm>
          <a:prstGeom prst="rect">
            <a:avLst/>
          </a:prstGeom>
        </p:spPr>
      </p:pic>
      <p:pic>
        <p:nvPicPr>
          <p:cNvPr id="3" name="Picture 2">
            <a:extLst>
              <a:ext uri="{FF2B5EF4-FFF2-40B4-BE49-F238E27FC236}">
                <a16:creationId xmlns:a16="http://schemas.microsoft.com/office/drawing/2014/main" id="{E1416CA7-8C2F-0599-4A10-1B786D656E70}"/>
              </a:ext>
            </a:extLst>
          </p:cNvPr>
          <p:cNvPicPr>
            <a:picLocks noChangeAspect="1"/>
          </p:cNvPicPr>
          <p:nvPr/>
        </p:nvPicPr>
        <p:blipFill>
          <a:blip r:embed="rId5"/>
          <a:stretch>
            <a:fillRect/>
          </a:stretch>
        </p:blipFill>
        <p:spPr>
          <a:xfrm>
            <a:off x="-9332" y="0"/>
            <a:ext cx="9153331" cy="725424"/>
          </a:xfrm>
          <a:prstGeom prst="rect">
            <a:avLst/>
          </a:prstGeom>
        </p:spPr>
      </p:pic>
      <p:sp>
        <p:nvSpPr>
          <p:cNvPr id="5" name="Content Placeholder 4">
            <a:extLst>
              <a:ext uri="{FF2B5EF4-FFF2-40B4-BE49-F238E27FC236}">
                <a16:creationId xmlns:a16="http://schemas.microsoft.com/office/drawing/2014/main" id="{8C52F252-CA63-8DF5-C8BF-791198EF798C}"/>
              </a:ext>
            </a:extLst>
          </p:cNvPr>
          <p:cNvSpPr txBox="1">
            <a:spLocks/>
          </p:cNvSpPr>
          <p:nvPr/>
        </p:nvSpPr>
        <p:spPr>
          <a:xfrm>
            <a:off x="383368" y="1332480"/>
            <a:ext cx="8379632" cy="41656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Montserrat" panose="00000500000000000000" pitchFamily="2" charset="0"/>
              </a:rPr>
              <a:t>Enrollment/Tuition Forecasting</a:t>
            </a:r>
          </a:p>
          <a:p>
            <a:r>
              <a:rPr lang="en-US" sz="2400" dirty="0">
                <a:latin typeface="Montserrat" panose="00000500000000000000" pitchFamily="2" charset="0"/>
              </a:rPr>
              <a:t>Rate Analysis</a:t>
            </a:r>
          </a:p>
          <a:p>
            <a:r>
              <a:rPr lang="en-US" sz="2400" dirty="0">
                <a:latin typeface="Montserrat" panose="00000500000000000000" pitchFamily="2" charset="0"/>
              </a:rPr>
              <a:t>Budget Hearings</a:t>
            </a:r>
          </a:p>
          <a:p>
            <a:r>
              <a:rPr lang="en-US" sz="2400" dirty="0">
                <a:latin typeface="Montserrat" panose="00000500000000000000" pitchFamily="2" charset="0"/>
              </a:rPr>
              <a:t>Budget Entry</a:t>
            </a:r>
          </a:p>
          <a:p>
            <a:r>
              <a:rPr lang="en-US" sz="2400" dirty="0">
                <a:latin typeface="Montserrat" panose="00000500000000000000" pitchFamily="2" charset="0"/>
              </a:rPr>
              <a:t>UW System Reporting</a:t>
            </a:r>
          </a:p>
          <a:p>
            <a:pPr lvl="1"/>
            <a:r>
              <a:rPr lang="en-US" sz="2400" dirty="0">
                <a:latin typeface="Montserrat" panose="00000500000000000000" pitchFamily="2" charset="0"/>
              </a:rPr>
              <a:t>Tuition and Fees</a:t>
            </a:r>
          </a:p>
          <a:p>
            <a:pPr lvl="1"/>
            <a:r>
              <a:rPr lang="en-US" sz="2400" dirty="0">
                <a:latin typeface="Montserrat" panose="00000500000000000000" pitchFamily="2" charset="0"/>
              </a:rPr>
              <a:t>Current &amp; Multi Year Forecasting</a:t>
            </a:r>
          </a:p>
          <a:p>
            <a:pPr lvl="1"/>
            <a:r>
              <a:rPr lang="en-US" sz="2400" dirty="0">
                <a:latin typeface="Montserrat" panose="00000500000000000000" pitchFamily="2" charset="0"/>
              </a:rPr>
              <a:t>PR Balances/Spend Plans</a:t>
            </a:r>
          </a:p>
          <a:p>
            <a:pPr marL="347663" lvl="1" indent="-347663">
              <a:buFont typeface="Arial" panose="020B0604020202020204" pitchFamily="34" charset="0"/>
              <a:buChar char="•"/>
            </a:pPr>
            <a:r>
              <a:rPr lang="en-US" sz="2400" dirty="0">
                <a:latin typeface="Montserrat" panose="00000500000000000000" pitchFamily="2" charset="0"/>
              </a:rPr>
              <a:t>Fiscal Year End Transfers and Internal Reporting </a:t>
            </a:r>
          </a:p>
        </p:txBody>
      </p:sp>
    </p:spTree>
    <p:extLst>
      <p:ext uri="{BB962C8B-B14F-4D97-AF65-F5344CB8AC3E}">
        <p14:creationId xmlns:p14="http://schemas.microsoft.com/office/powerpoint/2010/main" val="18996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19672-2891-9C27-448C-3A7A2AC0385D}"/>
              </a:ext>
            </a:extLst>
          </p:cNvPr>
          <p:cNvPicPr>
            <a:picLocks noChangeAspect="1"/>
          </p:cNvPicPr>
          <p:nvPr/>
        </p:nvPicPr>
        <p:blipFill>
          <a:blip r:embed="rId3"/>
          <a:stretch>
            <a:fillRect/>
          </a:stretch>
        </p:blipFill>
        <p:spPr>
          <a:xfrm>
            <a:off x="-9331" y="5984491"/>
            <a:ext cx="9153331" cy="949709"/>
          </a:xfrm>
          <a:prstGeom prst="rect">
            <a:avLst/>
          </a:prstGeom>
        </p:spPr>
      </p:pic>
      <p:sp>
        <p:nvSpPr>
          <p:cNvPr id="2" name="Title 1"/>
          <p:cNvSpPr txBox="1">
            <a:spLocks/>
          </p:cNvSpPr>
          <p:nvPr/>
        </p:nvSpPr>
        <p:spPr>
          <a:xfrm>
            <a:off x="1447800" y="607056"/>
            <a:ext cx="6934200"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r" defTabSz="914363" eaLnBrk="1" fontAlgn="auto" hangingPunct="1">
              <a:spcAft>
                <a:spcPts val="0"/>
              </a:spcAft>
              <a:defRPr/>
            </a:pPr>
            <a:r>
              <a:rPr lang="en-US" sz="2800" dirty="0">
                <a:solidFill>
                  <a:schemeClr val="tx1"/>
                </a:solidFill>
                <a:effectLst/>
                <a:latin typeface="Arial" panose="020B0604020202020204" pitchFamily="34" charset="0"/>
                <a:cs typeface="Arial" panose="020B0604020202020204" pitchFamily="34" charset="0"/>
              </a:rPr>
              <a:t>Ongoing Functions</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A5FDCB5-245F-4942-B7CC-10F281123375}"/>
              </a:ext>
            </a:extLst>
          </p:cNvPr>
          <p:cNvPicPr>
            <a:picLocks noChangeAspect="1"/>
          </p:cNvPicPr>
          <p:nvPr/>
        </p:nvPicPr>
        <p:blipFill>
          <a:blip r:embed="rId4"/>
          <a:stretch>
            <a:fillRect/>
          </a:stretch>
        </p:blipFill>
        <p:spPr>
          <a:xfrm>
            <a:off x="7786129" y="6083289"/>
            <a:ext cx="1134034" cy="364511"/>
          </a:xfrm>
          <a:prstGeom prst="rect">
            <a:avLst/>
          </a:prstGeom>
        </p:spPr>
      </p:pic>
      <p:pic>
        <p:nvPicPr>
          <p:cNvPr id="3" name="Picture 2">
            <a:extLst>
              <a:ext uri="{FF2B5EF4-FFF2-40B4-BE49-F238E27FC236}">
                <a16:creationId xmlns:a16="http://schemas.microsoft.com/office/drawing/2014/main" id="{E1416CA7-8C2F-0599-4A10-1B786D656E70}"/>
              </a:ext>
            </a:extLst>
          </p:cNvPr>
          <p:cNvPicPr>
            <a:picLocks noChangeAspect="1"/>
          </p:cNvPicPr>
          <p:nvPr/>
        </p:nvPicPr>
        <p:blipFill>
          <a:blip r:embed="rId5"/>
          <a:stretch>
            <a:fillRect/>
          </a:stretch>
        </p:blipFill>
        <p:spPr>
          <a:xfrm>
            <a:off x="-9332" y="0"/>
            <a:ext cx="9153331" cy="725424"/>
          </a:xfrm>
          <a:prstGeom prst="rect">
            <a:avLst/>
          </a:prstGeom>
        </p:spPr>
      </p:pic>
      <p:sp>
        <p:nvSpPr>
          <p:cNvPr id="6" name="Content Placeholder 4">
            <a:extLst>
              <a:ext uri="{FF2B5EF4-FFF2-40B4-BE49-F238E27FC236}">
                <a16:creationId xmlns:a16="http://schemas.microsoft.com/office/drawing/2014/main" id="{DB5CA4FA-8C4F-A608-4E66-F8BBB2BA10B6}"/>
              </a:ext>
            </a:extLst>
          </p:cNvPr>
          <p:cNvSpPr txBox="1">
            <a:spLocks/>
          </p:cNvSpPr>
          <p:nvPr/>
        </p:nvSpPr>
        <p:spPr>
          <a:xfrm>
            <a:off x="228599" y="1150966"/>
            <a:ext cx="8691563" cy="493232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20000"/>
              </a:lnSpc>
              <a:spcBef>
                <a:spcPts val="0"/>
              </a:spcBef>
              <a:buFont typeface="Arial" panose="020B0604020202020204" pitchFamily="34" charset="0"/>
              <a:buChar char="•"/>
            </a:pPr>
            <a:r>
              <a:rPr lang="en-US" sz="2900" dirty="0">
                <a:latin typeface="Montserrat" panose="00000500000000000000" pitchFamily="2" charset="0"/>
                <a:ea typeface="Calibri" panose="020F0502020204030204" pitchFamily="34" charset="0"/>
                <a:cs typeface="Times New Roman" panose="02020603050405020304" pitchFamily="18" charset="0"/>
              </a:rPr>
              <a:t>Project Funding</a:t>
            </a:r>
          </a:p>
          <a:p>
            <a:pPr lvl="2" indent="0">
              <a:lnSpc>
                <a:spcPct val="120000"/>
              </a:lnSpc>
              <a:spcBef>
                <a:spcPts val="0"/>
              </a:spcBef>
              <a:buNone/>
            </a:pPr>
            <a:r>
              <a:rPr lang="en-US" sz="2900" dirty="0">
                <a:latin typeface="Montserrat" panose="00000500000000000000" pitchFamily="2" charset="0"/>
                <a:ea typeface="Calibri" panose="020F0502020204030204" pitchFamily="34" charset="0"/>
                <a:cs typeface="Times New Roman" panose="02020603050405020304" pitchFamily="18" charset="0"/>
              </a:rPr>
              <a:t> - Coordinate funding to DOA for major projects</a:t>
            </a:r>
          </a:p>
          <a:p>
            <a:pPr lvl="2" indent="0">
              <a:lnSpc>
                <a:spcPct val="120000"/>
              </a:lnSpc>
              <a:spcBef>
                <a:spcPts val="0"/>
              </a:spcBef>
              <a:buNone/>
            </a:pPr>
            <a:r>
              <a:rPr lang="en-US" sz="2900" dirty="0">
                <a:latin typeface="Montserrat" panose="00000500000000000000" pitchFamily="2" charset="0"/>
                <a:ea typeface="Calibri" panose="020F0502020204030204" pitchFamily="34" charset="0"/>
                <a:cs typeface="Times New Roman" panose="02020603050405020304" pitchFamily="18" charset="0"/>
              </a:rPr>
              <a:t> - Manage funding for “small” campus projects</a:t>
            </a:r>
          </a:p>
          <a:p>
            <a:pPr marL="746125" lvl="2" indent="-288925">
              <a:lnSpc>
                <a:spcPct val="120000"/>
              </a:lnSpc>
              <a:spcBef>
                <a:spcPts val="0"/>
              </a:spcBef>
            </a:pPr>
            <a:r>
              <a:rPr lang="en-US" sz="2900" dirty="0">
                <a:latin typeface="Montserrat" panose="00000500000000000000" pitchFamily="2" charset="0"/>
                <a:ea typeface="Calibri" panose="020F0502020204030204" pitchFamily="34" charset="0"/>
                <a:cs typeface="Times New Roman" panose="02020603050405020304" pitchFamily="18" charset="0"/>
              </a:rPr>
              <a:t>Grants</a:t>
            </a:r>
          </a:p>
          <a:p>
            <a:pPr marL="1143000" lvl="3" indent="0">
              <a:lnSpc>
                <a:spcPct val="120000"/>
              </a:lnSpc>
              <a:spcBef>
                <a:spcPts val="0"/>
              </a:spcBef>
              <a:buNone/>
            </a:pPr>
            <a:r>
              <a:rPr lang="en-US" sz="2900" dirty="0">
                <a:latin typeface="Montserrat" panose="00000500000000000000" pitchFamily="2" charset="0"/>
                <a:ea typeface="Calibri" panose="020F0502020204030204" pitchFamily="34" charset="0"/>
                <a:cs typeface="Times New Roman" panose="02020603050405020304" pitchFamily="18" charset="0"/>
              </a:rPr>
              <a:t> - Oversee state appropriation grants</a:t>
            </a:r>
          </a:p>
          <a:p>
            <a:pPr marL="1143000" lvl="3" indent="0">
              <a:lnSpc>
                <a:spcPct val="120000"/>
              </a:lnSpc>
              <a:spcBef>
                <a:spcPts val="0"/>
              </a:spcBef>
              <a:buNone/>
            </a:pPr>
            <a:r>
              <a:rPr lang="en-US" sz="2900" dirty="0">
                <a:latin typeface="Montserrat" panose="00000500000000000000" pitchFamily="2" charset="0"/>
                <a:ea typeface="Calibri" panose="020F0502020204030204" pitchFamily="34" charset="0"/>
                <a:cs typeface="Times New Roman" panose="02020603050405020304" pitchFamily="18" charset="0"/>
              </a:rPr>
              <a:t> - Internal grants</a:t>
            </a:r>
          </a:p>
          <a:p>
            <a:pPr lvl="1">
              <a:lnSpc>
                <a:spcPct val="120000"/>
              </a:lnSpc>
              <a:spcBef>
                <a:spcPts val="0"/>
              </a:spcBef>
              <a:buFont typeface="Arial" panose="020B0604020202020204" pitchFamily="34" charset="0"/>
              <a:buChar char="•"/>
            </a:pPr>
            <a:r>
              <a:rPr lang="en-US" sz="2900" dirty="0">
                <a:latin typeface="Montserrat" panose="00000500000000000000" pitchFamily="2" charset="0"/>
                <a:ea typeface="Calibri" panose="020F0502020204030204" pitchFamily="34" charset="0"/>
                <a:cs typeface="Times New Roman" panose="02020603050405020304" pitchFamily="18" charset="0"/>
              </a:rPr>
              <a:t>Budget Transfers</a:t>
            </a:r>
          </a:p>
          <a:p>
            <a:pPr lvl="2" indent="0">
              <a:lnSpc>
                <a:spcPct val="120000"/>
              </a:lnSpc>
              <a:spcBef>
                <a:spcPts val="0"/>
              </a:spcBef>
              <a:buNone/>
            </a:pPr>
            <a:r>
              <a:rPr lang="en-US" sz="2900" dirty="0">
                <a:latin typeface="Montserrat" panose="00000500000000000000" pitchFamily="2" charset="0"/>
                <a:ea typeface="Calibri" panose="020F0502020204030204" pitchFamily="34" charset="0"/>
                <a:cs typeface="Times New Roman" panose="02020603050405020304" pitchFamily="18" charset="0"/>
              </a:rPr>
              <a:t> - Review from units</a:t>
            </a:r>
          </a:p>
          <a:p>
            <a:pPr lvl="2" indent="0">
              <a:lnSpc>
                <a:spcPct val="120000"/>
              </a:lnSpc>
              <a:spcBef>
                <a:spcPts val="0"/>
              </a:spcBef>
              <a:buNone/>
            </a:pPr>
            <a:r>
              <a:rPr lang="en-US" sz="2900" dirty="0">
                <a:latin typeface="Montserrat" panose="00000500000000000000" pitchFamily="2" charset="0"/>
                <a:ea typeface="Calibri" panose="020F0502020204030204" pitchFamily="34" charset="0"/>
                <a:cs typeface="Times New Roman" panose="02020603050405020304" pitchFamily="18" charset="0"/>
              </a:rPr>
              <a:t> - Initiate transfers from central funds</a:t>
            </a:r>
          </a:p>
          <a:p>
            <a:pPr marL="800100" lvl="2" indent="-342900">
              <a:lnSpc>
                <a:spcPct val="120000"/>
              </a:lnSpc>
              <a:spcBef>
                <a:spcPts val="0"/>
              </a:spcBef>
            </a:pPr>
            <a:r>
              <a:rPr lang="en-US" sz="2900" dirty="0">
                <a:latin typeface="Montserrat" panose="00000500000000000000" pitchFamily="2" charset="0"/>
                <a:ea typeface="Calibri" panose="020F0502020204030204" pitchFamily="34" charset="0"/>
                <a:cs typeface="Times New Roman" panose="02020603050405020304" pitchFamily="18" charset="0"/>
              </a:rPr>
              <a:t>Recruitment / HR</a:t>
            </a:r>
          </a:p>
          <a:p>
            <a:pPr marL="1143000" lvl="3" indent="0">
              <a:lnSpc>
                <a:spcPct val="120000"/>
              </a:lnSpc>
              <a:spcBef>
                <a:spcPts val="0"/>
              </a:spcBef>
              <a:buNone/>
            </a:pPr>
            <a:r>
              <a:rPr lang="en-US" sz="2900" dirty="0">
                <a:latin typeface="Montserrat" panose="00000500000000000000" pitchFamily="2" charset="0"/>
                <a:ea typeface="Calibri" panose="020F0502020204030204" pitchFamily="34" charset="0"/>
                <a:cs typeface="Times New Roman" panose="02020603050405020304" pitchFamily="18" charset="0"/>
              </a:rPr>
              <a:t> - Analysis for target salaries</a:t>
            </a:r>
          </a:p>
          <a:p>
            <a:pPr marL="1143000" lvl="3" indent="0">
              <a:lnSpc>
                <a:spcPct val="120000"/>
              </a:lnSpc>
              <a:spcBef>
                <a:spcPts val="0"/>
              </a:spcBef>
              <a:buNone/>
            </a:pPr>
            <a:r>
              <a:rPr lang="en-US" sz="2900" dirty="0">
                <a:latin typeface="Montserrat" panose="00000500000000000000" pitchFamily="2" charset="0"/>
                <a:ea typeface="Calibri" panose="020F0502020204030204" pitchFamily="34" charset="0"/>
                <a:cs typeface="Times New Roman" panose="02020603050405020304" pitchFamily="18" charset="0"/>
              </a:rPr>
              <a:t> - HR forms</a:t>
            </a:r>
          </a:p>
          <a:p>
            <a:pPr lvl="1">
              <a:lnSpc>
                <a:spcPct val="120000"/>
              </a:lnSpc>
              <a:spcBef>
                <a:spcPts val="0"/>
              </a:spcBef>
              <a:spcAft>
                <a:spcPts val="600"/>
              </a:spcAft>
              <a:buFont typeface="Arial" panose="020B0604020202020204" pitchFamily="34" charset="0"/>
              <a:buChar char="•"/>
            </a:pPr>
            <a:r>
              <a:rPr lang="en-US" sz="2900" dirty="0">
                <a:latin typeface="Montserrat" panose="00000500000000000000" pitchFamily="2" charset="0"/>
                <a:ea typeface="Calibri" panose="020F0502020204030204" pitchFamily="34" charset="0"/>
                <a:cs typeface="Times New Roman" panose="02020603050405020304" pitchFamily="18" charset="0"/>
              </a:rPr>
              <a:t>Financial analysis for new programs or degree offerings</a:t>
            </a:r>
          </a:p>
          <a:p>
            <a:pPr lvl="1">
              <a:lnSpc>
                <a:spcPct val="120000"/>
              </a:lnSpc>
              <a:spcBef>
                <a:spcPts val="0"/>
              </a:spcBef>
              <a:spcAft>
                <a:spcPts val="800"/>
              </a:spcAft>
              <a:buFont typeface="Arial" panose="020B0604020202020204" pitchFamily="34" charset="0"/>
              <a:buChar char="•"/>
            </a:pPr>
            <a:r>
              <a:rPr lang="en-US" sz="2900" dirty="0">
                <a:latin typeface="Montserrat" panose="00000500000000000000" pitchFamily="2" charset="0"/>
                <a:ea typeface="Calibri" panose="020F0502020204030204" pitchFamily="34" charset="0"/>
                <a:cs typeface="Times New Roman" panose="02020603050405020304" pitchFamily="18" charset="0"/>
              </a:rPr>
              <a:t>UW System and other Financial Reporting</a:t>
            </a:r>
          </a:p>
          <a:p>
            <a:pPr marL="457200" lvl="1" indent="0">
              <a:lnSpc>
                <a:spcPct val="120000"/>
              </a:lnSpc>
              <a:spcBef>
                <a:spcPts val="0"/>
              </a:spcBef>
              <a:spcAft>
                <a:spcPts val="800"/>
              </a:spcAft>
              <a:buNone/>
            </a:pPr>
            <a:endParaRPr lang="en-US" sz="2900" dirty="0">
              <a:latin typeface="Montserrat" panose="00000500000000000000" pitchFamily="2" charset="0"/>
              <a:ea typeface="Calibri" panose="020F0502020204030204" pitchFamily="34" charset="0"/>
              <a:cs typeface="Times New Roman" panose="02020603050405020304" pitchFamily="18" charset="0"/>
            </a:endParaRPr>
          </a:p>
          <a:p>
            <a:pPr lvl="1">
              <a:lnSpc>
                <a:spcPct val="120000"/>
              </a:lnSpc>
              <a:spcBef>
                <a:spcPts val="0"/>
              </a:spcBef>
              <a:spcAft>
                <a:spcPts val="800"/>
              </a:spcAft>
              <a:buFont typeface="Arial" panose="020B0604020202020204" pitchFamily="34" charset="0"/>
              <a:buChar char="•"/>
            </a:pPr>
            <a:r>
              <a:rPr lang="en-US" sz="2900" dirty="0">
                <a:latin typeface="Montserrat" panose="00000500000000000000" pitchFamily="2" charset="0"/>
                <a:ea typeface="Calibri" panose="020F0502020204030204" pitchFamily="34" charset="0"/>
                <a:cs typeface="Times New Roman" panose="02020603050405020304" pitchFamily="18" charset="0"/>
              </a:rPr>
              <a:t>Deficit account management*</a:t>
            </a:r>
          </a:p>
          <a:p>
            <a:pPr lvl="1">
              <a:lnSpc>
                <a:spcPct val="120000"/>
              </a:lnSpc>
              <a:spcBef>
                <a:spcPts val="0"/>
              </a:spcBef>
              <a:spcAft>
                <a:spcPts val="800"/>
              </a:spcAft>
              <a:buFont typeface="Arial" panose="020B0604020202020204" pitchFamily="34" charset="0"/>
              <a:buChar char="•"/>
            </a:pPr>
            <a:r>
              <a:rPr lang="en-US" sz="2900" dirty="0">
                <a:latin typeface="Montserrat" panose="00000500000000000000" pitchFamily="2" charset="0"/>
                <a:ea typeface="Calibri" panose="020F0502020204030204" pitchFamily="34" charset="0"/>
                <a:cs typeface="Times New Roman" panose="02020603050405020304" pitchFamily="18" charset="0"/>
              </a:rPr>
              <a:t>Guidance on use of fund types*</a:t>
            </a:r>
          </a:p>
          <a:p>
            <a:pPr lvl="1">
              <a:lnSpc>
                <a:spcPct val="120000"/>
              </a:lnSpc>
              <a:spcBef>
                <a:spcPts val="0"/>
              </a:spcBef>
              <a:spcAft>
                <a:spcPts val="800"/>
              </a:spcAft>
              <a:buFont typeface="Arial" panose="020B0604020202020204" pitchFamily="34" charset="0"/>
              <a:buChar char="•"/>
            </a:pPr>
            <a:r>
              <a:rPr lang="en-US" sz="2900" dirty="0">
                <a:latin typeface="Montserrat" panose="00000500000000000000" pitchFamily="2" charset="0"/>
                <a:ea typeface="Calibri" panose="020F0502020204030204" pitchFamily="34" charset="0"/>
                <a:cs typeface="Times New Roman" panose="02020603050405020304" pitchFamily="18" charset="0"/>
              </a:rPr>
              <a:t>Request new accounts*</a:t>
            </a:r>
          </a:p>
          <a:p>
            <a:pPr lvl="1">
              <a:lnSpc>
                <a:spcPct val="120000"/>
              </a:lnSpc>
              <a:spcBef>
                <a:spcPts val="0"/>
              </a:spcBef>
              <a:spcAft>
                <a:spcPts val="800"/>
              </a:spcAft>
              <a:buFont typeface="Arial" panose="020B0604020202020204" pitchFamily="34" charset="0"/>
              <a:buChar char="•"/>
            </a:pPr>
            <a:r>
              <a:rPr lang="en-US" sz="2900" dirty="0">
                <a:latin typeface="Montserrat" panose="00000500000000000000" pitchFamily="2" charset="0"/>
                <a:ea typeface="Calibri" panose="020F0502020204030204" pitchFamily="34" charset="0"/>
                <a:cs typeface="Times New Roman" panose="02020603050405020304" pitchFamily="18" charset="0"/>
              </a:rPr>
              <a:t>WISER*</a:t>
            </a:r>
          </a:p>
          <a:p>
            <a:pPr lvl="1">
              <a:lnSpc>
                <a:spcPct val="107000"/>
              </a:lnSpc>
              <a:spcBef>
                <a:spcPts val="0"/>
              </a:spcBef>
              <a:spcAft>
                <a:spcPts val="800"/>
              </a:spcAft>
              <a:buFont typeface="Arial" panose="020B0604020202020204" pitchFamily="34" charset="0"/>
              <a:buChar char="•"/>
            </a:pPr>
            <a:endParaRPr lang="en-US" sz="2900" dirty="0">
              <a:latin typeface="Montserrat" panose="00000500000000000000" pitchFamily="2"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Arial" panose="020B0604020202020204" pitchFamily="34" charset="0"/>
              <a:buChar char="•"/>
            </a:pPr>
            <a:endParaRPr lang="en-US" sz="2900" dirty="0">
              <a:latin typeface="Montserrat" panose="00000500000000000000" pitchFamily="2" charset="0"/>
              <a:ea typeface="Calibri" panose="020F0502020204030204" pitchFamily="34" charset="0"/>
              <a:cs typeface="Times New Roman" panose="02020603050405020304" pitchFamily="18" charset="0"/>
            </a:endParaRPr>
          </a:p>
          <a:p>
            <a:pPr marL="0" indent="0">
              <a:buFont typeface="Arial" pitchFamily="34" charset="0"/>
              <a:buNone/>
            </a:pPr>
            <a:endParaRPr lang="en-US" dirty="0">
              <a:latin typeface="Montserrat" panose="00000500000000000000" pitchFamily="2" charset="0"/>
            </a:endParaRPr>
          </a:p>
        </p:txBody>
      </p:sp>
    </p:spTree>
    <p:extLst>
      <p:ext uri="{BB962C8B-B14F-4D97-AF65-F5344CB8AC3E}">
        <p14:creationId xmlns:p14="http://schemas.microsoft.com/office/powerpoint/2010/main" val="315350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19672-2891-9C27-448C-3A7A2AC0385D}"/>
              </a:ext>
            </a:extLst>
          </p:cNvPr>
          <p:cNvPicPr>
            <a:picLocks noChangeAspect="1"/>
          </p:cNvPicPr>
          <p:nvPr/>
        </p:nvPicPr>
        <p:blipFill>
          <a:blip r:embed="rId3"/>
          <a:stretch>
            <a:fillRect/>
          </a:stretch>
        </p:blipFill>
        <p:spPr>
          <a:xfrm>
            <a:off x="-9331" y="5984491"/>
            <a:ext cx="9153331" cy="949709"/>
          </a:xfrm>
          <a:prstGeom prst="rect">
            <a:avLst/>
          </a:prstGeom>
        </p:spPr>
      </p:pic>
      <p:sp>
        <p:nvSpPr>
          <p:cNvPr id="2" name="Title 1"/>
          <p:cNvSpPr txBox="1">
            <a:spLocks/>
          </p:cNvSpPr>
          <p:nvPr/>
        </p:nvSpPr>
        <p:spPr>
          <a:xfrm>
            <a:off x="1447800" y="607056"/>
            <a:ext cx="6934200" cy="543910"/>
          </a:xfrm>
          <a:prstGeom prst="rect">
            <a:avLst/>
          </a:prstGeom>
          <a:effectLst/>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r" defTabSz="914363" eaLnBrk="1" fontAlgn="auto" hangingPunct="1">
              <a:spcAft>
                <a:spcPts val="0"/>
              </a:spcAft>
              <a:defRPr/>
            </a:pPr>
            <a:r>
              <a:rPr lang="en-US" sz="2800" dirty="0">
                <a:solidFill>
                  <a:schemeClr val="tx1"/>
                </a:solidFill>
                <a:effectLst/>
                <a:latin typeface="Arial" panose="020B0604020202020204" pitchFamily="34" charset="0"/>
                <a:cs typeface="Arial" panose="020B0604020202020204" pitchFamily="34" charset="0"/>
              </a:rPr>
              <a:t>Budget Management</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A5FDCB5-245F-4942-B7CC-10F281123375}"/>
              </a:ext>
            </a:extLst>
          </p:cNvPr>
          <p:cNvPicPr>
            <a:picLocks noChangeAspect="1"/>
          </p:cNvPicPr>
          <p:nvPr/>
        </p:nvPicPr>
        <p:blipFill>
          <a:blip r:embed="rId4"/>
          <a:stretch>
            <a:fillRect/>
          </a:stretch>
        </p:blipFill>
        <p:spPr>
          <a:xfrm>
            <a:off x="7786129" y="6083289"/>
            <a:ext cx="1134034" cy="364511"/>
          </a:xfrm>
          <a:prstGeom prst="rect">
            <a:avLst/>
          </a:prstGeom>
        </p:spPr>
      </p:pic>
      <p:pic>
        <p:nvPicPr>
          <p:cNvPr id="3" name="Picture 2">
            <a:extLst>
              <a:ext uri="{FF2B5EF4-FFF2-40B4-BE49-F238E27FC236}">
                <a16:creationId xmlns:a16="http://schemas.microsoft.com/office/drawing/2014/main" id="{E1416CA7-8C2F-0599-4A10-1B786D656E70}"/>
              </a:ext>
            </a:extLst>
          </p:cNvPr>
          <p:cNvPicPr>
            <a:picLocks noChangeAspect="1"/>
          </p:cNvPicPr>
          <p:nvPr/>
        </p:nvPicPr>
        <p:blipFill>
          <a:blip r:embed="rId5"/>
          <a:stretch>
            <a:fillRect/>
          </a:stretch>
        </p:blipFill>
        <p:spPr>
          <a:xfrm>
            <a:off x="-9332" y="0"/>
            <a:ext cx="9153331" cy="725424"/>
          </a:xfrm>
          <a:prstGeom prst="rect">
            <a:avLst/>
          </a:prstGeom>
        </p:spPr>
      </p:pic>
      <p:sp>
        <p:nvSpPr>
          <p:cNvPr id="6" name="Content Placeholder 4">
            <a:extLst>
              <a:ext uri="{FF2B5EF4-FFF2-40B4-BE49-F238E27FC236}">
                <a16:creationId xmlns:a16="http://schemas.microsoft.com/office/drawing/2014/main" id="{DB5CA4FA-8C4F-A608-4E66-F8BBB2BA10B6}"/>
              </a:ext>
            </a:extLst>
          </p:cNvPr>
          <p:cNvSpPr txBox="1">
            <a:spLocks/>
          </p:cNvSpPr>
          <p:nvPr/>
        </p:nvSpPr>
        <p:spPr>
          <a:xfrm>
            <a:off x="228599" y="1150966"/>
            <a:ext cx="8691563" cy="493232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107000"/>
              </a:lnSpc>
              <a:spcBef>
                <a:spcPts val="0"/>
              </a:spcBef>
              <a:spcAft>
                <a:spcPts val="800"/>
              </a:spcAft>
              <a:buNone/>
            </a:pPr>
            <a:endParaRPr lang="en-US" sz="2900" dirty="0">
              <a:latin typeface="Montserrat" panose="00000500000000000000" pitchFamily="2"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Arial" panose="020B0604020202020204" pitchFamily="34" charset="0"/>
              <a:buChar char="•"/>
            </a:pPr>
            <a:endParaRPr lang="en-US" sz="2900" dirty="0">
              <a:latin typeface="Montserrat" panose="00000500000000000000" pitchFamily="2" charset="0"/>
              <a:ea typeface="Calibri" panose="020F0502020204030204" pitchFamily="34" charset="0"/>
              <a:cs typeface="Times New Roman" panose="02020603050405020304" pitchFamily="18" charset="0"/>
            </a:endParaRPr>
          </a:p>
          <a:p>
            <a:pPr marL="0" indent="0">
              <a:buFont typeface="Arial" pitchFamily="34" charset="0"/>
              <a:buNone/>
            </a:pPr>
            <a:endParaRPr lang="en-US" dirty="0">
              <a:latin typeface="Montserrat" panose="00000500000000000000" pitchFamily="2" charset="0"/>
            </a:endParaRPr>
          </a:p>
        </p:txBody>
      </p:sp>
      <p:pic>
        <p:nvPicPr>
          <p:cNvPr id="11" name="Picture 10">
            <a:extLst>
              <a:ext uri="{FF2B5EF4-FFF2-40B4-BE49-F238E27FC236}">
                <a16:creationId xmlns:a16="http://schemas.microsoft.com/office/drawing/2014/main" id="{7528E958-62ED-40E1-10D9-2D95E17891E7}"/>
              </a:ext>
            </a:extLst>
          </p:cNvPr>
          <p:cNvPicPr>
            <a:picLocks noChangeAspect="1"/>
          </p:cNvPicPr>
          <p:nvPr/>
        </p:nvPicPr>
        <p:blipFill rotWithShape="1">
          <a:blip r:embed="rId6"/>
          <a:srcRect l="24167" t="12598" r="25000" b="30000"/>
          <a:stretch/>
        </p:blipFill>
        <p:spPr>
          <a:xfrm>
            <a:off x="948015" y="1197907"/>
            <a:ext cx="7252729" cy="44220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49780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21 UWL Capital Budget 2.20.2018.2.pptx" id="{EA89E3E1-6401-4E89-900F-978D82E5C44E}" vid="{E0A7151E-AB87-44D8-B40C-A4814885E204}"/>
    </a:ext>
  </a:extLst>
</a:theme>
</file>

<file path=ppt/theme/theme2.xml><?xml version="1.0" encoding="utf-8"?>
<a:theme xmlns:a="http://schemas.openxmlformats.org/drawingml/2006/main" name="TS010286709 (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21 UWL Capital Budget 2.20.2018.2.pptx" id="{EA89E3E1-6401-4E89-900F-978D82E5C44E}" vid="{E0A7151E-AB87-44D8-B40C-A4814885E2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01CE2F9-0933-4560-9732-0682046926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Capital Planning theme</Template>
  <TotalTime>28539</TotalTime>
  <Words>413</Words>
  <Application>Microsoft Office PowerPoint</Application>
  <PresentationFormat>On-screen Show (4:3)</PresentationFormat>
  <Paragraphs>81</Paragraphs>
  <Slides>11</Slides>
  <Notes>11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Montserrat</vt:lpstr>
      <vt:lpstr>Wingdings</vt:lpstr>
      <vt:lpstr>Office Theme</vt:lpstr>
      <vt:lpstr>TS010286709 (1)</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Wisconsin-La Crosse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Vickie Baer</dc:creator>
  <cp:keywords/>
  <dc:description>Background effects, no animation.</dc:description>
  <cp:lastModifiedBy>Emily Roraff</cp:lastModifiedBy>
  <cp:revision>544</cp:revision>
  <cp:lastPrinted>2022-01-19T14:17:15Z</cp:lastPrinted>
  <dcterms:created xsi:type="dcterms:W3CDTF">2018-02-14T19:06:29Z</dcterms:created>
  <dcterms:modified xsi:type="dcterms:W3CDTF">2023-03-07T15:13:21Z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TC018814329991</vt:lpwstr>
  </property>
</Properties>
</file>