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68" r:id="rId5"/>
    <p:sldMasterId id="2147483676" r:id="rId6"/>
  </p:sldMasterIdLst>
  <p:notesMasterIdLst>
    <p:notesMasterId r:id="rId35"/>
  </p:notesMasterIdLst>
  <p:sldIdLst>
    <p:sldId id="256" r:id="rId7"/>
    <p:sldId id="259" r:id="rId8"/>
    <p:sldId id="280" r:id="rId9"/>
    <p:sldId id="273" r:id="rId10"/>
    <p:sldId id="274" r:id="rId11"/>
    <p:sldId id="275" r:id="rId12"/>
    <p:sldId id="296" r:id="rId13"/>
    <p:sldId id="294" r:id="rId14"/>
    <p:sldId id="276" r:id="rId15"/>
    <p:sldId id="277" r:id="rId16"/>
    <p:sldId id="278" r:id="rId17"/>
    <p:sldId id="279" r:id="rId18"/>
    <p:sldId id="281" r:id="rId19"/>
    <p:sldId id="297" r:id="rId20"/>
    <p:sldId id="283" r:id="rId21"/>
    <p:sldId id="284" r:id="rId22"/>
    <p:sldId id="285" r:id="rId23"/>
    <p:sldId id="286" r:id="rId24"/>
    <p:sldId id="287" r:id="rId25"/>
    <p:sldId id="288" r:id="rId26"/>
    <p:sldId id="295" r:id="rId27"/>
    <p:sldId id="289" r:id="rId28"/>
    <p:sldId id="290" r:id="rId29"/>
    <p:sldId id="291" r:id="rId30"/>
    <p:sldId id="292" r:id="rId31"/>
    <p:sldId id="272" r:id="rId32"/>
    <p:sldId id="264" r:id="rId33"/>
    <p:sldId id="293" r:id="rId34"/>
  </p:sldIdLst>
  <p:sldSz cx="20116800" cy="10287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00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682391-3224-4E86-9C82-329E92A975BA}" v="48" dt="2026-03-05T19:26:54.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70"/>
    <p:restoredTop sz="94795"/>
  </p:normalViewPr>
  <p:slideViewPr>
    <p:cSldViewPr snapToGrid="0" snapToObjects="1">
      <p:cViewPr varScale="1">
        <p:scale>
          <a:sx n="80" d="100"/>
          <a:sy n="80" d="100"/>
        </p:scale>
        <p:origin x="10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4CF47-293A-9146-AD73-E74EE1BF593C}" type="datetimeFigureOut">
              <a:rPr lang="en-US" smtClean="0"/>
              <a:t>7/14/26</a:t>
            </a:fld>
            <a:endParaRPr lang="en-US"/>
          </a:p>
        </p:txBody>
      </p:sp>
      <p:sp>
        <p:nvSpPr>
          <p:cNvPr id="4" name="Slide Image Placeholder 3"/>
          <p:cNvSpPr>
            <a:spLocks noGrp="1" noRot="1" noChangeAspect="1"/>
          </p:cNvSpPr>
          <p:nvPr>
            <p:ph type="sldImg" idx="2"/>
          </p:nvPr>
        </p:nvSpPr>
        <p:spPr>
          <a:xfrm>
            <a:off x="412750" y="1143000"/>
            <a:ext cx="60325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42781E-DF9A-1C4C-B6EE-1003020C65DC}" type="slidenum">
              <a:rPr lang="en-US" smtClean="0"/>
              <a:t>‹#›</a:t>
            </a:fld>
            <a:endParaRPr lang="en-US"/>
          </a:p>
        </p:txBody>
      </p:sp>
    </p:spTree>
    <p:extLst>
      <p:ext uri="{BB962C8B-B14F-4D97-AF65-F5344CB8AC3E}">
        <p14:creationId xmlns:p14="http://schemas.microsoft.com/office/powerpoint/2010/main" val="3333548628"/>
      </p:ext>
    </p:extLst>
  </p:cSld>
  <p:clrMap bg1="lt1" tx1="dk1" bg2="lt2" tx2="dk2" accent1="accent1" accent2="accent2" accent3="accent3" accent4="accent4" accent5="accent5" accent6="accent6" hlink="hlink" folHlink="folHlink"/>
  <p:notesStyle>
    <a:lvl1pPr marL="0" algn="l" defTabSz="1459382" rtl="0" eaLnBrk="1" latinLnBrk="0" hangingPunct="1">
      <a:defRPr sz="1915" kern="1200">
        <a:solidFill>
          <a:schemeClr val="tx1"/>
        </a:solidFill>
        <a:latin typeface="+mn-lt"/>
        <a:ea typeface="+mn-ea"/>
        <a:cs typeface="+mn-cs"/>
      </a:defRPr>
    </a:lvl1pPr>
    <a:lvl2pPr marL="729691" algn="l" defTabSz="1459382" rtl="0" eaLnBrk="1" latinLnBrk="0" hangingPunct="1">
      <a:defRPr sz="1915" kern="1200">
        <a:solidFill>
          <a:schemeClr val="tx1"/>
        </a:solidFill>
        <a:latin typeface="+mn-lt"/>
        <a:ea typeface="+mn-ea"/>
        <a:cs typeface="+mn-cs"/>
      </a:defRPr>
    </a:lvl2pPr>
    <a:lvl3pPr marL="1459382" algn="l" defTabSz="1459382" rtl="0" eaLnBrk="1" latinLnBrk="0" hangingPunct="1">
      <a:defRPr sz="1915" kern="1200">
        <a:solidFill>
          <a:schemeClr val="tx1"/>
        </a:solidFill>
        <a:latin typeface="+mn-lt"/>
        <a:ea typeface="+mn-ea"/>
        <a:cs typeface="+mn-cs"/>
      </a:defRPr>
    </a:lvl3pPr>
    <a:lvl4pPr marL="2189074" algn="l" defTabSz="1459382" rtl="0" eaLnBrk="1" latinLnBrk="0" hangingPunct="1">
      <a:defRPr sz="1915" kern="1200">
        <a:solidFill>
          <a:schemeClr val="tx1"/>
        </a:solidFill>
        <a:latin typeface="+mn-lt"/>
        <a:ea typeface="+mn-ea"/>
        <a:cs typeface="+mn-cs"/>
      </a:defRPr>
    </a:lvl4pPr>
    <a:lvl5pPr marL="2918765" algn="l" defTabSz="1459382" rtl="0" eaLnBrk="1" latinLnBrk="0" hangingPunct="1">
      <a:defRPr sz="1915" kern="1200">
        <a:solidFill>
          <a:schemeClr val="tx1"/>
        </a:solidFill>
        <a:latin typeface="+mn-lt"/>
        <a:ea typeface="+mn-ea"/>
        <a:cs typeface="+mn-cs"/>
      </a:defRPr>
    </a:lvl5pPr>
    <a:lvl6pPr marL="3648456" algn="l" defTabSz="1459382" rtl="0" eaLnBrk="1" latinLnBrk="0" hangingPunct="1">
      <a:defRPr sz="1915" kern="1200">
        <a:solidFill>
          <a:schemeClr val="tx1"/>
        </a:solidFill>
        <a:latin typeface="+mn-lt"/>
        <a:ea typeface="+mn-ea"/>
        <a:cs typeface="+mn-cs"/>
      </a:defRPr>
    </a:lvl6pPr>
    <a:lvl7pPr marL="4378147" algn="l" defTabSz="1459382" rtl="0" eaLnBrk="1" latinLnBrk="0" hangingPunct="1">
      <a:defRPr sz="1915" kern="1200">
        <a:solidFill>
          <a:schemeClr val="tx1"/>
        </a:solidFill>
        <a:latin typeface="+mn-lt"/>
        <a:ea typeface="+mn-ea"/>
        <a:cs typeface="+mn-cs"/>
      </a:defRPr>
    </a:lvl7pPr>
    <a:lvl8pPr marL="5107838" algn="l" defTabSz="1459382" rtl="0" eaLnBrk="1" latinLnBrk="0" hangingPunct="1">
      <a:defRPr sz="1915" kern="1200">
        <a:solidFill>
          <a:schemeClr val="tx1"/>
        </a:solidFill>
        <a:latin typeface="+mn-lt"/>
        <a:ea typeface="+mn-ea"/>
        <a:cs typeface="+mn-cs"/>
      </a:defRPr>
    </a:lvl8pPr>
    <a:lvl9pPr marL="5837530" algn="l" defTabSz="1459382" rtl="0" eaLnBrk="1" latinLnBrk="0" hangingPunct="1">
      <a:defRPr sz="191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2750" y="1143000"/>
            <a:ext cx="6032500" cy="3086100"/>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1F42781E-DF9A-1C4C-B6EE-1003020C65DC}" type="slidenum">
              <a:rPr lang="en-US" smtClean="0"/>
              <a:t>1</a:t>
            </a:fld>
            <a:endParaRPr lang="en-US"/>
          </a:p>
        </p:txBody>
      </p:sp>
    </p:spTree>
    <p:extLst>
      <p:ext uri="{BB962C8B-B14F-4D97-AF65-F5344CB8AC3E}">
        <p14:creationId xmlns:p14="http://schemas.microsoft.com/office/powerpoint/2010/main" val="276333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10</a:t>
            </a:fld>
            <a:endParaRPr lang="en-US"/>
          </a:p>
        </p:txBody>
      </p:sp>
    </p:spTree>
    <p:extLst>
      <p:ext uri="{BB962C8B-B14F-4D97-AF65-F5344CB8AC3E}">
        <p14:creationId xmlns:p14="http://schemas.microsoft.com/office/powerpoint/2010/main" val="1771427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11</a:t>
            </a:fld>
            <a:endParaRPr lang="en-US"/>
          </a:p>
        </p:txBody>
      </p:sp>
    </p:spTree>
    <p:extLst>
      <p:ext uri="{BB962C8B-B14F-4D97-AF65-F5344CB8AC3E}">
        <p14:creationId xmlns:p14="http://schemas.microsoft.com/office/powerpoint/2010/main" val="1611091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12</a:t>
            </a:fld>
            <a:endParaRPr lang="en-US"/>
          </a:p>
        </p:txBody>
      </p:sp>
    </p:spTree>
    <p:extLst>
      <p:ext uri="{BB962C8B-B14F-4D97-AF65-F5344CB8AC3E}">
        <p14:creationId xmlns:p14="http://schemas.microsoft.com/office/powerpoint/2010/main" val="2324402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13</a:t>
            </a:fld>
            <a:endParaRPr lang="en-US"/>
          </a:p>
        </p:txBody>
      </p:sp>
    </p:spTree>
    <p:extLst>
      <p:ext uri="{BB962C8B-B14F-4D97-AF65-F5344CB8AC3E}">
        <p14:creationId xmlns:p14="http://schemas.microsoft.com/office/powerpoint/2010/main" val="2155175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74948-8014-710F-086E-73EF14F92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740ED-E7CC-849D-B626-8EFE5A1D75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A1CDA0-42F7-31D4-A149-3AF61C3364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04E43E-9966-09AB-9A23-A78C26391583}"/>
              </a:ext>
            </a:extLst>
          </p:cNvPr>
          <p:cNvSpPr>
            <a:spLocks noGrp="1"/>
          </p:cNvSpPr>
          <p:nvPr>
            <p:ph type="sldNum" sz="quarter" idx="5"/>
          </p:nvPr>
        </p:nvSpPr>
        <p:spPr/>
        <p:txBody>
          <a:bodyPr/>
          <a:lstStyle/>
          <a:p>
            <a:fld id="{1F42781E-DF9A-1C4C-B6EE-1003020C65DC}" type="slidenum">
              <a:rPr lang="en-US" smtClean="0"/>
              <a:t>14</a:t>
            </a:fld>
            <a:endParaRPr lang="en-US"/>
          </a:p>
        </p:txBody>
      </p:sp>
    </p:spTree>
    <p:extLst>
      <p:ext uri="{BB962C8B-B14F-4D97-AF65-F5344CB8AC3E}">
        <p14:creationId xmlns:p14="http://schemas.microsoft.com/office/powerpoint/2010/main" val="2429075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15</a:t>
            </a:fld>
            <a:endParaRPr lang="en-US"/>
          </a:p>
        </p:txBody>
      </p:sp>
    </p:spTree>
    <p:extLst>
      <p:ext uri="{BB962C8B-B14F-4D97-AF65-F5344CB8AC3E}">
        <p14:creationId xmlns:p14="http://schemas.microsoft.com/office/powerpoint/2010/main" val="302790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16</a:t>
            </a:fld>
            <a:endParaRPr lang="en-US"/>
          </a:p>
        </p:txBody>
      </p:sp>
    </p:spTree>
    <p:extLst>
      <p:ext uri="{BB962C8B-B14F-4D97-AF65-F5344CB8AC3E}">
        <p14:creationId xmlns:p14="http://schemas.microsoft.com/office/powerpoint/2010/main" val="2365226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17</a:t>
            </a:fld>
            <a:endParaRPr lang="en-US"/>
          </a:p>
        </p:txBody>
      </p:sp>
    </p:spTree>
    <p:extLst>
      <p:ext uri="{BB962C8B-B14F-4D97-AF65-F5344CB8AC3E}">
        <p14:creationId xmlns:p14="http://schemas.microsoft.com/office/powerpoint/2010/main" val="612578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18</a:t>
            </a:fld>
            <a:endParaRPr lang="en-US"/>
          </a:p>
        </p:txBody>
      </p:sp>
    </p:spTree>
    <p:extLst>
      <p:ext uri="{BB962C8B-B14F-4D97-AF65-F5344CB8AC3E}">
        <p14:creationId xmlns:p14="http://schemas.microsoft.com/office/powerpoint/2010/main" val="2540248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19</a:t>
            </a:fld>
            <a:endParaRPr lang="en-US"/>
          </a:p>
        </p:txBody>
      </p:sp>
    </p:spTree>
    <p:extLst>
      <p:ext uri="{BB962C8B-B14F-4D97-AF65-F5344CB8AC3E}">
        <p14:creationId xmlns:p14="http://schemas.microsoft.com/office/powerpoint/2010/main" val="2435708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2781E-DF9A-1C4C-B6EE-1003020C65DC}" type="slidenum">
              <a:rPr lang="en-US" smtClean="0"/>
              <a:t>2</a:t>
            </a:fld>
            <a:endParaRPr lang="en-US"/>
          </a:p>
        </p:txBody>
      </p:sp>
    </p:spTree>
    <p:extLst>
      <p:ext uri="{BB962C8B-B14F-4D97-AF65-F5344CB8AC3E}">
        <p14:creationId xmlns:p14="http://schemas.microsoft.com/office/powerpoint/2010/main" val="3194670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20</a:t>
            </a:fld>
            <a:endParaRPr lang="en-US"/>
          </a:p>
        </p:txBody>
      </p:sp>
    </p:spTree>
    <p:extLst>
      <p:ext uri="{BB962C8B-B14F-4D97-AF65-F5344CB8AC3E}">
        <p14:creationId xmlns:p14="http://schemas.microsoft.com/office/powerpoint/2010/main" val="704156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C2D97-9C80-F9F3-1938-8C994124E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BD5B36-18AD-8D96-23C5-605615455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F41B3-A853-3980-92F0-5E717C02CE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3740B7-0DE9-9458-D81A-19A1277E2984}"/>
              </a:ext>
            </a:extLst>
          </p:cNvPr>
          <p:cNvSpPr>
            <a:spLocks noGrp="1"/>
          </p:cNvSpPr>
          <p:nvPr>
            <p:ph type="sldNum" sz="quarter" idx="5"/>
          </p:nvPr>
        </p:nvSpPr>
        <p:spPr/>
        <p:txBody>
          <a:bodyPr/>
          <a:lstStyle/>
          <a:p>
            <a:fld id="{1F42781E-DF9A-1C4C-B6EE-1003020C65DC}" type="slidenum">
              <a:rPr lang="en-US" smtClean="0"/>
              <a:t>21</a:t>
            </a:fld>
            <a:endParaRPr lang="en-US"/>
          </a:p>
        </p:txBody>
      </p:sp>
    </p:spTree>
    <p:extLst>
      <p:ext uri="{BB962C8B-B14F-4D97-AF65-F5344CB8AC3E}">
        <p14:creationId xmlns:p14="http://schemas.microsoft.com/office/powerpoint/2010/main" val="40725504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22</a:t>
            </a:fld>
            <a:endParaRPr lang="en-US"/>
          </a:p>
        </p:txBody>
      </p:sp>
    </p:spTree>
    <p:extLst>
      <p:ext uri="{BB962C8B-B14F-4D97-AF65-F5344CB8AC3E}">
        <p14:creationId xmlns:p14="http://schemas.microsoft.com/office/powerpoint/2010/main" val="32079000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23</a:t>
            </a:fld>
            <a:endParaRPr lang="en-US"/>
          </a:p>
        </p:txBody>
      </p:sp>
    </p:spTree>
    <p:extLst>
      <p:ext uri="{BB962C8B-B14F-4D97-AF65-F5344CB8AC3E}">
        <p14:creationId xmlns:p14="http://schemas.microsoft.com/office/powerpoint/2010/main" val="791010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UWSS (Beverly Graves) &gt; Position Budget Manager (Kristen Piske) &gt; HR Partner</a:t>
            </a:r>
          </a:p>
        </p:txBody>
      </p:sp>
      <p:sp>
        <p:nvSpPr>
          <p:cNvPr id="4" name="Slide Number Placeholder 3"/>
          <p:cNvSpPr>
            <a:spLocks noGrp="1"/>
          </p:cNvSpPr>
          <p:nvPr>
            <p:ph type="sldNum" sz="quarter" idx="5"/>
          </p:nvPr>
        </p:nvSpPr>
        <p:spPr/>
        <p:txBody>
          <a:bodyPr/>
          <a:lstStyle/>
          <a:p>
            <a:fld id="{1F42781E-DF9A-1C4C-B6EE-1003020C65DC}" type="slidenum">
              <a:rPr lang="en-US" smtClean="0"/>
              <a:t>24</a:t>
            </a:fld>
            <a:endParaRPr lang="en-US"/>
          </a:p>
        </p:txBody>
      </p:sp>
    </p:spTree>
    <p:extLst>
      <p:ext uri="{BB962C8B-B14F-4D97-AF65-F5344CB8AC3E}">
        <p14:creationId xmlns:p14="http://schemas.microsoft.com/office/powerpoint/2010/main" val="2951306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2781E-DF9A-1C4C-B6EE-1003020C65DC}" type="slidenum">
              <a:rPr lang="en-US" smtClean="0"/>
              <a:t>25</a:t>
            </a:fld>
            <a:endParaRPr lang="en-US"/>
          </a:p>
        </p:txBody>
      </p:sp>
    </p:spTree>
    <p:extLst>
      <p:ext uri="{BB962C8B-B14F-4D97-AF65-F5344CB8AC3E}">
        <p14:creationId xmlns:p14="http://schemas.microsoft.com/office/powerpoint/2010/main" val="2633242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26</a:t>
            </a:fld>
            <a:endParaRPr lang="en-US"/>
          </a:p>
        </p:txBody>
      </p:sp>
    </p:spTree>
    <p:extLst>
      <p:ext uri="{BB962C8B-B14F-4D97-AF65-F5344CB8AC3E}">
        <p14:creationId xmlns:p14="http://schemas.microsoft.com/office/powerpoint/2010/main" val="20849994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27</a:t>
            </a:fld>
            <a:endParaRPr lang="en-US"/>
          </a:p>
        </p:txBody>
      </p:sp>
    </p:spTree>
    <p:extLst>
      <p:ext uri="{BB962C8B-B14F-4D97-AF65-F5344CB8AC3E}">
        <p14:creationId xmlns:p14="http://schemas.microsoft.com/office/powerpoint/2010/main" val="13376668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951A2-3481-B168-F9A4-01C1AF16CF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62454-6786-D5E4-92B4-2E94139720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3DD0E-A532-6B59-FF2B-B28E3A1890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8A4ECC-4CAB-9D2D-F185-46CF1E2BC031}"/>
              </a:ext>
            </a:extLst>
          </p:cNvPr>
          <p:cNvSpPr>
            <a:spLocks noGrp="1"/>
          </p:cNvSpPr>
          <p:nvPr>
            <p:ph type="sldNum" sz="quarter" idx="5"/>
          </p:nvPr>
        </p:nvSpPr>
        <p:spPr/>
        <p:txBody>
          <a:bodyPr/>
          <a:lstStyle/>
          <a:p>
            <a:fld id="{1F42781E-DF9A-1C4C-B6EE-1003020C65DC}" type="slidenum">
              <a:rPr lang="en-US" smtClean="0"/>
              <a:t>28</a:t>
            </a:fld>
            <a:endParaRPr lang="en-US"/>
          </a:p>
        </p:txBody>
      </p:sp>
    </p:spTree>
    <p:extLst>
      <p:ext uri="{BB962C8B-B14F-4D97-AF65-F5344CB8AC3E}">
        <p14:creationId xmlns:p14="http://schemas.microsoft.com/office/powerpoint/2010/main" val="2901481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3</a:t>
            </a:fld>
            <a:endParaRPr lang="en-US"/>
          </a:p>
        </p:txBody>
      </p:sp>
    </p:spTree>
    <p:extLst>
      <p:ext uri="{BB962C8B-B14F-4D97-AF65-F5344CB8AC3E}">
        <p14:creationId xmlns:p14="http://schemas.microsoft.com/office/powerpoint/2010/main" val="2684941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4</a:t>
            </a:fld>
            <a:endParaRPr lang="en-US"/>
          </a:p>
        </p:txBody>
      </p:sp>
    </p:spTree>
    <p:extLst>
      <p:ext uri="{BB962C8B-B14F-4D97-AF65-F5344CB8AC3E}">
        <p14:creationId xmlns:p14="http://schemas.microsoft.com/office/powerpoint/2010/main" val="1208906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2781E-DF9A-1C4C-B6EE-1003020C65DC}" type="slidenum">
              <a:rPr lang="en-US" smtClean="0"/>
              <a:t>5</a:t>
            </a:fld>
            <a:endParaRPr lang="en-US"/>
          </a:p>
        </p:txBody>
      </p:sp>
    </p:spTree>
    <p:extLst>
      <p:ext uri="{BB962C8B-B14F-4D97-AF65-F5344CB8AC3E}">
        <p14:creationId xmlns:p14="http://schemas.microsoft.com/office/powerpoint/2010/main" val="2787116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Beverly Graves &gt; Kristen Piske &gt; Vinny Heal</a:t>
            </a:r>
          </a:p>
        </p:txBody>
      </p:sp>
      <p:sp>
        <p:nvSpPr>
          <p:cNvPr id="4" name="Slide Number Placeholder 3"/>
          <p:cNvSpPr>
            <a:spLocks noGrp="1"/>
          </p:cNvSpPr>
          <p:nvPr>
            <p:ph type="sldNum" sz="quarter" idx="5"/>
          </p:nvPr>
        </p:nvSpPr>
        <p:spPr/>
        <p:txBody>
          <a:bodyPr/>
          <a:lstStyle/>
          <a:p>
            <a:fld id="{1F42781E-DF9A-1C4C-B6EE-1003020C65DC}" type="slidenum">
              <a:rPr lang="en-US" smtClean="0"/>
              <a:t>6</a:t>
            </a:fld>
            <a:endParaRPr lang="en-US"/>
          </a:p>
        </p:txBody>
      </p:sp>
    </p:spTree>
    <p:extLst>
      <p:ext uri="{BB962C8B-B14F-4D97-AF65-F5344CB8AC3E}">
        <p14:creationId xmlns:p14="http://schemas.microsoft.com/office/powerpoint/2010/main" val="2205591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922F5-7646-2E36-B0E7-DA338ED59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314F8-4A41-15B1-5479-D2AED4A4A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C75567-81BA-7B0E-0AD4-CB2FB752446F}"/>
              </a:ext>
            </a:extLst>
          </p:cNvPr>
          <p:cNvSpPr>
            <a:spLocks noGrp="1"/>
          </p:cNvSpPr>
          <p:nvPr>
            <p:ph type="body" idx="1"/>
          </p:nvPr>
        </p:nvSpPr>
        <p:spPr/>
        <p:txBody>
          <a:bodyPr/>
          <a:lstStyle/>
          <a:p>
            <a:r>
              <a:rPr lang="en-US" dirty="0"/>
              <a:t>Beverly Graves &gt; Kristen Piske &gt; Vinny Heal</a:t>
            </a:r>
          </a:p>
        </p:txBody>
      </p:sp>
      <p:sp>
        <p:nvSpPr>
          <p:cNvPr id="4" name="Slide Number Placeholder 3">
            <a:extLst>
              <a:ext uri="{FF2B5EF4-FFF2-40B4-BE49-F238E27FC236}">
                <a16:creationId xmlns:a16="http://schemas.microsoft.com/office/drawing/2014/main" id="{C7E9145F-FD12-81F2-6790-661DB7EE6BBF}"/>
              </a:ext>
            </a:extLst>
          </p:cNvPr>
          <p:cNvSpPr>
            <a:spLocks noGrp="1"/>
          </p:cNvSpPr>
          <p:nvPr>
            <p:ph type="sldNum" sz="quarter" idx="5"/>
          </p:nvPr>
        </p:nvSpPr>
        <p:spPr/>
        <p:txBody>
          <a:bodyPr/>
          <a:lstStyle/>
          <a:p>
            <a:fld id="{1F42781E-DF9A-1C4C-B6EE-1003020C65DC}" type="slidenum">
              <a:rPr lang="en-US" smtClean="0"/>
              <a:t>7</a:t>
            </a:fld>
            <a:endParaRPr lang="en-US"/>
          </a:p>
        </p:txBody>
      </p:sp>
    </p:spTree>
    <p:extLst>
      <p:ext uri="{BB962C8B-B14F-4D97-AF65-F5344CB8AC3E}">
        <p14:creationId xmlns:p14="http://schemas.microsoft.com/office/powerpoint/2010/main" val="420642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23B95-AB1E-63B0-7FA9-DFEE93F0C5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61E6A-9BC7-1DB4-AB4F-DB629C0C8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76D72F-3BB2-85BF-9276-E192582256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72DAE-20F2-F054-6ADB-A3F47E243CDE}"/>
              </a:ext>
            </a:extLst>
          </p:cNvPr>
          <p:cNvSpPr>
            <a:spLocks noGrp="1"/>
          </p:cNvSpPr>
          <p:nvPr>
            <p:ph type="sldNum" sz="quarter" idx="5"/>
          </p:nvPr>
        </p:nvSpPr>
        <p:spPr/>
        <p:txBody>
          <a:bodyPr/>
          <a:lstStyle/>
          <a:p>
            <a:fld id="{1F42781E-DF9A-1C4C-B6EE-1003020C65DC}" type="slidenum">
              <a:rPr lang="en-US" smtClean="0"/>
              <a:t>8</a:t>
            </a:fld>
            <a:endParaRPr lang="en-US"/>
          </a:p>
        </p:txBody>
      </p:sp>
    </p:spTree>
    <p:extLst>
      <p:ext uri="{BB962C8B-B14F-4D97-AF65-F5344CB8AC3E}">
        <p14:creationId xmlns:p14="http://schemas.microsoft.com/office/powerpoint/2010/main" val="4217430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2781E-DF9A-1C4C-B6EE-1003020C65DC}" type="slidenum">
              <a:rPr lang="en-US" smtClean="0"/>
              <a:t>9</a:t>
            </a:fld>
            <a:endParaRPr lang="en-US"/>
          </a:p>
        </p:txBody>
      </p:sp>
    </p:spTree>
    <p:extLst>
      <p:ext uri="{BB962C8B-B14F-4D97-AF65-F5344CB8AC3E}">
        <p14:creationId xmlns:p14="http://schemas.microsoft.com/office/powerpoint/2010/main" val="3704293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221492" y="3046155"/>
            <a:ext cx="8380707" cy="2218789"/>
          </a:xfrm>
        </p:spPr>
        <p:txBody>
          <a:bodyPr anchor="b"/>
          <a:lstStyle>
            <a:lvl1pPr algn="l">
              <a:defRPr sz="9000"/>
            </a:lvl1pPr>
          </a:lstStyle>
          <a:p>
            <a:r>
              <a:rPr lang="en-US" dirty="0"/>
              <a:t>Title</a:t>
            </a:r>
          </a:p>
        </p:txBody>
      </p:sp>
      <p:sp>
        <p:nvSpPr>
          <p:cNvPr id="3" name="Subtitle 2"/>
          <p:cNvSpPr>
            <a:spLocks noGrp="1"/>
          </p:cNvSpPr>
          <p:nvPr>
            <p:ph type="subTitle" idx="1"/>
          </p:nvPr>
        </p:nvSpPr>
        <p:spPr>
          <a:xfrm>
            <a:off x="9221491" y="5403058"/>
            <a:ext cx="9779427" cy="1571180"/>
          </a:xfrm>
        </p:spPr>
        <p:txBody>
          <a:bodyPr/>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EC44D85A-26EC-1343-A670-279FF3F9D779}"/>
              </a:ext>
            </a:extLst>
          </p:cNvPr>
          <p:cNvPicPr>
            <a:picLocks noChangeAspect="1"/>
          </p:cNvPicPr>
          <p:nvPr userDrawn="1"/>
        </p:nvPicPr>
        <p:blipFill>
          <a:blip r:embed="rId2"/>
          <a:stretch>
            <a:fillRect/>
          </a:stretch>
        </p:blipFill>
        <p:spPr>
          <a:xfrm>
            <a:off x="2734626" y="4020242"/>
            <a:ext cx="5431914" cy="1838238"/>
          </a:xfrm>
          <a:prstGeom prst="rect">
            <a:avLst/>
          </a:prstGeom>
        </p:spPr>
      </p:pic>
      <p:cxnSp>
        <p:nvCxnSpPr>
          <p:cNvPr id="8" name="Straight Connector 7">
            <a:extLst>
              <a:ext uri="{FF2B5EF4-FFF2-40B4-BE49-F238E27FC236}">
                <a16:creationId xmlns:a16="http://schemas.microsoft.com/office/drawing/2014/main" id="{400D66C8-8466-9740-84D3-7036C115C537}"/>
              </a:ext>
            </a:extLst>
          </p:cNvPr>
          <p:cNvCxnSpPr>
            <a:cxnSpLocks/>
          </p:cNvCxnSpPr>
          <p:nvPr userDrawn="1"/>
        </p:nvCxnSpPr>
        <p:spPr>
          <a:xfrm>
            <a:off x="8940176" y="3046156"/>
            <a:ext cx="0" cy="378641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1308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221492" y="3046155"/>
            <a:ext cx="8380707" cy="2218789"/>
          </a:xfrm>
        </p:spPr>
        <p:txBody>
          <a:bodyPr anchor="b"/>
          <a:lstStyle>
            <a:lvl1pPr algn="l">
              <a:defRPr sz="9000"/>
            </a:lvl1pPr>
          </a:lstStyle>
          <a:p>
            <a:r>
              <a:rPr lang="en-US" dirty="0"/>
              <a:t>Title</a:t>
            </a:r>
          </a:p>
        </p:txBody>
      </p:sp>
      <p:sp>
        <p:nvSpPr>
          <p:cNvPr id="3" name="Subtitle 2"/>
          <p:cNvSpPr>
            <a:spLocks noGrp="1"/>
          </p:cNvSpPr>
          <p:nvPr>
            <p:ph type="subTitle" idx="1"/>
          </p:nvPr>
        </p:nvSpPr>
        <p:spPr>
          <a:xfrm>
            <a:off x="9221491" y="5403058"/>
            <a:ext cx="9779427" cy="1571180"/>
          </a:xfrm>
        </p:spPr>
        <p:txBody>
          <a:bodyPr/>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EC44D85A-26EC-1343-A670-279FF3F9D779}"/>
              </a:ext>
            </a:extLst>
          </p:cNvPr>
          <p:cNvPicPr>
            <a:picLocks noChangeAspect="1"/>
          </p:cNvPicPr>
          <p:nvPr userDrawn="1"/>
        </p:nvPicPr>
        <p:blipFill>
          <a:blip r:embed="rId2"/>
          <a:stretch>
            <a:fillRect/>
          </a:stretch>
        </p:blipFill>
        <p:spPr>
          <a:xfrm>
            <a:off x="2734626" y="4020242"/>
            <a:ext cx="5431914" cy="1838238"/>
          </a:xfrm>
          <a:prstGeom prst="rect">
            <a:avLst/>
          </a:prstGeom>
        </p:spPr>
      </p:pic>
      <p:cxnSp>
        <p:nvCxnSpPr>
          <p:cNvPr id="8" name="Straight Connector 7">
            <a:extLst>
              <a:ext uri="{FF2B5EF4-FFF2-40B4-BE49-F238E27FC236}">
                <a16:creationId xmlns:a16="http://schemas.microsoft.com/office/drawing/2014/main" id="{400D66C8-8466-9740-84D3-7036C115C537}"/>
              </a:ext>
            </a:extLst>
          </p:cNvPr>
          <p:cNvCxnSpPr>
            <a:cxnSpLocks/>
          </p:cNvCxnSpPr>
          <p:nvPr userDrawn="1"/>
        </p:nvCxnSpPr>
        <p:spPr>
          <a:xfrm>
            <a:off x="8940176" y="3046156"/>
            <a:ext cx="0" cy="378641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10675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2553" y="2564608"/>
            <a:ext cx="1735074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372553" y="6884195"/>
            <a:ext cx="1735074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6225247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3030" y="3871109"/>
            <a:ext cx="173507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Content Placeholder 5" descr="A picture containing text, clipart&#10;&#10;Description automatically generated">
            <a:extLst>
              <a:ext uri="{FF2B5EF4-FFF2-40B4-BE49-F238E27FC236}">
                <a16:creationId xmlns:a16="http://schemas.microsoft.com/office/drawing/2014/main" id="{2B18E1BA-C3C5-134C-B406-5F585C367C48}"/>
              </a:ext>
            </a:extLst>
          </p:cNvPr>
          <p:cNvPicPr>
            <a:picLocks noChangeAspect="1"/>
          </p:cNvPicPr>
          <p:nvPr userDrawn="1"/>
        </p:nvPicPr>
        <p:blipFill>
          <a:blip r:embed="rId2"/>
          <a:stretch>
            <a:fillRect/>
          </a:stretch>
        </p:blipFill>
        <p:spPr>
          <a:xfrm>
            <a:off x="907140" y="563580"/>
            <a:ext cx="5086563" cy="808022"/>
          </a:xfrm>
          <a:prstGeom prst="rect">
            <a:avLst/>
          </a:prstGeom>
        </p:spPr>
      </p:pic>
      <p:cxnSp>
        <p:nvCxnSpPr>
          <p:cNvPr id="8" name="Straight Connector 7">
            <a:extLst>
              <a:ext uri="{FF2B5EF4-FFF2-40B4-BE49-F238E27FC236}">
                <a16:creationId xmlns:a16="http://schemas.microsoft.com/office/drawing/2014/main" id="{8A8BD4E4-6755-1E45-940F-7A45F37840FF}"/>
              </a:ext>
            </a:extLst>
          </p:cNvPr>
          <p:cNvCxnSpPr>
            <a:cxnSpLocks/>
          </p:cNvCxnSpPr>
          <p:nvPr userDrawn="1"/>
        </p:nvCxnSpPr>
        <p:spPr>
          <a:xfrm>
            <a:off x="1071749" y="1525980"/>
            <a:ext cx="19045051" cy="0"/>
          </a:xfrm>
          <a:prstGeom prst="line">
            <a:avLst/>
          </a:prstGeom>
          <a:ln w="22225">
            <a:solidFill>
              <a:schemeClr val="bg1">
                <a:lumMod val="85000"/>
              </a:schemeClr>
            </a:solidFill>
          </a:ln>
        </p:spPr>
        <p:style>
          <a:lnRef idx="2">
            <a:schemeClr val="accent3"/>
          </a:lnRef>
          <a:fillRef idx="0">
            <a:schemeClr val="accent3"/>
          </a:fillRef>
          <a:effectRef idx="1">
            <a:schemeClr val="accent3"/>
          </a:effectRef>
          <a:fontRef idx="minor">
            <a:schemeClr val="tx1"/>
          </a:fontRef>
        </p:style>
      </p:cxnSp>
      <p:sp>
        <p:nvSpPr>
          <p:cNvPr id="6" name="Title 1">
            <a:extLst>
              <a:ext uri="{FF2B5EF4-FFF2-40B4-BE49-F238E27FC236}">
                <a16:creationId xmlns:a16="http://schemas.microsoft.com/office/drawing/2014/main" id="{60EC4845-A3DD-CB41-8319-8309798CA8BA}"/>
              </a:ext>
            </a:extLst>
          </p:cNvPr>
          <p:cNvSpPr>
            <a:spLocks noGrp="1"/>
          </p:cNvSpPr>
          <p:nvPr>
            <p:ph type="title"/>
          </p:nvPr>
        </p:nvSpPr>
        <p:spPr>
          <a:xfrm>
            <a:off x="1383030" y="1680359"/>
            <a:ext cx="17350740" cy="1988345"/>
          </a:xfrm>
        </p:spPr>
        <p:txBody>
          <a:bodyPr/>
          <a:lstStyle/>
          <a:p>
            <a:r>
              <a:rPr lang="en-US" dirty="0"/>
              <a:t>Click to edit Master title style</a:t>
            </a:r>
          </a:p>
        </p:txBody>
      </p:sp>
    </p:spTree>
    <p:extLst>
      <p:ext uri="{BB962C8B-B14F-4D97-AF65-F5344CB8AC3E}">
        <p14:creationId xmlns:p14="http://schemas.microsoft.com/office/powerpoint/2010/main" val="130875751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83030" y="1680359"/>
            <a:ext cx="17350740" cy="1988345"/>
          </a:xfrm>
        </p:spPr>
        <p:txBody>
          <a:bodyPr/>
          <a:lstStyle/>
          <a:p>
            <a:r>
              <a:rPr lang="en-US" dirty="0"/>
              <a:t>Click to edit Master title style</a:t>
            </a:r>
          </a:p>
        </p:txBody>
      </p:sp>
      <p:sp>
        <p:nvSpPr>
          <p:cNvPr id="3" name="Content Placeholder 2"/>
          <p:cNvSpPr>
            <a:spLocks noGrp="1"/>
          </p:cNvSpPr>
          <p:nvPr>
            <p:ph sz="half" idx="1"/>
          </p:nvPr>
        </p:nvSpPr>
        <p:spPr>
          <a:xfrm>
            <a:off x="1383030" y="3871109"/>
            <a:ext cx="85496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184130" y="3871109"/>
            <a:ext cx="85496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Content Placeholder 5" descr="A picture containing text, clipart&#10;&#10;Description automatically generated">
            <a:extLst>
              <a:ext uri="{FF2B5EF4-FFF2-40B4-BE49-F238E27FC236}">
                <a16:creationId xmlns:a16="http://schemas.microsoft.com/office/drawing/2014/main" id="{D80A9A48-806D-2940-8845-38B332983183}"/>
              </a:ext>
            </a:extLst>
          </p:cNvPr>
          <p:cNvPicPr>
            <a:picLocks noChangeAspect="1"/>
          </p:cNvPicPr>
          <p:nvPr userDrawn="1"/>
        </p:nvPicPr>
        <p:blipFill>
          <a:blip r:embed="rId2"/>
          <a:stretch>
            <a:fillRect/>
          </a:stretch>
        </p:blipFill>
        <p:spPr>
          <a:xfrm>
            <a:off x="907140" y="563580"/>
            <a:ext cx="5086563" cy="808022"/>
          </a:xfrm>
          <a:prstGeom prst="rect">
            <a:avLst/>
          </a:prstGeom>
        </p:spPr>
      </p:pic>
      <p:cxnSp>
        <p:nvCxnSpPr>
          <p:cNvPr id="9" name="Straight Connector 8">
            <a:extLst>
              <a:ext uri="{FF2B5EF4-FFF2-40B4-BE49-F238E27FC236}">
                <a16:creationId xmlns:a16="http://schemas.microsoft.com/office/drawing/2014/main" id="{A5FE285B-85BF-EA47-8CD7-4339C12585FF}"/>
              </a:ext>
            </a:extLst>
          </p:cNvPr>
          <p:cNvCxnSpPr>
            <a:cxnSpLocks/>
          </p:cNvCxnSpPr>
          <p:nvPr userDrawn="1"/>
        </p:nvCxnSpPr>
        <p:spPr>
          <a:xfrm>
            <a:off x="1071749" y="1525980"/>
            <a:ext cx="19045051" cy="0"/>
          </a:xfrm>
          <a:prstGeom prst="line">
            <a:avLst/>
          </a:prstGeom>
          <a:ln w="22225">
            <a:solidFill>
              <a:schemeClr val="bg1">
                <a:lumMod val="85000"/>
              </a:schemeClr>
            </a:solidFill>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98631496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9930" y="3654416"/>
            <a:ext cx="8510349"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351361" y="4890284"/>
            <a:ext cx="8510349" cy="5168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214610" y="3654416"/>
            <a:ext cx="855226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10214610" y="4890284"/>
            <a:ext cx="8552260" cy="5168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Content Placeholder 5" descr="A picture containing text, clipart&#10;&#10;Description automatically generated">
            <a:extLst>
              <a:ext uri="{FF2B5EF4-FFF2-40B4-BE49-F238E27FC236}">
                <a16:creationId xmlns:a16="http://schemas.microsoft.com/office/drawing/2014/main" id="{087A32F5-5668-9F4E-9539-C3B53A1FDE19}"/>
              </a:ext>
            </a:extLst>
          </p:cNvPr>
          <p:cNvPicPr>
            <a:picLocks noChangeAspect="1"/>
          </p:cNvPicPr>
          <p:nvPr userDrawn="1"/>
        </p:nvPicPr>
        <p:blipFill>
          <a:blip r:embed="rId2"/>
          <a:stretch>
            <a:fillRect/>
          </a:stretch>
        </p:blipFill>
        <p:spPr>
          <a:xfrm>
            <a:off x="907140" y="563580"/>
            <a:ext cx="5086563" cy="808022"/>
          </a:xfrm>
          <a:prstGeom prst="rect">
            <a:avLst/>
          </a:prstGeom>
        </p:spPr>
      </p:pic>
      <p:cxnSp>
        <p:nvCxnSpPr>
          <p:cNvPr id="11" name="Straight Connector 10">
            <a:extLst>
              <a:ext uri="{FF2B5EF4-FFF2-40B4-BE49-F238E27FC236}">
                <a16:creationId xmlns:a16="http://schemas.microsoft.com/office/drawing/2014/main" id="{1566BC2B-E244-D040-B8C0-F1A4CF2D36B5}"/>
              </a:ext>
            </a:extLst>
          </p:cNvPr>
          <p:cNvCxnSpPr>
            <a:cxnSpLocks/>
          </p:cNvCxnSpPr>
          <p:nvPr userDrawn="1"/>
        </p:nvCxnSpPr>
        <p:spPr>
          <a:xfrm>
            <a:off x="1071749" y="1525980"/>
            <a:ext cx="19045051" cy="0"/>
          </a:xfrm>
          <a:prstGeom prst="line">
            <a:avLst/>
          </a:prstGeom>
          <a:ln w="22225">
            <a:solidFill>
              <a:schemeClr val="bg1">
                <a:lumMod val="85000"/>
              </a:schemeClr>
            </a:solidFill>
          </a:ln>
        </p:spPr>
        <p:style>
          <a:lnRef idx="2">
            <a:schemeClr val="accent3"/>
          </a:lnRef>
          <a:fillRef idx="0">
            <a:schemeClr val="accent3"/>
          </a:fillRef>
          <a:effectRef idx="1">
            <a:schemeClr val="accent3"/>
          </a:effectRef>
          <a:fontRef idx="minor">
            <a:schemeClr val="tx1"/>
          </a:fontRef>
        </p:style>
      </p:cxnSp>
      <p:sp>
        <p:nvSpPr>
          <p:cNvPr id="9" name="Title 1">
            <a:extLst>
              <a:ext uri="{FF2B5EF4-FFF2-40B4-BE49-F238E27FC236}">
                <a16:creationId xmlns:a16="http://schemas.microsoft.com/office/drawing/2014/main" id="{97220232-E7C6-C341-83AD-C4FA25A949CA}"/>
              </a:ext>
            </a:extLst>
          </p:cNvPr>
          <p:cNvSpPr>
            <a:spLocks noGrp="1"/>
          </p:cNvSpPr>
          <p:nvPr>
            <p:ph type="title"/>
          </p:nvPr>
        </p:nvSpPr>
        <p:spPr>
          <a:xfrm>
            <a:off x="1383030" y="1680359"/>
            <a:ext cx="17350740" cy="1988345"/>
          </a:xfrm>
        </p:spPr>
        <p:txBody>
          <a:bodyPr/>
          <a:lstStyle/>
          <a:p>
            <a:r>
              <a:rPr lang="en-US" dirty="0"/>
              <a:t>Click to edit Master title style</a:t>
            </a:r>
          </a:p>
        </p:txBody>
      </p:sp>
    </p:spTree>
    <p:extLst>
      <p:ext uri="{BB962C8B-B14F-4D97-AF65-F5344CB8AC3E}">
        <p14:creationId xmlns:p14="http://schemas.microsoft.com/office/powerpoint/2010/main" val="70644678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0490112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32585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2553" y="2564608"/>
            <a:ext cx="1735074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372553" y="6884195"/>
            <a:ext cx="1735074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14604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3030" y="3871109"/>
            <a:ext cx="173507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Text&#10;&#10;Description automatically generated with low confidence">
            <a:extLst>
              <a:ext uri="{FF2B5EF4-FFF2-40B4-BE49-F238E27FC236}">
                <a16:creationId xmlns:a16="http://schemas.microsoft.com/office/drawing/2014/main" id="{679F0884-2384-7442-BDE7-61006FEE1A06}"/>
              </a:ext>
            </a:extLst>
          </p:cNvPr>
          <p:cNvPicPr>
            <a:picLocks noChangeAspect="1"/>
          </p:cNvPicPr>
          <p:nvPr userDrawn="1"/>
        </p:nvPicPr>
        <p:blipFill>
          <a:blip r:embed="rId2"/>
          <a:stretch>
            <a:fillRect/>
          </a:stretch>
        </p:blipFill>
        <p:spPr>
          <a:xfrm>
            <a:off x="987313" y="580584"/>
            <a:ext cx="4960609" cy="791016"/>
          </a:xfrm>
          <a:prstGeom prst="rect">
            <a:avLst/>
          </a:prstGeom>
        </p:spPr>
      </p:pic>
      <p:cxnSp>
        <p:nvCxnSpPr>
          <p:cNvPr id="10" name="Straight Connector 9">
            <a:extLst>
              <a:ext uri="{FF2B5EF4-FFF2-40B4-BE49-F238E27FC236}">
                <a16:creationId xmlns:a16="http://schemas.microsoft.com/office/drawing/2014/main" id="{CABF5189-9B47-F640-A5F6-99CD23D506AD}"/>
              </a:ext>
            </a:extLst>
          </p:cNvPr>
          <p:cNvCxnSpPr>
            <a:cxnSpLocks/>
          </p:cNvCxnSpPr>
          <p:nvPr userDrawn="1"/>
        </p:nvCxnSpPr>
        <p:spPr>
          <a:xfrm>
            <a:off x="1071749" y="1525980"/>
            <a:ext cx="19045051" cy="0"/>
          </a:xfrm>
          <a:prstGeom prst="line">
            <a:avLst/>
          </a:prstGeom>
          <a:ln w="22225">
            <a:solidFill>
              <a:srgbClr val="830019"/>
            </a:solidFill>
          </a:ln>
        </p:spPr>
        <p:style>
          <a:lnRef idx="2">
            <a:schemeClr val="accent3"/>
          </a:lnRef>
          <a:fillRef idx="0">
            <a:schemeClr val="accent3"/>
          </a:fillRef>
          <a:effectRef idx="1">
            <a:schemeClr val="accent3"/>
          </a:effectRef>
          <a:fontRef idx="minor">
            <a:schemeClr val="tx1"/>
          </a:fontRef>
        </p:style>
      </p:cxnSp>
      <p:sp>
        <p:nvSpPr>
          <p:cNvPr id="11" name="Title 1">
            <a:extLst>
              <a:ext uri="{FF2B5EF4-FFF2-40B4-BE49-F238E27FC236}">
                <a16:creationId xmlns:a16="http://schemas.microsoft.com/office/drawing/2014/main" id="{B8F1E0AC-0ABE-114A-80B1-E2A3B153C7FC}"/>
              </a:ext>
            </a:extLst>
          </p:cNvPr>
          <p:cNvSpPr>
            <a:spLocks noGrp="1"/>
          </p:cNvSpPr>
          <p:nvPr>
            <p:ph type="title"/>
          </p:nvPr>
        </p:nvSpPr>
        <p:spPr>
          <a:xfrm>
            <a:off x="1383030" y="1680359"/>
            <a:ext cx="17350740" cy="1988345"/>
          </a:xfrm>
        </p:spPr>
        <p:txBody>
          <a:bodyPr/>
          <a:lstStyle/>
          <a:p>
            <a:r>
              <a:rPr lang="en-US" dirty="0"/>
              <a:t>Click to edit Master title style</a:t>
            </a:r>
          </a:p>
        </p:txBody>
      </p:sp>
    </p:spTree>
    <p:extLst>
      <p:ext uri="{BB962C8B-B14F-4D97-AF65-F5344CB8AC3E}">
        <p14:creationId xmlns:p14="http://schemas.microsoft.com/office/powerpoint/2010/main" val="278193317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83030" y="1680359"/>
            <a:ext cx="17350740" cy="1988345"/>
          </a:xfrm>
        </p:spPr>
        <p:txBody>
          <a:bodyPr/>
          <a:lstStyle/>
          <a:p>
            <a:r>
              <a:rPr lang="en-US" dirty="0"/>
              <a:t>Click to edit Master title style</a:t>
            </a:r>
          </a:p>
        </p:txBody>
      </p:sp>
      <p:sp>
        <p:nvSpPr>
          <p:cNvPr id="3" name="Content Placeholder 2"/>
          <p:cNvSpPr>
            <a:spLocks noGrp="1"/>
          </p:cNvSpPr>
          <p:nvPr>
            <p:ph sz="half" idx="1"/>
          </p:nvPr>
        </p:nvSpPr>
        <p:spPr>
          <a:xfrm>
            <a:off x="1383030" y="3871109"/>
            <a:ext cx="85496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184130" y="3871109"/>
            <a:ext cx="85496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Text&#10;&#10;Description automatically generated with low confidence">
            <a:extLst>
              <a:ext uri="{FF2B5EF4-FFF2-40B4-BE49-F238E27FC236}">
                <a16:creationId xmlns:a16="http://schemas.microsoft.com/office/drawing/2014/main" id="{6E695956-3665-C448-BAAA-5092E1E8B884}"/>
              </a:ext>
            </a:extLst>
          </p:cNvPr>
          <p:cNvPicPr>
            <a:picLocks noChangeAspect="1"/>
          </p:cNvPicPr>
          <p:nvPr userDrawn="1"/>
        </p:nvPicPr>
        <p:blipFill>
          <a:blip r:embed="rId2"/>
          <a:stretch>
            <a:fillRect/>
          </a:stretch>
        </p:blipFill>
        <p:spPr>
          <a:xfrm>
            <a:off x="987313" y="580584"/>
            <a:ext cx="4960609" cy="791016"/>
          </a:xfrm>
          <a:prstGeom prst="rect">
            <a:avLst/>
          </a:prstGeom>
        </p:spPr>
      </p:pic>
      <p:cxnSp>
        <p:nvCxnSpPr>
          <p:cNvPr id="10" name="Straight Connector 9">
            <a:extLst>
              <a:ext uri="{FF2B5EF4-FFF2-40B4-BE49-F238E27FC236}">
                <a16:creationId xmlns:a16="http://schemas.microsoft.com/office/drawing/2014/main" id="{AAA61B11-F9DF-C849-901C-50B8C2AEF822}"/>
              </a:ext>
            </a:extLst>
          </p:cNvPr>
          <p:cNvCxnSpPr>
            <a:cxnSpLocks/>
          </p:cNvCxnSpPr>
          <p:nvPr userDrawn="1"/>
        </p:nvCxnSpPr>
        <p:spPr>
          <a:xfrm>
            <a:off x="1071749" y="1525980"/>
            <a:ext cx="19045051" cy="0"/>
          </a:xfrm>
          <a:prstGeom prst="line">
            <a:avLst/>
          </a:prstGeom>
          <a:ln w="22225">
            <a:solidFill>
              <a:srgbClr val="830019"/>
            </a:solidFill>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98208935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60532" y="6358917"/>
            <a:ext cx="8380707" cy="2218789"/>
          </a:xfrm>
        </p:spPr>
        <p:txBody>
          <a:bodyPr anchor="b"/>
          <a:lstStyle>
            <a:lvl1pPr algn="l">
              <a:defRPr sz="9000"/>
            </a:lvl1pPr>
          </a:lstStyle>
          <a:p>
            <a:r>
              <a:rPr lang="en-US" dirty="0"/>
              <a:t>Title</a:t>
            </a:r>
          </a:p>
        </p:txBody>
      </p:sp>
      <p:sp>
        <p:nvSpPr>
          <p:cNvPr id="3" name="Subtitle 2"/>
          <p:cNvSpPr>
            <a:spLocks noGrp="1"/>
          </p:cNvSpPr>
          <p:nvPr>
            <p:ph type="subTitle" idx="1"/>
          </p:nvPr>
        </p:nvSpPr>
        <p:spPr>
          <a:xfrm>
            <a:off x="9160531" y="8715820"/>
            <a:ext cx="9779427" cy="1571180"/>
          </a:xfrm>
        </p:spPr>
        <p:txBody>
          <a:bodyPr/>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EC44D85A-26EC-1343-A670-279FF3F9D779}"/>
              </a:ext>
            </a:extLst>
          </p:cNvPr>
          <p:cNvPicPr>
            <a:picLocks noChangeAspect="1"/>
          </p:cNvPicPr>
          <p:nvPr userDrawn="1"/>
        </p:nvPicPr>
        <p:blipFill>
          <a:blip r:embed="rId2"/>
          <a:stretch>
            <a:fillRect/>
          </a:stretch>
        </p:blipFill>
        <p:spPr>
          <a:xfrm>
            <a:off x="2673666" y="7333004"/>
            <a:ext cx="5431914" cy="1838238"/>
          </a:xfrm>
          <a:prstGeom prst="rect">
            <a:avLst/>
          </a:prstGeom>
        </p:spPr>
      </p:pic>
      <p:cxnSp>
        <p:nvCxnSpPr>
          <p:cNvPr id="8" name="Straight Connector 7">
            <a:extLst>
              <a:ext uri="{FF2B5EF4-FFF2-40B4-BE49-F238E27FC236}">
                <a16:creationId xmlns:a16="http://schemas.microsoft.com/office/drawing/2014/main" id="{400D66C8-8466-9740-84D3-7036C115C537}"/>
              </a:ext>
            </a:extLst>
          </p:cNvPr>
          <p:cNvCxnSpPr>
            <a:cxnSpLocks/>
          </p:cNvCxnSpPr>
          <p:nvPr userDrawn="1"/>
        </p:nvCxnSpPr>
        <p:spPr>
          <a:xfrm>
            <a:off x="8879216" y="6358918"/>
            <a:ext cx="0" cy="378641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collage of a person&#10;&#10;Description automatically generated with low confidence">
            <a:extLst>
              <a:ext uri="{FF2B5EF4-FFF2-40B4-BE49-F238E27FC236}">
                <a16:creationId xmlns:a16="http://schemas.microsoft.com/office/drawing/2014/main" id="{5C8CC33F-B21D-B14E-88F4-1A8D77317B6B}"/>
              </a:ext>
            </a:extLst>
          </p:cNvPr>
          <p:cNvPicPr>
            <a:picLocks noChangeAspect="1"/>
          </p:cNvPicPr>
          <p:nvPr userDrawn="1"/>
        </p:nvPicPr>
        <p:blipFill>
          <a:blip r:embed="rId3"/>
          <a:stretch>
            <a:fillRect/>
          </a:stretch>
        </p:blipFill>
        <p:spPr>
          <a:xfrm>
            <a:off x="-47500" y="1134337"/>
            <a:ext cx="20166245" cy="4335414"/>
          </a:xfrm>
          <a:prstGeom prst="rect">
            <a:avLst/>
          </a:prstGeom>
        </p:spPr>
      </p:pic>
    </p:spTree>
    <p:extLst>
      <p:ext uri="{BB962C8B-B14F-4D97-AF65-F5344CB8AC3E}">
        <p14:creationId xmlns:p14="http://schemas.microsoft.com/office/powerpoint/2010/main" val="178195559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9930" y="3654416"/>
            <a:ext cx="8510349"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351361" y="4890284"/>
            <a:ext cx="8510349" cy="5168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214610" y="3654416"/>
            <a:ext cx="855226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10214610" y="4890284"/>
            <a:ext cx="8552260" cy="5168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descr="Text&#10;&#10;Description automatically generated with low confidence">
            <a:extLst>
              <a:ext uri="{FF2B5EF4-FFF2-40B4-BE49-F238E27FC236}">
                <a16:creationId xmlns:a16="http://schemas.microsoft.com/office/drawing/2014/main" id="{1ABD6D52-6E65-C444-974D-753EE4A5008B}"/>
              </a:ext>
            </a:extLst>
          </p:cNvPr>
          <p:cNvPicPr>
            <a:picLocks noChangeAspect="1"/>
          </p:cNvPicPr>
          <p:nvPr userDrawn="1"/>
        </p:nvPicPr>
        <p:blipFill>
          <a:blip r:embed="rId2"/>
          <a:stretch>
            <a:fillRect/>
          </a:stretch>
        </p:blipFill>
        <p:spPr>
          <a:xfrm>
            <a:off x="987313" y="580584"/>
            <a:ext cx="4960609" cy="791016"/>
          </a:xfrm>
          <a:prstGeom prst="rect">
            <a:avLst/>
          </a:prstGeom>
        </p:spPr>
      </p:pic>
      <p:cxnSp>
        <p:nvCxnSpPr>
          <p:cNvPr id="12" name="Straight Connector 11">
            <a:extLst>
              <a:ext uri="{FF2B5EF4-FFF2-40B4-BE49-F238E27FC236}">
                <a16:creationId xmlns:a16="http://schemas.microsoft.com/office/drawing/2014/main" id="{47504330-E54D-F04F-913D-1B412CD4D4A1}"/>
              </a:ext>
            </a:extLst>
          </p:cNvPr>
          <p:cNvCxnSpPr>
            <a:cxnSpLocks/>
          </p:cNvCxnSpPr>
          <p:nvPr userDrawn="1"/>
        </p:nvCxnSpPr>
        <p:spPr>
          <a:xfrm>
            <a:off x="1071749" y="1525980"/>
            <a:ext cx="19045051" cy="0"/>
          </a:xfrm>
          <a:prstGeom prst="line">
            <a:avLst/>
          </a:prstGeom>
          <a:ln w="22225">
            <a:solidFill>
              <a:srgbClr val="830019"/>
            </a:solidFill>
          </a:ln>
        </p:spPr>
        <p:style>
          <a:lnRef idx="2">
            <a:schemeClr val="accent3"/>
          </a:lnRef>
          <a:fillRef idx="0">
            <a:schemeClr val="accent3"/>
          </a:fillRef>
          <a:effectRef idx="1">
            <a:schemeClr val="accent3"/>
          </a:effectRef>
          <a:fontRef idx="minor">
            <a:schemeClr val="tx1"/>
          </a:fontRef>
        </p:style>
      </p:cxnSp>
      <p:sp>
        <p:nvSpPr>
          <p:cNvPr id="13" name="Title 1">
            <a:extLst>
              <a:ext uri="{FF2B5EF4-FFF2-40B4-BE49-F238E27FC236}">
                <a16:creationId xmlns:a16="http://schemas.microsoft.com/office/drawing/2014/main" id="{B219908F-3C6D-664D-95AE-C28315414735}"/>
              </a:ext>
            </a:extLst>
          </p:cNvPr>
          <p:cNvSpPr>
            <a:spLocks noGrp="1"/>
          </p:cNvSpPr>
          <p:nvPr>
            <p:ph type="title"/>
          </p:nvPr>
        </p:nvSpPr>
        <p:spPr>
          <a:xfrm>
            <a:off x="1383030" y="1680359"/>
            <a:ext cx="17350740" cy="1988345"/>
          </a:xfrm>
        </p:spPr>
        <p:txBody>
          <a:bodyPr/>
          <a:lstStyle/>
          <a:p>
            <a:r>
              <a:rPr lang="en-US" dirty="0"/>
              <a:t>Click to edit Master title style</a:t>
            </a:r>
          </a:p>
        </p:txBody>
      </p:sp>
    </p:spTree>
    <p:extLst>
      <p:ext uri="{BB962C8B-B14F-4D97-AF65-F5344CB8AC3E}">
        <p14:creationId xmlns:p14="http://schemas.microsoft.com/office/powerpoint/2010/main" val="27662286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3186223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52201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149D53-7FD3-9A45-A3E6-80D28DEFB6F3}"/>
              </a:ext>
            </a:extLst>
          </p:cNvPr>
          <p:cNvSpPr/>
          <p:nvPr userDrawn="1"/>
        </p:nvSpPr>
        <p:spPr>
          <a:xfrm>
            <a:off x="0" y="0"/>
            <a:ext cx="20116800" cy="10287000"/>
          </a:xfrm>
          <a:prstGeom prst="rect">
            <a:avLst/>
          </a:prstGeom>
          <a:solidFill>
            <a:srgbClr val="830019"/>
          </a:solidFill>
          <a:ln>
            <a:solidFill>
              <a:srgbClr val="8300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D864C1F-534B-2542-88C6-3BC26AA2E7A6}"/>
              </a:ext>
            </a:extLst>
          </p:cNvPr>
          <p:cNvSpPr/>
          <p:nvPr userDrawn="1"/>
        </p:nvSpPr>
        <p:spPr>
          <a:xfrm>
            <a:off x="1061720" y="1104900"/>
            <a:ext cx="17993359" cy="8102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text, application&#10;&#10;Description automatically generated">
            <a:extLst>
              <a:ext uri="{FF2B5EF4-FFF2-40B4-BE49-F238E27FC236}">
                <a16:creationId xmlns:a16="http://schemas.microsoft.com/office/drawing/2014/main" id="{57548FD9-AD03-1448-BD23-F85DBDC7AD79}"/>
              </a:ext>
            </a:extLst>
          </p:cNvPr>
          <p:cNvPicPr>
            <a:picLocks noChangeAspect="1"/>
          </p:cNvPicPr>
          <p:nvPr userDrawn="1"/>
        </p:nvPicPr>
        <p:blipFill rotWithShape="1">
          <a:blip r:embed="rId2"/>
          <a:srcRect l="6" t="11784" r="-7" b="17909"/>
          <a:stretch/>
        </p:blipFill>
        <p:spPr>
          <a:xfrm>
            <a:off x="1061720" y="2120900"/>
            <a:ext cx="17993359" cy="6515100"/>
          </a:xfrm>
          <a:prstGeom prst="rect">
            <a:avLst/>
          </a:prstGeom>
        </p:spPr>
      </p:pic>
    </p:spTree>
    <p:extLst>
      <p:ext uri="{BB962C8B-B14F-4D97-AF65-F5344CB8AC3E}">
        <p14:creationId xmlns:p14="http://schemas.microsoft.com/office/powerpoint/2010/main" val="36052258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60532" y="6358917"/>
            <a:ext cx="8380707" cy="2218789"/>
          </a:xfrm>
        </p:spPr>
        <p:txBody>
          <a:bodyPr anchor="b"/>
          <a:lstStyle>
            <a:lvl1pPr algn="l">
              <a:defRPr sz="9000"/>
            </a:lvl1pPr>
          </a:lstStyle>
          <a:p>
            <a:r>
              <a:rPr lang="en-US" dirty="0"/>
              <a:t>Title</a:t>
            </a:r>
          </a:p>
        </p:txBody>
      </p:sp>
      <p:sp>
        <p:nvSpPr>
          <p:cNvPr id="3" name="Subtitle 2"/>
          <p:cNvSpPr>
            <a:spLocks noGrp="1"/>
          </p:cNvSpPr>
          <p:nvPr>
            <p:ph type="subTitle" idx="1"/>
          </p:nvPr>
        </p:nvSpPr>
        <p:spPr>
          <a:xfrm>
            <a:off x="9160531" y="8715820"/>
            <a:ext cx="9779427" cy="1571180"/>
          </a:xfrm>
        </p:spPr>
        <p:txBody>
          <a:bodyPr/>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EC44D85A-26EC-1343-A670-279FF3F9D779}"/>
              </a:ext>
            </a:extLst>
          </p:cNvPr>
          <p:cNvPicPr>
            <a:picLocks noChangeAspect="1"/>
          </p:cNvPicPr>
          <p:nvPr userDrawn="1"/>
        </p:nvPicPr>
        <p:blipFill>
          <a:blip r:embed="rId2"/>
          <a:stretch>
            <a:fillRect/>
          </a:stretch>
        </p:blipFill>
        <p:spPr>
          <a:xfrm>
            <a:off x="2673666" y="7333004"/>
            <a:ext cx="5431914" cy="1838238"/>
          </a:xfrm>
          <a:prstGeom prst="rect">
            <a:avLst/>
          </a:prstGeom>
        </p:spPr>
      </p:pic>
      <p:cxnSp>
        <p:nvCxnSpPr>
          <p:cNvPr id="8" name="Straight Connector 7">
            <a:extLst>
              <a:ext uri="{FF2B5EF4-FFF2-40B4-BE49-F238E27FC236}">
                <a16:creationId xmlns:a16="http://schemas.microsoft.com/office/drawing/2014/main" id="{400D66C8-8466-9740-84D3-7036C115C537}"/>
              </a:ext>
            </a:extLst>
          </p:cNvPr>
          <p:cNvCxnSpPr>
            <a:cxnSpLocks/>
          </p:cNvCxnSpPr>
          <p:nvPr userDrawn="1"/>
        </p:nvCxnSpPr>
        <p:spPr>
          <a:xfrm>
            <a:off x="8879216" y="6358918"/>
            <a:ext cx="0" cy="378641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9A851D3B-0E0B-2141-8589-7B59EF74B5C2}"/>
              </a:ext>
            </a:extLst>
          </p:cNvPr>
          <p:cNvSpPr>
            <a:spLocks noGrp="1"/>
          </p:cNvSpPr>
          <p:nvPr>
            <p:ph type="pic" sz="quarter" idx="10"/>
          </p:nvPr>
        </p:nvSpPr>
        <p:spPr>
          <a:xfrm>
            <a:off x="-123825" y="1115758"/>
            <a:ext cx="4924425" cy="4214812"/>
          </a:xfrm>
        </p:spPr>
        <p:txBody>
          <a:bodyPr/>
          <a:lstStyle/>
          <a:p>
            <a:endParaRPr lang="en-US"/>
          </a:p>
        </p:txBody>
      </p:sp>
      <p:sp>
        <p:nvSpPr>
          <p:cNvPr id="9" name="Picture Placeholder 4">
            <a:extLst>
              <a:ext uri="{FF2B5EF4-FFF2-40B4-BE49-F238E27FC236}">
                <a16:creationId xmlns:a16="http://schemas.microsoft.com/office/drawing/2014/main" id="{47E63299-2876-7744-B2B4-C5A57EF828C1}"/>
              </a:ext>
            </a:extLst>
          </p:cNvPr>
          <p:cNvSpPr>
            <a:spLocks noGrp="1"/>
          </p:cNvSpPr>
          <p:nvPr>
            <p:ph type="pic" sz="quarter" idx="11"/>
          </p:nvPr>
        </p:nvSpPr>
        <p:spPr>
          <a:xfrm>
            <a:off x="5057775" y="1115758"/>
            <a:ext cx="4924425" cy="4214812"/>
          </a:xfrm>
        </p:spPr>
        <p:txBody>
          <a:bodyPr/>
          <a:lstStyle/>
          <a:p>
            <a:endParaRPr lang="en-US"/>
          </a:p>
        </p:txBody>
      </p:sp>
      <p:sp>
        <p:nvSpPr>
          <p:cNvPr id="10" name="Picture Placeholder 4">
            <a:extLst>
              <a:ext uri="{FF2B5EF4-FFF2-40B4-BE49-F238E27FC236}">
                <a16:creationId xmlns:a16="http://schemas.microsoft.com/office/drawing/2014/main" id="{CA1E35F2-9D18-B74C-B145-219B98D08210}"/>
              </a:ext>
            </a:extLst>
          </p:cNvPr>
          <p:cNvSpPr>
            <a:spLocks noGrp="1"/>
          </p:cNvSpPr>
          <p:nvPr>
            <p:ph type="pic" sz="quarter" idx="12"/>
          </p:nvPr>
        </p:nvSpPr>
        <p:spPr>
          <a:xfrm>
            <a:off x="10239375" y="1115758"/>
            <a:ext cx="4924425" cy="4214812"/>
          </a:xfrm>
        </p:spPr>
        <p:txBody>
          <a:bodyPr/>
          <a:lstStyle/>
          <a:p>
            <a:endParaRPr lang="en-US"/>
          </a:p>
        </p:txBody>
      </p:sp>
      <p:sp>
        <p:nvSpPr>
          <p:cNvPr id="11" name="Picture Placeholder 4">
            <a:extLst>
              <a:ext uri="{FF2B5EF4-FFF2-40B4-BE49-F238E27FC236}">
                <a16:creationId xmlns:a16="http://schemas.microsoft.com/office/drawing/2014/main" id="{256B3B6F-B203-194C-AADB-FCBA58B47A9D}"/>
              </a:ext>
            </a:extLst>
          </p:cNvPr>
          <p:cNvSpPr>
            <a:spLocks noGrp="1"/>
          </p:cNvSpPr>
          <p:nvPr>
            <p:ph type="pic" sz="quarter" idx="13"/>
          </p:nvPr>
        </p:nvSpPr>
        <p:spPr>
          <a:xfrm>
            <a:off x="15420975" y="1115758"/>
            <a:ext cx="4924425" cy="4214812"/>
          </a:xfrm>
        </p:spPr>
        <p:txBody>
          <a:bodyPr/>
          <a:lstStyle/>
          <a:p>
            <a:endParaRPr lang="en-US"/>
          </a:p>
        </p:txBody>
      </p:sp>
    </p:spTree>
    <p:extLst>
      <p:ext uri="{BB962C8B-B14F-4D97-AF65-F5344CB8AC3E}">
        <p14:creationId xmlns:p14="http://schemas.microsoft.com/office/powerpoint/2010/main" val="93920738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2553" y="2564608"/>
            <a:ext cx="1735074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372553" y="6884195"/>
            <a:ext cx="1735074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3651655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3030" y="3871109"/>
            <a:ext cx="173507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Content Placeholder 5" descr="A picture containing text, clipart&#10;&#10;Description automatically generated">
            <a:extLst>
              <a:ext uri="{FF2B5EF4-FFF2-40B4-BE49-F238E27FC236}">
                <a16:creationId xmlns:a16="http://schemas.microsoft.com/office/drawing/2014/main" id="{2B18E1BA-C3C5-134C-B406-5F585C367C48}"/>
              </a:ext>
            </a:extLst>
          </p:cNvPr>
          <p:cNvPicPr>
            <a:picLocks noChangeAspect="1"/>
          </p:cNvPicPr>
          <p:nvPr userDrawn="1"/>
        </p:nvPicPr>
        <p:blipFill>
          <a:blip r:embed="rId2"/>
          <a:stretch>
            <a:fillRect/>
          </a:stretch>
        </p:blipFill>
        <p:spPr>
          <a:xfrm>
            <a:off x="907140" y="563580"/>
            <a:ext cx="5086563" cy="808022"/>
          </a:xfrm>
          <a:prstGeom prst="rect">
            <a:avLst/>
          </a:prstGeom>
        </p:spPr>
      </p:pic>
      <p:cxnSp>
        <p:nvCxnSpPr>
          <p:cNvPr id="8" name="Straight Connector 7">
            <a:extLst>
              <a:ext uri="{FF2B5EF4-FFF2-40B4-BE49-F238E27FC236}">
                <a16:creationId xmlns:a16="http://schemas.microsoft.com/office/drawing/2014/main" id="{8A8BD4E4-6755-1E45-940F-7A45F37840FF}"/>
              </a:ext>
            </a:extLst>
          </p:cNvPr>
          <p:cNvCxnSpPr>
            <a:cxnSpLocks/>
          </p:cNvCxnSpPr>
          <p:nvPr userDrawn="1"/>
        </p:nvCxnSpPr>
        <p:spPr>
          <a:xfrm>
            <a:off x="1071749" y="1525980"/>
            <a:ext cx="19045051" cy="0"/>
          </a:xfrm>
          <a:prstGeom prst="line">
            <a:avLst/>
          </a:prstGeom>
          <a:ln w="22225">
            <a:solidFill>
              <a:schemeClr val="bg1">
                <a:lumMod val="85000"/>
              </a:schemeClr>
            </a:solidFill>
          </a:ln>
        </p:spPr>
        <p:style>
          <a:lnRef idx="2">
            <a:schemeClr val="accent3"/>
          </a:lnRef>
          <a:fillRef idx="0">
            <a:schemeClr val="accent3"/>
          </a:fillRef>
          <a:effectRef idx="1">
            <a:schemeClr val="accent3"/>
          </a:effectRef>
          <a:fontRef idx="minor">
            <a:schemeClr val="tx1"/>
          </a:fontRef>
        </p:style>
      </p:cxnSp>
      <p:sp>
        <p:nvSpPr>
          <p:cNvPr id="10" name="Title 1">
            <a:extLst>
              <a:ext uri="{FF2B5EF4-FFF2-40B4-BE49-F238E27FC236}">
                <a16:creationId xmlns:a16="http://schemas.microsoft.com/office/drawing/2014/main" id="{46419160-7244-E34D-B268-455C8B2194DE}"/>
              </a:ext>
            </a:extLst>
          </p:cNvPr>
          <p:cNvSpPr>
            <a:spLocks noGrp="1"/>
          </p:cNvSpPr>
          <p:nvPr>
            <p:ph type="title"/>
          </p:nvPr>
        </p:nvSpPr>
        <p:spPr>
          <a:xfrm>
            <a:off x="1383030" y="1680359"/>
            <a:ext cx="17350740" cy="1988345"/>
          </a:xfrm>
        </p:spPr>
        <p:txBody>
          <a:bodyPr/>
          <a:lstStyle/>
          <a:p>
            <a:r>
              <a:rPr lang="en-US" dirty="0"/>
              <a:t>Click to edit Master title style</a:t>
            </a:r>
          </a:p>
        </p:txBody>
      </p:sp>
    </p:spTree>
    <p:extLst>
      <p:ext uri="{BB962C8B-B14F-4D97-AF65-F5344CB8AC3E}">
        <p14:creationId xmlns:p14="http://schemas.microsoft.com/office/powerpoint/2010/main" val="15392261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83030" y="1680359"/>
            <a:ext cx="17350740" cy="1988345"/>
          </a:xfrm>
        </p:spPr>
        <p:txBody>
          <a:bodyPr/>
          <a:lstStyle/>
          <a:p>
            <a:r>
              <a:rPr lang="en-US" dirty="0"/>
              <a:t>Click to edit Master title style</a:t>
            </a:r>
          </a:p>
        </p:txBody>
      </p:sp>
      <p:sp>
        <p:nvSpPr>
          <p:cNvPr id="3" name="Content Placeholder 2"/>
          <p:cNvSpPr>
            <a:spLocks noGrp="1"/>
          </p:cNvSpPr>
          <p:nvPr>
            <p:ph sz="half" idx="1"/>
          </p:nvPr>
        </p:nvSpPr>
        <p:spPr>
          <a:xfrm>
            <a:off x="1383030" y="3871109"/>
            <a:ext cx="85496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184130" y="3871109"/>
            <a:ext cx="8549640" cy="5852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Content Placeholder 5" descr="A picture containing text, clipart&#10;&#10;Description automatically generated">
            <a:extLst>
              <a:ext uri="{FF2B5EF4-FFF2-40B4-BE49-F238E27FC236}">
                <a16:creationId xmlns:a16="http://schemas.microsoft.com/office/drawing/2014/main" id="{D80A9A48-806D-2940-8845-38B332983183}"/>
              </a:ext>
            </a:extLst>
          </p:cNvPr>
          <p:cNvPicPr>
            <a:picLocks noChangeAspect="1"/>
          </p:cNvPicPr>
          <p:nvPr userDrawn="1"/>
        </p:nvPicPr>
        <p:blipFill>
          <a:blip r:embed="rId2"/>
          <a:stretch>
            <a:fillRect/>
          </a:stretch>
        </p:blipFill>
        <p:spPr>
          <a:xfrm>
            <a:off x="907140" y="563580"/>
            <a:ext cx="5086563" cy="808022"/>
          </a:xfrm>
          <a:prstGeom prst="rect">
            <a:avLst/>
          </a:prstGeom>
        </p:spPr>
      </p:pic>
      <p:cxnSp>
        <p:nvCxnSpPr>
          <p:cNvPr id="9" name="Straight Connector 8">
            <a:extLst>
              <a:ext uri="{FF2B5EF4-FFF2-40B4-BE49-F238E27FC236}">
                <a16:creationId xmlns:a16="http://schemas.microsoft.com/office/drawing/2014/main" id="{A5FE285B-85BF-EA47-8CD7-4339C12585FF}"/>
              </a:ext>
            </a:extLst>
          </p:cNvPr>
          <p:cNvCxnSpPr>
            <a:cxnSpLocks/>
          </p:cNvCxnSpPr>
          <p:nvPr userDrawn="1"/>
        </p:nvCxnSpPr>
        <p:spPr>
          <a:xfrm>
            <a:off x="1071749" y="1525980"/>
            <a:ext cx="19045051" cy="0"/>
          </a:xfrm>
          <a:prstGeom prst="line">
            <a:avLst/>
          </a:prstGeom>
          <a:ln w="22225">
            <a:solidFill>
              <a:schemeClr val="bg1">
                <a:lumMod val="85000"/>
              </a:schemeClr>
            </a:solidFill>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52231455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9930" y="3654416"/>
            <a:ext cx="8510349"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351361" y="4890284"/>
            <a:ext cx="8510349" cy="5168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214610" y="3654416"/>
            <a:ext cx="855226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10214610" y="4890284"/>
            <a:ext cx="8552260" cy="5168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Content Placeholder 5" descr="A picture containing text, clipart&#10;&#10;Description automatically generated">
            <a:extLst>
              <a:ext uri="{FF2B5EF4-FFF2-40B4-BE49-F238E27FC236}">
                <a16:creationId xmlns:a16="http://schemas.microsoft.com/office/drawing/2014/main" id="{087A32F5-5668-9F4E-9539-C3B53A1FDE19}"/>
              </a:ext>
            </a:extLst>
          </p:cNvPr>
          <p:cNvPicPr>
            <a:picLocks noChangeAspect="1"/>
          </p:cNvPicPr>
          <p:nvPr userDrawn="1"/>
        </p:nvPicPr>
        <p:blipFill>
          <a:blip r:embed="rId2"/>
          <a:stretch>
            <a:fillRect/>
          </a:stretch>
        </p:blipFill>
        <p:spPr>
          <a:xfrm>
            <a:off x="907140" y="563580"/>
            <a:ext cx="5086563" cy="808022"/>
          </a:xfrm>
          <a:prstGeom prst="rect">
            <a:avLst/>
          </a:prstGeom>
        </p:spPr>
      </p:pic>
      <p:cxnSp>
        <p:nvCxnSpPr>
          <p:cNvPr id="11" name="Straight Connector 10">
            <a:extLst>
              <a:ext uri="{FF2B5EF4-FFF2-40B4-BE49-F238E27FC236}">
                <a16:creationId xmlns:a16="http://schemas.microsoft.com/office/drawing/2014/main" id="{1566BC2B-E244-D040-B8C0-F1A4CF2D36B5}"/>
              </a:ext>
            </a:extLst>
          </p:cNvPr>
          <p:cNvCxnSpPr>
            <a:cxnSpLocks/>
          </p:cNvCxnSpPr>
          <p:nvPr userDrawn="1"/>
        </p:nvCxnSpPr>
        <p:spPr>
          <a:xfrm>
            <a:off x="1071749" y="1525980"/>
            <a:ext cx="19045051" cy="0"/>
          </a:xfrm>
          <a:prstGeom prst="line">
            <a:avLst/>
          </a:prstGeom>
          <a:ln w="22225">
            <a:solidFill>
              <a:schemeClr val="bg1">
                <a:lumMod val="85000"/>
              </a:schemeClr>
            </a:solidFill>
          </a:ln>
        </p:spPr>
        <p:style>
          <a:lnRef idx="2">
            <a:schemeClr val="accent3"/>
          </a:lnRef>
          <a:fillRef idx="0">
            <a:schemeClr val="accent3"/>
          </a:fillRef>
          <a:effectRef idx="1">
            <a:schemeClr val="accent3"/>
          </a:effectRef>
          <a:fontRef idx="minor">
            <a:schemeClr val="tx1"/>
          </a:fontRef>
        </p:style>
      </p:cxnSp>
      <p:sp>
        <p:nvSpPr>
          <p:cNvPr id="16" name="Title 1">
            <a:extLst>
              <a:ext uri="{FF2B5EF4-FFF2-40B4-BE49-F238E27FC236}">
                <a16:creationId xmlns:a16="http://schemas.microsoft.com/office/drawing/2014/main" id="{B6486343-DC26-6D4E-8262-198F802B8495}"/>
              </a:ext>
            </a:extLst>
          </p:cNvPr>
          <p:cNvSpPr>
            <a:spLocks noGrp="1"/>
          </p:cNvSpPr>
          <p:nvPr>
            <p:ph type="title"/>
          </p:nvPr>
        </p:nvSpPr>
        <p:spPr>
          <a:xfrm>
            <a:off x="1383030" y="1680359"/>
            <a:ext cx="17350740" cy="1988345"/>
          </a:xfrm>
        </p:spPr>
        <p:txBody>
          <a:bodyPr/>
          <a:lstStyle/>
          <a:p>
            <a:r>
              <a:rPr lang="en-US" dirty="0"/>
              <a:t>Click to edit Master title style</a:t>
            </a:r>
          </a:p>
        </p:txBody>
      </p:sp>
    </p:spTree>
    <p:extLst>
      <p:ext uri="{BB962C8B-B14F-4D97-AF65-F5344CB8AC3E}">
        <p14:creationId xmlns:p14="http://schemas.microsoft.com/office/powerpoint/2010/main" val="51417696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60433858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907485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3001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3030" y="547688"/>
            <a:ext cx="17350740" cy="19883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383030" y="2738438"/>
            <a:ext cx="1735074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Logo, company name&#10;&#10;Description automatically generated">
            <a:extLst>
              <a:ext uri="{FF2B5EF4-FFF2-40B4-BE49-F238E27FC236}">
                <a16:creationId xmlns:a16="http://schemas.microsoft.com/office/drawing/2014/main" id="{D209364F-E885-6141-A854-0612B489049C}"/>
              </a:ext>
            </a:extLst>
          </p:cNvPr>
          <p:cNvPicPr>
            <a:picLocks noChangeAspect="1"/>
          </p:cNvPicPr>
          <p:nvPr userDrawn="1"/>
        </p:nvPicPr>
        <p:blipFill>
          <a:blip r:embed="rId11">
            <a:alphaModFix amt="14000"/>
          </a:blip>
          <a:stretch>
            <a:fillRect/>
          </a:stretch>
        </p:blipFill>
        <p:spPr>
          <a:xfrm>
            <a:off x="13314113" y="4930773"/>
            <a:ext cx="7309646" cy="7309646"/>
          </a:xfrm>
          <a:prstGeom prst="rect">
            <a:avLst/>
          </a:prstGeom>
        </p:spPr>
      </p:pic>
    </p:spTree>
    <p:extLst>
      <p:ext uri="{BB962C8B-B14F-4D97-AF65-F5344CB8AC3E}">
        <p14:creationId xmlns:p14="http://schemas.microsoft.com/office/powerpoint/2010/main" val="2026926333"/>
      </p:ext>
    </p:extLst>
  </p:cSld>
  <p:clrMap bg1="lt1" tx1="dk1" bg2="lt2" tx2="dk2" accent1="accent1" accent2="accent2" accent3="accent3" accent4="accent4" accent5="accent5" accent6="accent6" hlink="hlink" folHlink="folHlink"/>
  <p:sldLayoutIdLst>
    <p:sldLayoutId id="2147483661" r:id="rId1"/>
    <p:sldLayoutId id="2147483685" r:id="rId2"/>
    <p:sldLayoutId id="2147483686" r:id="rId3"/>
    <p:sldLayoutId id="2147483663" r:id="rId4"/>
    <p:sldLayoutId id="2147483662" r:id="rId5"/>
    <p:sldLayoutId id="2147483664" r:id="rId6"/>
    <p:sldLayoutId id="2147483665" r:id="rId7"/>
    <p:sldLayoutId id="2147483666" r:id="rId8"/>
    <p:sldLayoutId id="2147483667" r:id="rId9"/>
  </p:sldLayoutIdLst>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hf sldNum="0" hdr="0" ftr="0" dt="0"/>
  <p:txStyles>
    <p:titleStyle>
      <a:lvl1pPr algn="l" defTabSz="1371600" rtl="0" eaLnBrk="1" latinLnBrk="0" hangingPunct="1">
        <a:lnSpc>
          <a:spcPct val="90000"/>
        </a:lnSpc>
        <a:spcBef>
          <a:spcPct val="0"/>
        </a:spcBef>
        <a:buNone/>
        <a:defRPr sz="6600" b="1" kern="1200">
          <a:solidFill>
            <a:schemeClr val="bg1">
              <a:lumMod val="85000"/>
            </a:schemeClr>
          </a:solidFill>
          <a:latin typeface="Montserrat" pitchFamily="2"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3030" y="547688"/>
            <a:ext cx="17350740" cy="19883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383030" y="2738438"/>
            <a:ext cx="1735074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Logo, company name&#10;&#10;Description automatically generated">
            <a:extLst>
              <a:ext uri="{FF2B5EF4-FFF2-40B4-BE49-F238E27FC236}">
                <a16:creationId xmlns:a16="http://schemas.microsoft.com/office/drawing/2014/main" id="{D209364F-E885-6141-A854-0612B489049C}"/>
              </a:ext>
            </a:extLst>
          </p:cNvPr>
          <p:cNvPicPr>
            <a:picLocks noChangeAspect="1"/>
          </p:cNvPicPr>
          <p:nvPr userDrawn="1"/>
        </p:nvPicPr>
        <p:blipFill>
          <a:blip r:embed="rId9">
            <a:alphaModFix amt="14000"/>
          </a:blip>
          <a:stretch>
            <a:fillRect/>
          </a:stretch>
        </p:blipFill>
        <p:spPr>
          <a:xfrm>
            <a:off x="13314113" y="4930773"/>
            <a:ext cx="7309646" cy="7309646"/>
          </a:xfrm>
          <a:prstGeom prst="rect">
            <a:avLst/>
          </a:prstGeom>
        </p:spPr>
      </p:pic>
    </p:spTree>
    <p:extLst>
      <p:ext uri="{BB962C8B-B14F-4D97-AF65-F5344CB8AC3E}">
        <p14:creationId xmlns:p14="http://schemas.microsoft.com/office/powerpoint/2010/main" val="287115436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hf sldNum="0" hdr="0" ftr="0" dt="0"/>
  <p:txStyles>
    <p:titleStyle>
      <a:lvl1pPr algn="l" defTabSz="1371600" rtl="0" eaLnBrk="1" latinLnBrk="0" hangingPunct="1">
        <a:lnSpc>
          <a:spcPct val="90000"/>
        </a:lnSpc>
        <a:spcBef>
          <a:spcPct val="0"/>
        </a:spcBef>
        <a:buNone/>
        <a:defRPr sz="6600" b="1" kern="1200">
          <a:solidFill>
            <a:schemeClr val="bg1">
              <a:lumMod val="85000"/>
            </a:schemeClr>
          </a:solidFill>
          <a:latin typeface="Montserrat" pitchFamily="2"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3030" y="547688"/>
            <a:ext cx="17350740" cy="19883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383030" y="2738438"/>
            <a:ext cx="1735074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Shape&#10;&#10;Description automatically generated with low confidence">
            <a:extLst>
              <a:ext uri="{FF2B5EF4-FFF2-40B4-BE49-F238E27FC236}">
                <a16:creationId xmlns:a16="http://schemas.microsoft.com/office/drawing/2014/main" id="{E1D980BE-6E12-A54F-8A2E-108718B28A89}"/>
              </a:ext>
            </a:extLst>
          </p:cNvPr>
          <p:cNvPicPr>
            <a:picLocks noChangeAspect="1"/>
          </p:cNvPicPr>
          <p:nvPr userDrawn="1"/>
        </p:nvPicPr>
        <p:blipFill>
          <a:blip r:embed="rId9">
            <a:alphaModFix amt="20000"/>
          </a:blip>
          <a:stretch>
            <a:fillRect/>
          </a:stretch>
        </p:blipFill>
        <p:spPr>
          <a:xfrm>
            <a:off x="13282059" y="4912548"/>
            <a:ext cx="7315200" cy="7315200"/>
          </a:xfrm>
          <a:prstGeom prst="rect">
            <a:avLst/>
          </a:prstGeom>
        </p:spPr>
      </p:pic>
    </p:spTree>
    <p:extLst>
      <p:ext uri="{BB962C8B-B14F-4D97-AF65-F5344CB8AC3E}">
        <p14:creationId xmlns:p14="http://schemas.microsoft.com/office/powerpoint/2010/main" val="42999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Lst>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hf sldNum="0" hdr="0" ftr="0" dt="0"/>
  <p:txStyles>
    <p:titleStyle>
      <a:lvl1pPr algn="l" defTabSz="1371600" rtl="0" eaLnBrk="1" latinLnBrk="0" hangingPunct="1">
        <a:lnSpc>
          <a:spcPct val="90000"/>
        </a:lnSpc>
        <a:spcBef>
          <a:spcPct val="0"/>
        </a:spcBef>
        <a:buNone/>
        <a:defRPr sz="6600" b="1" kern="1200">
          <a:solidFill>
            <a:srgbClr val="830019"/>
          </a:solidFill>
          <a:latin typeface="Montserrat" pitchFamily="2"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bg1">
              <a:lumMod val="75000"/>
            </a:schemeClr>
          </a:solidFill>
          <a:latin typeface="Roboto" panose="02000000000000000000" pitchFamily="2" charset="0"/>
          <a:ea typeface="Roboto" panose="02000000000000000000" pitchFamily="2" charset="0"/>
          <a:cs typeface="Roboto" panose="02000000000000000000" pitchFamily="2"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bg1">
              <a:lumMod val="75000"/>
            </a:schemeClr>
          </a:solidFill>
          <a:latin typeface="Roboto" panose="02000000000000000000" pitchFamily="2" charset="0"/>
          <a:ea typeface="Roboto" panose="02000000000000000000" pitchFamily="2" charset="0"/>
          <a:cs typeface="Roboto" panose="02000000000000000000" pitchFamily="2" charset="0"/>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bg1">
              <a:lumMod val="75000"/>
            </a:schemeClr>
          </a:solidFill>
          <a:latin typeface="Roboto" panose="02000000000000000000" pitchFamily="2" charset="0"/>
          <a:ea typeface="Roboto" panose="02000000000000000000" pitchFamily="2" charset="0"/>
          <a:cs typeface="Roboto" panose="02000000000000000000" pitchFamily="2" charset="0"/>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bg1">
              <a:lumMod val="75000"/>
            </a:schemeClr>
          </a:solidFill>
          <a:latin typeface="Roboto" panose="02000000000000000000" pitchFamily="2" charset="0"/>
          <a:ea typeface="Roboto" panose="02000000000000000000" pitchFamily="2" charset="0"/>
          <a:cs typeface="Roboto" panose="02000000000000000000" pitchFamily="2" charset="0"/>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bg1">
              <a:lumMod val="75000"/>
            </a:schemeClr>
          </a:solidFill>
          <a:latin typeface="Roboto" panose="02000000000000000000" pitchFamily="2" charset="0"/>
          <a:ea typeface="Roboto" panose="02000000000000000000" pitchFamily="2" charset="0"/>
          <a:cs typeface="Roboto" panose="02000000000000000000" pitchFamily="2"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wlax.edu/human-resources/employees/business-manager/#tm-336996"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28.png"/><Relationship Id="rId4" Type="http://schemas.openxmlformats.org/officeDocument/2006/relationships/hyperlink" Target="https://kb.wisconsin.edu/workday/internal/144615#toc7"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9.xml"/><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hyperlink" Target="https://www.wisconsin.edu/uw-policies/uw-system-administrative-policies/title-change/" TargetMode="External"/><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hyperlink" Target="https://kb.wisconsin.edu/workday/internal/144615#toc7" TargetMode="External"/><Relationship Id="rId2" Type="http://schemas.openxmlformats.org/officeDocument/2006/relationships/notesSlide" Target="../notesSlides/notesSlide25.xml"/><Relationship Id="rId1" Type="http://schemas.openxmlformats.org/officeDocument/2006/relationships/slideLayout" Target="../slideLayouts/slideLayout19.xml"/><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hyperlink" Target="https://kb.wisconsin.edu/workday/internal/149984" TargetMode="External"/><Relationship Id="rId2" Type="http://schemas.openxmlformats.org/officeDocument/2006/relationships/notesSlide" Target="../notesSlides/notesSlide26.xml"/><Relationship Id="rId1" Type="http://schemas.openxmlformats.org/officeDocument/2006/relationships/slideLayout" Target="../slideLayouts/slideLayout19.xml"/><Relationship Id="rId6" Type="http://schemas.openxmlformats.org/officeDocument/2006/relationships/hyperlink" Target="https://www.wisconsin.edu/shared-services/wp-content/uploads/sites/346/2025/11/20251030-workshop.pdf" TargetMode="External"/><Relationship Id="rId5" Type="http://schemas.openxmlformats.org/officeDocument/2006/relationships/hyperlink" Target="https://mediaspace.wisconsin.edu/media/Contracts+Part+II+Workshop+10+30+25/1_vyjsieze/391322063?" TargetMode="External"/><Relationship Id="rId4" Type="http://schemas.openxmlformats.org/officeDocument/2006/relationships/hyperlink" Target="https://kb.wisconsin.edu/workday/internal/152848"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UWL Logo">
            <a:extLst>
              <a:ext uri="{FF2B5EF4-FFF2-40B4-BE49-F238E27FC236}">
                <a16:creationId xmlns:a16="http://schemas.microsoft.com/office/drawing/2014/main" id="{83CE7039-2807-3945-B156-BF836757F001}"/>
              </a:ext>
            </a:extLst>
          </p:cNvPr>
          <p:cNvPicPr>
            <a:picLocks noChangeAspect="1"/>
          </p:cNvPicPr>
          <p:nvPr/>
        </p:nvPicPr>
        <p:blipFill>
          <a:blip r:embed="rId3"/>
          <a:stretch>
            <a:fillRect/>
          </a:stretch>
        </p:blipFill>
        <p:spPr>
          <a:xfrm>
            <a:off x="2734626" y="4020242"/>
            <a:ext cx="5431914" cy="1838238"/>
          </a:xfrm>
          <a:prstGeom prst="rect">
            <a:avLst/>
          </a:prstGeom>
        </p:spPr>
      </p:pic>
      <p:cxnSp>
        <p:nvCxnSpPr>
          <p:cNvPr id="4" name="Straight Connector 3">
            <a:extLst>
              <a:ext uri="{FF2B5EF4-FFF2-40B4-BE49-F238E27FC236}">
                <a16:creationId xmlns:a16="http://schemas.microsoft.com/office/drawing/2014/main" id="{FDF13B07-2EB1-0443-955B-BB889261A1BF}"/>
              </a:ext>
              <a:ext uri="{C183D7F6-B498-43B3-948B-1728B52AA6E4}">
                <adec:decorative xmlns:adec="http://schemas.microsoft.com/office/drawing/2017/decorative" val="1"/>
              </a:ext>
            </a:extLst>
          </p:cNvPr>
          <p:cNvCxnSpPr>
            <a:cxnSpLocks/>
          </p:cNvCxnSpPr>
          <p:nvPr/>
        </p:nvCxnSpPr>
        <p:spPr>
          <a:xfrm>
            <a:off x="8940176" y="3046156"/>
            <a:ext cx="0" cy="378641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31367123-C5D5-C731-BC29-D9D59C1A2A23}"/>
              </a:ext>
            </a:extLst>
          </p:cNvPr>
          <p:cNvSpPr>
            <a:spLocks noGrp="1"/>
          </p:cNvSpPr>
          <p:nvPr>
            <p:ph type="ctrTitle"/>
          </p:nvPr>
        </p:nvSpPr>
        <p:spPr>
          <a:xfrm>
            <a:off x="9169430" y="4020242"/>
            <a:ext cx="10637652" cy="2218789"/>
          </a:xfrm>
        </p:spPr>
        <p:txBody>
          <a:bodyPr>
            <a:normAutofit fontScale="90000"/>
          </a:bodyPr>
          <a:lstStyle/>
          <a:p>
            <a:r>
              <a:rPr lang="en-US" dirty="0"/>
              <a:t>Reappointment:</a:t>
            </a:r>
            <a:br>
              <a:rPr lang="en-US" dirty="0"/>
            </a:br>
            <a:r>
              <a:rPr lang="en-US" dirty="0"/>
              <a:t>Extend Fixed Term Employees</a:t>
            </a:r>
            <a:br>
              <a:rPr lang="en-US" dirty="0"/>
            </a:br>
            <a:r>
              <a:rPr lang="en-US" dirty="0"/>
              <a:t>3.19.26</a:t>
            </a:r>
          </a:p>
        </p:txBody>
      </p:sp>
    </p:spTree>
    <p:extLst>
      <p:ext uri="{BB962C8B-B14F-4D97-AF65-F5344CB8AC3E}">
        <p14:creationId xmlns:p14="http://schemas.microsoft.com/office/powerpoint/2010/main" val="246433837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E3899-3494-9C2A-01E0-A0CD3EE2B15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761E407-A17F-D5F7-6530-699F254D33FE}"/>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B1F6BC-8564-D1DF-B59B-EF3C14AC6A1D}"/>
              </a:ext>
            </a:extLst>
          </p:cNvPr>
          <p:cNvSpPr>
            <a:spLocks noGrp="1"/>
          </p:cNvSpPr>
          <p:nvPr>
            <p:ph type="title"/>
          </p:nvPr>
        </p:nvSpPr>
        <p:spPr>
          <a:xfrm>
            <a:off x="6205751" y="29497"/>
            <a:ext cx="13911049" cy="1988345"/>
          </a:xfrm>
        </p:spPr>
        <p:txBody>
          <a:bodyPr>
            <a:normAutofit/>
          </a:bodyPr>
          <a:lstStyle/>
          <a:p>
            <a:r>
              <a:rPr lang="en-US" sz="4400" dirty="0"/>
              <a:t>Step 5: EJED – Generate Document</a:t>
            </a:r>
          </a:p>
        </p:txBody>
      </p:sp>
      <p:sp>
        <p:nvSpPr>
          <p:cNvPr id="5" name="Text Placeholder 2">
            <a:extLst>
              <a:ext uri="{FF2B5EF4-FFF2-40B4-BE49-F238E27FC236}">
                <a16:creationId xmlns:a16="http://schemas.microsoft.com/office/drawing/2014/main" id="{AD85B157-D7B8-5CF9-4EEB-11B6852E4F1D}"/>
              </a:ext>
            </a:extLst>
          </p:cNvPr>
          <p:cNvSpPr>
            <a:spLocks noGrp="1"/>
          </p:cNvSpPr>
          <p:nvPr>
            <p:ph sz="half" idx="1"/>
          </p:nvPr>
        </p:nvSpPr>
        <p:spPr>
          <a:xfrm>
            <a:off x="0" y="1623234"/>
            <a:ext cx="19919852" cy="9159785"/>
          </a:xfrm>
        </p:spPr>
        <p:txBody>
          <a:bodyPr>
            <a:normAutofit fontScale="47500" lnSpcReduction="20000"/>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5: Generate Document</a:t>
            </a:r>
          </a:p>
          <a:p>
            <a:pPr marL="342900" marR="0" lvl="0" indent="-342900">
              <a:lnSpc>
                <a:spcPct val="115000"/>
              </a:lnSpc>
              <a:buFont typeface="Symbol" panose="05050102010706020507" pitchFamily="18" charset="2"/>
              <a:buChar char=""/>
              <a:tabLst>
                <a:tab pos="228600" algn="l"/>
              </a:tabLst>
            </a:pPr>
            <a:r>
              <a:rPr lang="en-US" sz="3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Open the ‘Review &amp; Update Employee Contract Document:’ task and click ‘Review’</a:t>
            </a:r>
            <a:endParaRPr lang="en-US" sz="3800" dirty="0">
              <a:solidFill>
                <a:schemeClr val="tx1"/>
              </a:solidFill>
              <a:latin typeface="+mn-lt"/>
            </a:endParaRPr>
          </a:p>
          <a:p>
            <a:pPr marL="342900" marR="0" lvl="0" indent="-342900">
              <a:lnSpc>
                <a:spcPct val="115000"/>
              </a:lnSpc>
              <a:buFont typeface="Symbol" panose="05050102010706020507" pitchFamily="18" charset="2"/>
              <a:buChar char=""/>
              <a:tabLst>
                <a:tab pos="228600" algn="l"/>
              </a:tabLst>
            </a:pPr>
            <a:r>
              <a:rPr lang="en-US" sz="3800" dirty="0">
                <a:solidFill>
                  <a:schemeClr val="tx1"/>
                </a:solidFill>
                <a:latin typeface="+mn-lt"/>
              </a:rPr>
              <a:t>Update and edit all necessary fields (including those highlighted in red).</a:t>
            </a:r>
          </a:p>
          <a:p>
            <a:pPr lvl="1">
              <a:lnSpc>
                <a:spcPct val="115000"/>
              </a:lnSpc>
              <a:buFont typeface="Symbol" panose="05050102010706020507" pitchFamily="18" charset="2"/>
              <a:buChar char=""/>
              <a:tabLst>
                <a:tab pos="228600" algn="l"/>
              </a:tabLst>
            </a:pPr>
            <a:r>
              <a:rPr lang="en-US" sz="3800" dirty="0">
                <a:solidFill>
                  <a:schemeClr val="tx1"/>
                </a:solidFill>
                <a:latin typeface="+mn-lt"/>
              </a:rPr>
              <a:t>Click the Preview button in the upper right-hand corner to preview the document</a:t>
            </a:r>
          </a:p>
          <a:p>
            <a:pPr lvl="1">
              <a:lnSpc>
                <a:spcPct val="115000"/>
              </a:lnSpc>
              <a:buFont typeface="Symbol" panose="05050102010706020507" pitchFamily="18" charset="2"/>
              <a:buChar char=""/>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Please ensure the contract is fully edited before sending, as the employee currently does not have the option to return it for further revisions.</a:t>
            </a:r>
          </a:p>
          <a:p>
            <a:pPr>
              <a:lnSpc>
                <a:spcPct val="115000"/>
              </a:lnSpc>
              <a:buFont typeface="Symbol" panose="05050102010706020507" pitchFamily="18" charset="2"/>
              <a:buChar char=""/>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Please refer to the Appointment details standard language located on the </a:t>
            </a: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hlinkClick r:id="rId3"/>
              </a:rPr>
              <a:t>Business manager specific information page</a:t>
            </a: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 and include accordingly</a:t>
            </a:r>
          </a:p>
          <a:p>
            <a:pPr>
              <a:lnSpc>
                <a:spcPct val="115000"/>
              </a:lnSpc>
              <a:buFont typeface="Symbol" panose="05050102010706020507" pitchFamily="18" charset="2"/>
              <a:buChar char=""/>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a:t>
            </a:r>
            <a:r>
              <a:rPr lang="en-US" sz="3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f this is for an IAS position, include the following language in the offer letter:</a:t>
            </a:r>
          </a:p>
          <a:p>
            <a:pPr lvl="1">
              <a:lnSpc>
                <a:spcPct val="115000"/>
              </a:lnSpc>
              <a:buFont typeface="Symbol" panose="05050102010706020507" pitchFamily="18" charset="2"/>
              <a:buChar char=""/>
              <a:tabLst>
                <a:tab pos="228600" algn="l"/>
              </a:tabLst>
            </a:pPr>
            <a:r>
              <a:rPr lang="en-US" sz="3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'You are paid based on credit hours assigned to this course and based on enrollment. This offer is contingent upon satisfactory enrollment in the assigned courses, or related courses, as determined by the Dean in consultation with the Provost at the conclusion of the registration period. If enrollments are not sufficient to warrant continuing one or more of the courses, the appointment may be modified to suit the enrollment demands, including withdrawal of this offer.’</a:t>
            </a:r>
          </a:p>
          <a:p>
            <a:pPr>
              <a:lnSpc>
                <a:spcPct val="115000"/>
              </a:lnSpc>
              <a:buFont typeface="Symbol" panose="05050102010706020507" pitchFamily="18" charset="2"/>
              <a:buChar char=""/>
              <a:tabLst>
                <a:tab pos="228600" algn="l"/>
              </a:tabLst>
            </a:pPr>
            <a:r>
              <a:rPr lang="en-US" sz="3800" dirty="0">
                <a:solidFill>
                  <a:schemeClr val="tx1"/>
                </a:solidFill>
                <a:latin typeface="+mn-lt"/>
              </a:rPr>
              <a:t>Click Submit when finished to route to the employee for review.</a:t>
            </a:r>
            <a:endParaRPr lang="en-US" sz="3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An Assign Costing Allocation for Change Job task will route to the Cost Center Accounting Specialist</a:t>
            </a:r>
            <a:endParaRPr lang="en-US" sz="3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lnSpc>
                <a:spcPct val="115000"/>
              </a:lnSpc>
              <a:spcAft>
                <a:spcPts val="800"/>
              </a:spcAft>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They will c</a:t>
            </a:r>
            <a:r>
              <a:rPr lang="en-US" sz="3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omplete the task by following the</a:t>
            </a:r>
            <a:r>
              <a:rPr lang="en-US" sz="3800" dirty="0">
                <a:effectLst/>
                <a:latin typeface="Aptos" panose="020B0004020202020204" pitchFamily="34" charset="0"/>
                <a:ea typeface="DengXian" panose="02010600030101010101" pitchFamily="2" charset="-122"/>
                <a:cs typeface="Times New Roman" panose="02020603050405020304" pitchFamily="18" charset="0"/>
              </a:rPr>
              <a:t> </a:t>
            </a:r>
            <a:r>
              <a:rPr lang="en-US" sz="3800" u="sng" dirty="0">
                <a:solidFill>
                  <a:srgbClr val="467886"/>
                </a:solidFill>
                <a:effectLst/>
                <a:latin typeface="Aptos" panose="020B0004020202020204" pitchFamily="34" charset="0"/>
                <a:ea typeface="DengXian" panose="02010600030101010101" pitchFamily="2" charset="-122"/>
                <a:cs typeface="Times New Roman" panose="02020603050405020304" pitchFamily="18" charset="0"/>
                <a:hlinkClick r:id="rId4"/>
              </a:rPr>
              <a:t>Assign Costing Allocation for Change Job process</a:t>
            </a:r>
            <a:endParaRPr lang="en-US" sz="3800" u="sng" dirty="0">
              <a:solidFill>
                <a:srgbClr val="467886"/>
              </a:solidFill>
              <a:effectLst/>
              <a:latin typeface="Aptos" panose="020B0004020202020204" pitchFamily="34" charset="0"/>
              <a:ea typeface="DengXian" panose="02010600030101010101" pitchFamily="2" charset="-122"/>
              <a:cs typeface="Times New Roman" panose="02020603050405020304" pitchFamily="18" charset="0"/>
            </a:endParaRPr>
          </a:p>
          <a:p>
            <a:pPr lvl="2">
              <a:lnSpc>
                <a:spcPct val="115000"/>
              </a:lnSpc>
              <a:spcAft>
                <a:spcPts val="800"/>
              </a:spcAft>
              <a:tabLst>
                <a:tab pos="228600" algn="l"/>
              </a:tabLst>
            </a:pPr>
            <a:r>
              <a:rPr lang="en-US" sz="3800" i="0" dirty="0">
                <a:solidFill>
                  <a:srgbClr val="333333"/>
                </a:solidFill>
                <a:effectLst/>
                <a:latin typeface="+mn-lt"/>
              </a:rPr>
              <a:t>If not making changes to Costing Allocation, then </a:t>
            </a:r>
            <a:r>
              <a:rPr lang="en-US" sz="3800" dirty="0">
                <a:solidFill>
                  <a:srgbClr val="333333"/>
                </a:solidFill>
                <a:latin typeface="+mn-lt"/>
              </a:rPr>
              <a:t>they</a:t>
            </a:r>
            <a:r>
              <a:rPr lang="en-US" sz="3800" i="0" dirty="0">
                <a:solidFill>
                  <a:srgbClr val="333333"/>
                </a:solidFill>
                <a:effectLst/>
                <a:latin typeface="+mn-lt"/>
              </a:rPr>
              <a:t> can Skip This Task</a:t>
            </a:r>
          </a:p>
          <a:p>
            <a:pPr lvl="1">
              <a:lnSpc>
                <a:spcPct val="115000"/>
              </a:lnSpc>
              <a:spcAft>
                <a:spcPts val="800"/>
              </a:spcAft>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At the same time, the contract will route to the employee’s Workday inbox for acknowledgement. Timely completion is essential to prevent potential issues with payroll, benefits, or leave.</a:t>
            </a:r>
            <a:endParaRPr lang="en-US" sz="3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a:lnSpc>
                <a:spcPct val="115000"/>
              </a:lnSpc>
              <a:spcAft>
                <a:spcPts val="800"/>
              </a:spcAft>
              <a:buFont typeface="Symbol" panose="05050102010706020507" pitchFamily="18" charset="2"/>
              <a:buChar char=""/>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Notes:</a:t>
            </a:r>
          </a:p>
          <a:p>
            <a:pPr lvl="1">
              <a:lnSpc>
                <a:spcPct val="115000"/>
              </a:lnSpc>
              <a:spcAft>
                <a:spcPts val="800"/>
              </a:spcAft>
              <a:buFont typeface="Symbol" panose="05050102010706020507" pitchFamily="18" charset="2"/>
              <a:buChar char=""/>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If only updating the EJED, then do not skip the ‘Generate Document’ step.</a:t>
            </a:r>
          </a:p>
          <a:p>
            <a:pPr lvl="2">
              <a:lnSpc>
                <a:spcPct val="115000"/>
              </a:lnSpc>
              <a:spcAft>
                <a:spcPts val="800"/>
              </a:spcAft>
              <a:buFont typeface="Symbol" panose="05050102010706020507" pitchFamily="18" charset="2"/>
              <a:buChar char=""/>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If the ‘Generate Document’ step is skipped, Shared Services will not be able to correct any contract details.</a:t>
            </a:r>
          </a:p>
          <a:p>
            <a:pPr lvl="1">
              <a:lnSpc>
                <a:spcPct val="115000"/>
              </a:lnSpc>
              <a:spcAft>
                <a:spcPts val="800"/>
              </a:spcAft>
              <a:buFont typeface="Symbol" panose="05050102010706020507" pitchFamily="18" charset="2"/>
              <a:buChar char=""/>
              <a:tabLst>
                <a:tab pos="228600" algn="l"/>
              </a:tabLst>
            </a:pPr>
            <a:r>
              <a:rPr lang="en-US" sz="3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If you are submitting both an EJED change and any other change through the Reappointment Terminal BP, then you should skip the Generate Document task as part of the EJED BP and use the Generate Document task from the Reappointment Terminal BP</a:t>
            </a: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descr="Screenshot of a document generation interface for extending contract end dates. It shows fields for document template, generated document name, creation date, and a highlighted green &quot;Review&quot; button for proceeding with document review.">
            <a:extLst>
              <a:ext uri="{FF2B5EF4-FFF2-40B4-BE49-F238E27FC236}">
                <a16:creationId xmlns:a16="http://schemas.microsoft.com/office/drawing/2014/main" id="{23C89FAD-FF74-3044-64D8-73DB23933A22}"/>
              </a:ext>
            </a:extLst>
          </p:cNvPr>
          <p:cNvPicPr>
            <a:picLocks noChangeAspect="1"/>
          </p:cNvPicPr>
          <p:nvPr/>
        </p:nvPicPr>
        <p:blipFill>
          <a:blip r:embed="rId5"/>
          <a:stretch>
            <a:fillRect/>
          </a:stretch>
        </p:blipFill>
        <p:spPr>
          <a:xfrm>
            <a:off x="13923033" y="1612404"/>
            <a:ext cx="5865963" cy="1720602"/>
          </a:xfrm>
          <a:prstGeom prst="rect">
            <a:avLst/>
          </a:prstGeom>
        </p:spPr>
      </p:pic>
    </p:spTree>
    <p:extLst>
      <p:ext uri="{BB962C8B-B14F-4D97-AF65-F5344CB8AC3E}">
        <p14:creationId xmlns:p14="http://schemas.microsoft.com/office/powerpoint/2010/main" val="204056227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E0088-8CD3-92CC-395D-8034B1BB5CC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0F896CD-55D3-37CB-FDB4-0B2F32EDC3A6}"/>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94FF09-89DB-454F-364F-EC38427ACA49}"/>
              </a:ext>
            </a:extLst>
          </p:cNvPr>
          <p:cNvSpPr>
            <a:spLocks noGrp="1"/>
          </p:cNvSpPr>
          <p:nvPr>
            <p:ph type="title"/>
          </p:nvPr>
        </p:nvSpPr>
        <p:spPr>
          <a:xfrm>
            <a:off x="6205751" y="29497"/>
            <a:ext cx="13911049" cy="1988345"/>
          </a:xfrm>
        </p:spPr>
        <p:txBody>
          <a:bodyPr>
            <a:normAutofit/>
          </a:bodyPr>
          <a:lstStyle/>
          <a:p>
            <a:r>
              <a:rPr lang="en-US" sz="4400" dirty="0"/>
              <a:t>EJED – Additional Notes</a:t>
            </a:r>
          </a:p>
        </p:txBody>
      </p:sp>
      <p:sp>
        <p:nvSpPr>
          <p:cNvPr id="5" name="Text Placeholder 2">
            <a:extLst>
              <a:ext uri="{FF2B5EF4-FFF2-40B4-BE49-F238E27FC236}">
                <a16:creationId xmlns:a16="http://schemas.microsoft.com/office/drawing/2014/main" id="{18D34CFA-F880-BFD2-1D64-3FE8C21D769A}"/>
              </a:ext>
            </a:extLst>
          </p:cNvPr>
          <p:cNvSpPr>
            <a:spLocks noGrp="1"/>
          </p:cNvSpPr>
          <p:nvPr>
            <p:ph sz="half" idx="1"/>
          </p:nvPr>
        </p:nvSpPr>
        <p:spPr>
          <a:xfrm>
            <a:off x="635622" y="1870950"/>
            <a:ext cx="19481178" cy="8416049"/>
          </a:xfrm>
        </p:spPr>
        <p:txBody>
          <a:bodyPr>
            <a:normAutofit/>
          </a:bodyPr>
          <a:lstStyle/>
          <a:p>
            <a:pPr marL="0" marR="0">
              <a:lnSpc>
                <a:spcPct val="115000"/>
              </a:lnSpc>
              <a:spcBef>
                <a:spcPts val="1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Additional Notes</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Use the Expected Job End Date Change for updating job and/or contract end dates.</a:t>
            </a:r>
          </a:p>
          <a:p>
            <a:pPr lvl="1">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Typically, stand-alone action (“Add Contract’, ‘Edit Contract’) should not be taken on Employee Contracts unless there is a data entry error, or you are starting the contract review (only for Regular Employees with Ongoing Contracts)</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Effective Date should match the current Contract End Date.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EJED and Contract End Date must align to prevent Benefit and Leave issues.</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Shared Services recommends processing EJED changes separately before using the Reappointment – Terminal BP for changes to compensation, business title, or FTE.</a:t>
            </a:r>
          </a:p>
          <a:p>
            <a:pPr marL="342900" marR="0" lvl="0" indent="-342900">
              <a:lnSpc>
                <a:spcPct val="115000"/>
              </a:lnSpc>
              <a:spcAft>
                <a:spcPts val="800"/>
              </a:spcAft>
              <a:buFont typeface="Symbol" panose="05050102010706020507" pitchFamily="18" charset="2"/>
              <a:buChar char=""/>
              <a:tabLst>
                <a:tab pos="228600" algn="l"/>
              </a:tabLst>
            </a:pPr>
            <a:endParaRPr lang="en-US" sz="3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endParaRPr lang="en-US" sz="3200" i="0" dirty="0">
              <a:solidFill>
                <a:schemeClr val="tx1"/>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spTree>
    <p:extLst>
      <p:ext uri="{BB962C8B-B14F-4D97-AF65-F5344CB8AC3E}">
        <p14:creationId xmlns:p14="http://schemas.microsoft.com/office/powerpoint/2010/main" val="171392209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C50AC-F3B3-67D9-02A9-EEA3517EBB4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6BD3CB2-57A8-B988-5EA9-37568F795A1D}"/>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E02832-C400-F25D-EDE8-767706B1B2B2}"/>
              </a:ext>
            </a:extLst>
          </p:cNvPr>
          <p:cNvSpPr>
            <a:spLocks noGrp="1"/>
          </p:cNvSpPr>
          <p:nvPr>
            <p:ph type="title"/>
          </p:nvPr>
        </p:nvSpPr>
        <p:spPr>
          <a:xfrm>
            <a:off x="6205751" y="29497"/>
            <a:ext cx="13911049" cy="1988345"/>
          </a:xfrm>
        </p:spPr>
        <p:txBody>
          <a:bodyPr>
            <a:normAutofit/>
          </a:bodyPr>
          <a:lstStyle/>
          <a:p>
            <a:r>
              <a:rPr lang="en-US" sz="4400" dirty="0"/>
              <a:t>EJED – Questions</a:t>
            </a:r>
          </a:p>
        </p:txBody>
      </p:sp>
      <p:sp>
        <p:nvSpPr>
          <p:cNvPr id="5" name="Text Placeholder 2" descr="Questions slide.">
            <a:extLst>
              <a:ext uri="{FF2B5EF4-FFF2-40B4-BE49-F238E27FC236}">
                <a16:creationId xmlns:a16="http://schemas.microsoft.com/office/drawing/2014/main" id="{36F94D11-E982-199D-C787-58DF4EDB1483}"/>
              </a:ext>
            </a:extLst>
          </p:cNvPr>
          <p:cNvSpPr>
            <a:spLocks noGrp="1"/>
          </p:cNvSpPr>
          <p:nvPr>
            <p:ph sz="half" idx="1"/>
          </p:nvPr>
        </p:nvSpPr>
        <p:spPr>
          <a:xfrm>
            <a:off x="635622" y="1870950"/>
            <a:ext cx="19481178" cy="8416049"/>
          </a:xfrm>
        </p:spPr>
        <p:txBody>
          <a:bodyPr>
            <a:normAutofit/>
          </a:bodyPr>
          <a:lstStyle/>
          <a:p>
            <a:pPr marL="342900" marR="0" lvl="0" indent="-342900">
              <a:lnSpc>
                <a:spcPct val="115000"/>
              </a:lnSpc>
              <a:spcAft>
                <a:spcPts val="800"/>
              </a:spcAft>
              <a:buFont typeface="Symbol" panose="05050102010706020507" pitchFamily="18" charset="2"/>
              <a:buChar char=""/>
              <a:tabLst>
                <a:tab pos="228600" algn="l"/>
              </a:tabLst>
            </a:pPr>
            <a:endParaRPr lang="en-US" sz="3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endParaRPr lang="en-US" sz="3200" i="0" dirty="0">
              <a:solidFill>
                <a:schemeClr val="tx1"/>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005F0BC0-0E00-CB58-C127-7E1D04A01EF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032090" y="1870949"/>
            <a:ext cx="8052619" cy="8362336"/>
          </a:xfrm>
          <a:prstGeom prst="rect">
            <a:avLst/>
          </a:prstGeom>
        </p:spPr>
      </p:pic>
    </p:spTree>
    <p:extLst>
      <p:ext uri="{BB962C8B-B14F-4D97-AF65-F5344CB8AC3E}">
        <p14:creationId xmlns:p14="http://schemas.microsoft.com/office/powerpoint/2010/main" val="360942120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BBD91-58CA-A040-2C9C-80B30B7A1D1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038E201-5720-71D6-F8DF-23FD1A8E590F}"/>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B1C83A-D6AC-5BD6-E092-F0BFA8E035E2}"/>
              </a:ext>
            </a:extLst>
          </p:cNvPr>
          <p:cNvSpPr>
            <a:spLocks noGrp="1"/>
          </p:cNvSpPr>
          <p:nvPr>
            <p:ph type="title"/>
          </p:nvPr>
        </p:nvSpPr>
        <p:spPr>
          <a:xfrm>
            <a:off x="6205751" y="29497"/>
            <a:ext cx="13719319" cy="1988345"/>
          </a:xfrm>
        </p:spPr>
        <p:txBody>
          <a:bodyPr>
            <a:normAutofit/>
          </a:bodyPr>
          <a:lstStyle/>
          <a:p>
            <a:r>
              <a:rPr lang="en-US" sz="4400" dirty="0"/>
              <a:t>Part 2: Change Job &gt; Reappointment Terminal</a:t>
            </a:r>
          </a:p>
        </p:txBody>
      </p:sp>
      <p:sp>
        <p:nvSpPr>
          <p:cNvPr id="5" name="Text Placeholder 2">
            <a:extLst>
              <a:ext uri="{FF2B5EF4-FFF2-40B4-BE49-F238E27FC236}">
                <a16:creationId xmlns:a16="http://schemas.microsoft.com/office/drawing/2014/main" id="{6BD22DCF-FD41-00B1-2E0A-C2D35A270979}"/>
              </a:ext>
            </a:extLst>
          </p:cNvPr>
          <p:cNvSpPr>
            <a:spLocks noGrp="1"/>
          </p:cNvSpPr>
          <p:nvPr>
            <p:ph sz="half" idx="1"/>
          </p:nvPr>
        </p:nvSpPr>
        <p:spPr>
          <a:xfrm>
            <a:off x="635622" y="1870950"/>
            <a:ext cx="19481178" cy="8416049"/>
          </a:xfrm>
        </p:spPr>
        <p:txBody>
          <a:bodyPr>
            <a:normAutofit fontScale="92500" lnSpcReduction="20000"/>
          </a:bodyPr>
          <a:lstStyle/>
          <a:p>
            <a:pPr algn="l">
              <a:buFont typeface="Arial" panose="020B0604020202020204" pitchFamily="34" charset="0"/>
              <a:buChar char="•"/>
            </a:pPr>
            <a:r>
              <a:rPr lang="en-US" sz="4000" b="1" i="0" dirty="0">
                <a:solidFill>
                  <a:srgbClr val="002060"/>
                </a:solidFill>
                <a:effectLst/>
                <a:latin typeface="Aptos Display" panose="020B0004020202020204" pitchFamily="34" charset="0"/>
              </a:rPr>
              <a:t>Extend a fixed-term contract end date</a:t>
            </a:r>
          </a:p>
          <a:p>
            <a:pPr lvl="1"/>
            <a:r>
              <a:rPr lang="en-US" sz="3200" b="1" dirty="0">
                <a:solidFill>
                  <a:srgbClr val="333333"/>
                </a:solidFill>
                <a:latin typeface="Aptos" panose="020B0004020202020204" pitchFamily="34" charset="0"/>
              </a:rPr>
              <a:t>Part 2: Change Job &gt; Reappointment - Terminal</a:t>
            </a:r>
          </a:p>
          <a:p>
            <a:pPr lvl="2"/>
            <a:r>
              <a:rPr lang="en-US" sz="2800" dirty="0">
                <a:solidFill>
                  <a:srgbClr val="333333"/>
                </a:solidFill>
                <a:latin typeface="Aptos" panose="020B0004020202020204" pitchFamily="34" charset="0"/>
              </a:rPr>
              <a:t>Shared Services recommends processing and completing EJED changes separately before using the Reappointment – Terminal for changes to compensation, business title, or FTE.</a:t>
            </a:r>
          </a:p>
          <a:p>
            <a:pPr lvl="2"/>
            <a:r>
              <a:rPr lang="en-US" sz="2800" dirty="0">
                <a:solidFill>
                  <a:schemeClr val="tx1"/>
                </a:solidFill>
                <a:latin typeface="Aptos" panose="020B0004020202020204" pitchFamily="34" charset="0"/>
              </a:rPr>
              <a:t>Use the Reappointment - Terminal Contract Business Process if needing to make multiple changes to a position</a:t>
            </a:r>
          </a:p>
          <a:p>
            <a:pPr lvl="3"/>
            <a:r>
              <a:rPr lang="en-US" sz="2800" dirty="0">
                <a:solidFill>
                  <a:schemeClr val="tx1"/>
                </a:solidFill>
                <a:latin typeface="Aptos" panose="020B0004020202020204" pitchFamily="34" charset="0"/>
              </a:rPr>
              <a:t>Can be used for any terminal contract</a:t>
            </a:r>
          </a:p>
          <a:p>
            <a:pPr lvl="3"/>
            <a:r>
              <a:rPr lang="en-US" sz="2800" dirty="0">
                <a:solidFill>
                  <a:schemeClr val="tx1"/>
                </a:solidFill>
                <a:latin typeface="Aptos" panose="020B0004020202020204" pitchFamily="34" charset="0"/>
              </a:rPr>
              <a:t>Should be used when current position is continuing and can generate a new contract letter (but current contract details should not be inactivated)</a:t>
            </a:r>
          </a:p>
          <a:p>
            <a:pPr lvl="4"/>
            <a:r>
              <a:rPr lang="en-US" sz="2800" dirty="0">
                <a:solidFill>
                  <a:schemeClr val="tx1"/>
                </a:solidFill>
                <a:latin typeface="Aptos" panose="020B0004020202020204" pitchFamily="34" charset="0"/>
              </a:rPr>
              <a:t>To prevent Workday from creating a new contract, the Expected Job End Date change BP needs to be submitted separately and use an effective date on or prior to the current contract end date</a:t>
            </a:r>
          </a:p>
          <a:p>
            <a:pPr lvl="1"/>
            <a:r>
              <a:rPr lang="en-US" sz="4000" dirty="0">
                <a:solidFill>
                  <a:schemeClr val="tx1"/>
                </a:solidFill>
                <a:latin typeface="Aptos" panose="020B0004020202020204" pitchFamily="34" charset="0"/>
              </a:rPr>
              <a:t>For Academic Staff, Fixed/Limited:</a:t>
            </a:r>
          </a:p>
          <a:p>
            <a:pPr lvl="2"/>
            <a:r>
              <a:rPr lang="en-US" sz="3400" dirty="0">
                <a:solidFill>
                  <a:schemeClr val="tx1"/>
                </a:solidFill>
                <a:latin typeface="Aptos" panose="020B0004020202020204" pitchFamily="34" charset="0"/>
              </a:rPr>
              <a:t>9 Month employee staying in same position that has 5/24/26 contract end date and has FTE/Compensation change:</a:t>
            </a:r>
          </a:p>
          <a:p>
            <a:pPr lvl="3"/>
            <a:r>
              <a:rPr lang="en-US" sz="3100" dirty="0">
                <a:solidFill>
                  <a:schemeClr val="tx1"/>
                </a:solidFill>
                <a:latin typeface="Aptos" panose="020B0004020202020204" pitchFamily="34" charset="0"/>
              </a:rPr>
              <a:t>After completion of Change Job EJED to update EJED and contract end date to 5/23/27</a:t>
            </a:r>
          </a:p>
          <a:p>
            <a:pPr lvl="4"/>
            <a:r>
              <a:rPr lang="en-US" sz="3100" dirty="0">
                <a:solidFill>
                  <a:schemeClr val="tx1"/>
                </a:solidFill>
                <a:latin typeface="Aptos" panose="020B0004020202020204" pitchFamily="34" charset="0"/>
              </a:rPr>
              <a:t>Initiate a Change Job - Reappointment Terminal Contract BP with effective date of 8/24/26 (1st day of Academic Year)</a:t>
            </a:r>
          </a:p>
          <a:p>
            <a:pPr lvl="2"/>
            <a:r>
              <a:rPr lang="en-US" sz="3400" dirty="0">
                <a:solidFill>
                  <a:schemeClr val="tx1"/>
                </a:solidFill>
                <a:latin typeface="Aptos" panose="020B0004020202020204" pitchFamily="34" charset="0"/>
              </a:rPr>
              <a:t>12 Month employee that has 6/30/26 contract end date and has FTE/Compensation change:</a:t>
            </a:r>
          </a:p>
          <a:p>
            <a:pPr lvl="3"/>
            <a:r>
              <a:rPr lang="en-US" sz="3100" dirty="0">
                <a:solidFill>
                  <a:schemeClr val="tx1"/>
                </a:solidFill>
                <a:latin typeface="Aptos" panose="020B0004020202020204" pitchFamily="34" charset="0"/>
              </a:rPr>
              <a:t>After completion of Change Job EJED to update EJED and contract end date to 6/30/27</a:t>
            </a:r>
          </a:p>
          <a:p>
            <a:pPr lvl="4"/>
            <a:r>
              <a:rPr lang="en-US" sz="3100" dirty="0">
                <a:solidFill>
                  <a:schemeClr val="tx1"/>
                </a:solidFill>
                <a:latin typeface="Aptos" panose="020B0004020202020204" pitchFamily="34" charset="0"/>
              </a:rPr>
              <a:t>Initiate a Change Job - Reappointment Terminal Contract BP with effective date of 7/1/26 (1st day of new contract)</a:t>
            </a:r>
          </a:p>
          <a:p>
            <a:pPr lvl="1"/>
            <a:endParaRPr lang="en-US" sz="4000" dirty="0">
              <a:solidFill>
                <a:schemeClr val="tx1"/>
              </a:solidFill>
              <a:latin typeface="Aptos" panose="020B0004020202020204" pitchFamily="34" charset="0"/>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spTree>
    <p:extLst>
      <p:ext uri="{BB962C8B-B14F-4D97-AF65-F5344CB8AC3E}">
        <p14:creationId xmlns:p14="http://schemas.microsoft.com/office/powerpoint/2010/main" val="34977701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B1506-4948-2D33-6B1C-A1B51BB18B3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5B348C6-1FCD-C6E0-D44A-421CCB295EE3}"/>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487E0C-9546-F58C-7F31-65159B6B6768}"/>
              </a:ext>
            </a:extLst>
          </p:cNvPr>
          <p:cNvSpPr>
            <a:spLocks noGrp="1"/>
          </p:cNvSpPr>
          <p:nvPr>
            <p:ph type="title"/>
          </p:nvPr>
        </p:nvSpPr>
        <p:spPr>
          <a:xfrm>
            <a:off x="6205751" y="29497"/>
            <a:ext cx="13719319" cy="1988345"/>
          </a:xfrm>
        </p:spPr>
        <p:txBody>
          <a:bodyPr>
            <a:normAutofit/>
          </a:bodyPr>
          <a:lstStyle/>
          <a:p>
            <a:r>
              <a:rPr lang="en-US" sz="4400" dirty="0"/>
              <a:t>Determine if 9-Month or 12-Month Employee</a:t>
            </a:r>
          </a:p>
        </p:txBody>
      </p:sp>
      <p:sp>
        <p:nvSpPr>
          <p:cNvPr id="5" name="Text Placeholder 2">
            <a:extLst>
              <a:ext uri="{FF2B5EF4-FFF2-40B4-BE49-F238E27FC236}">
                <a16:creationId xmlns:a16="http://schemas.microsoft.com/office/drawing/2014/main" id="{013800C5-5E59-6C60-C0BC-1CAB7E1BA7F0}"/>
              </a:ext>
            </a:extLst>
          </p:cNvPr>
          <p:cNvSpPr>
            <a:spLocks noGrp="1"/>
          </p:cNvSpPr>
          <p:nvPr>
            <p:ph sz="half" idx="1"/>
          </p:nvPr>
        </p:nvSpPr>
        <p:spPr>
          <a:xfrm>
            <a:off x="-1" y="1644646"/>
            <a:ext cx="17097555" cy="8416049"/>
          </a:xfrm>
        </p:spPr>
        <p:txBody>
          <a:bodyPr>
            <a:normAutofit/>
          </a:bodyPr>
          <a:lstStyle/>
          <a:p>
            <a:pPr algn="l">
              <a:buFont typeface="Arial" panose="020B0604020202020204" pitchFamily="34" charset="0"/>
              <a:buChar char="•"/>
            </a:pPr>
            <a:r>
              <a:rPr lang="en-US" sz="4000" b="1" i="0" dirty="0">
                <a:solidFill>
                  <a:srgbClr val="002060"/>
                </a:solidFill>
                <a:effectLst/>
                <a:latin typeface="Aptos Display" panose="020B0004020202020204" pitchFamily="34" charset="0"/>
              </a:rPr>
              <a:t>Determine if 9-Month of 12-Month Employee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Navigate to the Worker Profile.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Job Tab from left navigation panel</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Job Details from upper tabs</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Review the Compensation Basis section</a:t>
            </a:r>
          </a:p>
          <a:p>
            <a:pPr lvl="2"/>
            <a:r>
              <a:rPr lang="en-US" sz="2200" dirty="0">
                <a:solidFill>
                  <a:schemeClr val="tx1"/>
                </a:solidFill>
                <a:latin typeface="Aptos" panose="020B0004020202020204" pitchFamily="34" charset="0"/>
              </a:rPr>
              <a:t>9 Month employee staying in same position that has 5/24/26 contract end date and has FTE/Compensation change:</a:t>
            </a:r>
          </a:p>
          <a:p>
            <a:pPr lvl="3"/>
            <a:r>
              <a:rPr lang="en-US" sz="2200" dirty="0">
                <a:solidFill>
                  <a:schemeClr val="tx1"/>
                </a:solidFill>
                <a:latin typeface="Aptos" panose="020B0004020202020204" pitchFamily="34" charset="0"/>
              </a:rPr>
              <a:t>After completion of Change Job EJED to update EJED and contract end date to 5/23/27</a:t>
            </a:r>
          </a:p>
          <a:p>
            <a:pPr lvl="4"/>
            <a:r>
              <a:rPr lang="en-US" sz="2200" dirty="0">
                <a:solidFill>
                  <a:schemeClr val="tx1"/>
                </a:solidFill>
                <a:latin typeface="Aptos" panose="020B0004020202020204" pitchFamily="34" charset="0"/>
              </a:rPr>
              <a:t>Initiate a Change Job - Reappointment Terminal Contract BP with effective date of 8/24/26 (1st day of Academic Year)</a:t>
            </a:r>
          </a:p>
          <a:p>
            <a:pPr lvl="2"/>
            <a:r>
              <a:rPr lang="en-US" sz="2200" dirty="0">
                <a:solidFill>
                  <a:schemeClr val="tx1"/>
                </a:solidFill>
                <a:latin typeface="Aptos" panose="020B0004020202020204" pitchFamily="34" charset="0"/>
              </a:rPr>
              <a:t>12 Month employee that has 6/30/26 contract end date and has FTE/Compensation change:</a:t>
            </a:r>
          </a:p>
          <a:p>
            <a:pPr lvl="3"/>
            <a:r>
              <a:rPr lang="en-US" sz="2200" dirty="0">
                <a:solidFill>
                  <a:schemeClr val="tx1"/>
                </a:solidFill>
                <a:latin typeface="Aptos" panose="020B0004020202020204" pitchFamily="34" charset="0"/>
              </a:rPr>
              <a:t>After completion of Change Job EJED to update EJED and contract end date to 6/30/27</a:t>
            </a:r>
          </a:p>
          <a:p>
            <a:pPr lvl="4"/>
            <a:r>
              <a:rPr lang="en-US" sz="2200" dirty="0">
                <a:solidFill>
                  <a:schemeClr val="tx1"/>
                </a:solidFill>
                <a:latin typeface="Aptos" panose="020B0004020202020204" pitchFamily="34" charset="0"/>
              </a:rPr>
              <a:t>Initiate a Change Job - Reappointment Terminal Contract BP with effective date of 7/1/26 (1st day of new contract)</a:t>
            </a:r>
          </a:p>
          <a:p>
            <a:pPr lvl="4"/>
            <a:endParaRPr lang="en-US" sz="22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descr="Screenshot of a user interface menu showing navigation options for managing employee information, with &quot;Job&quot; highlighted in red. The menu includes sections like Summary, Overview, Compensation, Absence, Pay, Contact, Personal, and Career, alongside action icons for Email and Team.">
            <a:extLst>
              <a:ext uri="{FF2B5EF4-FFF2-40B4-BE49-F238E27FC236}">
                <a16:creationId xmlns:a16="http://schemas.microsoft.com/office/drawing/2014/main" id="{CB9695A1-1613-99DA-AE1D-AC941B7DF9B4}"/>
              </a:ext>
            </a:extLst>
          </p:cNvPr>
          <p:cNvPicPr>
            <a:picLocks noChangeAspect="1"/>
          </p:cNvPicPr>
          <p:nvPr/>
        </p:nvPicPr>
        <p:blipFill>
          <a:blip r:embed="rId3"/>
          <a:stretch>
            <a:fillRect/>
          </a:stretch>
        </p:blipFill>
        <p:spPr>
          <a:xfrm>
            <a:off x="17211507" y="2017842"/>
            <a:ext cx="2791339" cy="4661974"/>
          </a:xfrm>
          <a:prstGeom prst="rect">
            <a:avLst/>
          </a:prstGeom>
        </p:spPr>
      </p:pic>
      <p:pic>
        <p:nvPicPr>
          <p:cNvPr id="7" name="Picture 6" descr="Screenshot of a job details dashboard showing job title, position ID, job profile, job category, employee category, and compensation basis. Key elements include a highlighted &quot;Compensation Basis&quot; field set to &quot;1 Month&quot; and a &quot;Position of Trust&quot; status marked as &quot;Non Position of Trust - Not Required.&quot;">
            <a:extLst>
              <a:ext uri="{FF2B5EF4-FFF2-40B4-BE49-F238E27FC236}">
                <a16:creationId xmlns:a16="http://schemas.microsoft.com/office/drawing/2014/main" id="{4997C2F8-01F4-C834-AED0-0D9F8BCA9D36}"/>
              </a:ext>
            </a:extLst>
          </p:cNvPr>
          <p:cNvPicPr>
            <a:picLocks noChangeAspect="1"/>
          </p:cNvPicPr>
          <p:nvPr/>
        </p:nvPicPr>
        <p:blipFill>
          <a:blip r:embed="rId4"/>
          <a:stretch>
            <a:fillRect/>
          </a:stretch>
        </p:blipFill>
        <p:spPr>
          <a:xfrm>
            <a:off x="7102631" y="8048896"/>
            <a:ext cx="12822439" cy="1933845"/>
          </a:xfrm>
          <a:prstGeom prst="rect">
            <a:avLst/>
          </a:prstGeom>
        </p:spPr>
      </p:pic>
    </p:spTree>
    <p:extLst>
      <p:ext uri="{BB962C8B-B14F-4D97-AF65-F5344CB8AC3E}">
        <p14:creationId xmlns:p14="http://schemas.microsoft.com/office/powerpoint/2010/main" val="15240417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2E45F-F6CF-D359-BB1A-69313528111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AE0D1D9-3E57-125D-BAE8-D195FC88574A}"/>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4BB97-0C63-7FB7-5A3D-1DB95FE35D73}"/>
              </a:ext>
            </a:extLst>
          </p:cNvPr>
          <p:cNvSpPr>
            <a:spLocks noGrp="1"/>
          </p:cNvSpPr>
          <p:nvPr>
            <p:ph type="title"/>
          </p:nvPr>
        </p:nvSpPr>
        <p:spPr>
          <a:xfrm>
            <a:off x="6205751" y="29497"/>
            <a:ext cx="13719319" cy="1988345"/>
          </a:xfrm>
        </p:spPr>
        <p:txBody>
          <a:bodyPr>
            <a:normAutofit/>
          </a:bodyPr>
          <a:lstStyle/>
          <a:p>
            <a:r>
              <a:rPr lang="en-US" sz="4000" dirty="0"/>
              <a:t>Step 1: Reappointment Terminal – </a:t>
            </a:r>
            <a:br>
              <a:rPr lang="en-US" sz="4000" dirty="0"/>
            </a:br>
            <a:r>
              <a:rPr lang="en-US" sz="4000" dirty="0"/>
              <a:t>Review Current Contract Details</a:t>
            </a:r>
          </a:p>
        </p:txBody>
      </p:sp>
      <p:sp>
        <p:nvSpPr>
          <p:cNvPr id="5" name="Text Placeholder 2">
            <a:extLst>
              <a:ext uri="{FF2B5EF4-FFF2-40B4-BE49-F238E27FC236}">
                <a16:creationId xmlns:a16="http://schemas.microsoft.com/office/drawing/2014/main" id="{DAED72EA-E001-5C0F-B643-D60A06C1348D}"/>
              </a:ext>
            </a:extLst>
          </p:cNvPr>
          <p:cNvSpPr>
            <a:spLocks noGrp="1"/>
          </p:cNvSpPr>
          <p:nvPr>
            <p:ph sz="half" idx="1"/>
          </p:nvPr>
        </p:nvSpPr>
        <p:spPr>
          <a:xfrm>
            <a:off x="635622" y="1870950"/>
            <a:ext cx="8381769"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1: </a:t>
            </a:r>
            <a:r>
              <a:rPr lang="en-US" sz="4000" b="1" kern="100" dirty="0">
                <a:solidFill>
                  <a:srgbClr val="002060"/>
                </a:solidFill>
                <a:effectLst/>
                <a:latin typeface="Aptos Display" panose="020B0004020202020204" pitchFamily="34" charset="0"/>
                <a:ea typeface="DengXian Light" panose="02010600030101010101" pitchFamily="2" charset="-122"/>
                <a:cs typeface="Times New Roman" panose="02020603050405020304" pitchFamily="18" charset="0"/>
              </a:rPr>
              <a:t>Review</a:t>
            </a: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 Current Contract Details</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Navigate to the Worker Profile.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Actions → Job Change → Employee Contracts.</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Confirm: Correct position is selected, Contract Type = Fixed, Contract Status = Active.</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Make note of the Contract End Date.</a:t>
            </a:r>
          </a:p>
          <a:p>
            <a:pPr lvl="1">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Example: 05/24/2026</a:t>
            </a:r>
          </a:p>
          <a:p>
            <a:pPr marL="342900" marR="0" lvl="0" indent="-342900">
              <a:lnSpc>
                <a:spcPct val="115000"/>
              </a:lnSpc>
              <a:spcAft>
                <a:spcPts val="800"/>
              </a:spcAft>
              <a:buFont typeface="Symbol" panose="05050102010706020507" pitchFamily="18" charset="2"/>
              <a:buChar char=""/>
              <a:tabLst>
                <a:tab pos="228600" algn="l"/>
              </a:tabLst>
            </a:pPr>
            <a:endParaRPr lang="en-US" sz="3200" kern="100" dirty="0">
              <a:effectLst/>
              <a:latin typeface="Aptos" panose="020B0004020202020204" pitchFamily="34" charset="0"/>
              <a:ea typeface="DengXian" panose="02010600030101010101" pitchFamily="2" charset="-122"/>
              <a:cs typeface="Times New Roman" panose="02020603050405020304" pitchFamily="18" charset="0"/>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6" name="Picture 5" descr="Snip from Workday that shows how to navigate to review current contract details. This includes navigating to the worker profile, clicking Actions, then click Job Change, then click Employee Contracts.">
            <a:extLst>
              <a:ext uri="{FF2B5EF4-FFF2-40B4-BE49-F238E27FC236}">
                <a16:creationId xmlns:a16="http://schemas.microsoft.com/office/drawing/2014/main" id="{A34B5575-DD6A-27B0-424E-876DB4051FA1}"/>
              </a:ext>
            </a:extLst>
          </p:cNvPr>
          <p:cNvPicPr>
            <a:picLocks noChangeAspect="1"/>
          </p:cNvPicPr>
          <p:nvPr/>
        </p:nvPicPr>
        <p:blipFill>
          <a:blip r:embed="rId3"/>
          <a:stretch>
            <a:fillRect/>
          </a:stretch>
        </p:blipFill>
        <p:spPr>
          <a:xfrm>
            <a:off x="11877089" y="2017842"/>
            <a:ext cx="4641568" cy="4235569"/>
          </a:xfrm>
          <a:prstGeom prst="rect">
            <a:avLst/>
          </a:prstGeom>
        </p:spPr>
      </p:pic>
      <p:pic>
        <p:nvPicPr>
          <p:cNvPr id="8" name="Picture 7" descr="Screenshot of an employee contracts table displaying contract details for an employee named Steven, including contract start and end dates, contract status highlighted in yellow as &quot;Contract Active,&quot; and contract type labeled as &quot;Fixed Term.&quot; The table includes columns for contract ID, contract status, contract type, contract notes, contract hours, and contract hours per week, with a red header bar labeled &quot;Employee Contracts.&quot;&#10;">
            <a:extLst>
              <a:ext uri="{FF2B5EF4-FFF2-40B4-BE49-F238E27FC236}">
                <a16:creationId xmlns:a16="http://schemas.microsoft.com/office/drawing/2014/main" id="{8EB936F0-2593-94CE-ED67-D55658368244}"/>
              </a:ext>
            </a:extLst>
          </p:cNvPr>
          <p:cNvPicPr>
            <a:picLocks noChangeAspect="1"/>
          </p:cNvPicPr>
          <p:nvPr/>
        </p:nvPicPr>
        <p:blipFill>
          <a:blip r:embed="rId4"/>
          <a:stretch>
            <a:fillRect/>
          </a:stretch>
        </p:blipFill>
        <p:spPr>
          <a:xfrm>
            <a:off x="441962" y="7689178"/>
            <a:ext cx="19232876" cy="1883445"/>
          </a:xfrm>
          <a:prstGeom prst="rect">
            <a:avLst/>
          </a:prstGeom>
        </p:spPr>
      </p:pic>
      <p:sp>
        <p:nvSpPr>
          <p:cNvPr id="7" name="Rectangle 6">
            <a:extLst>
              <a:ext uri="{FF2B5EF4-FFF2-40B4-BE49-F238E27FC236}">
                <a16:creationId xmlns:a16="http://schemas.microsoft.com/office/drawing/2014/main" id="{FF123EC4-C350-4055-4591-D15908A0265D}"/>
              </a:ext>
              <a:ext uri="{C183D7F6-B498-43B3-948B-1728B52AA6E4}">
                <adec:decorative xmlns:adec="http://schemas.microsoft.com/office/drawing/2017/decorative" val="1"/>
              </a:ext>
            </a:extLst>
          </p:cNvPr>
          <p:cNvSpPr/>
          <p:nvPr/>
        </p:nvSpPr>
        <p:spPr>
          <a:xfrm>
            <a:off x="2512902" y="7689178"/>
            <a:ext cx="903158" cy="309489"/>
          </a:xfrm>
          <a:prstGeom prst="rect">
            <a:avLst/>
          </a:prstGeom>
          <a:solidFill>
            <a:srgbClr val="8300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241038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D858A-1DCD-DABC-2CDB-834B08E0DDD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4FD5144-8176-9219-E28A-4A5FF11F1E09}"/>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8FEE4D-ED3F-4460-1F08-B5BB54811143}"/>
              </a:ext>
            </a:extLst>
          </p:cNvPr>
          <p:cNvSpPr>
            <a:spLocks noGrp="1"/>
          </p:cNvSpPr>
          <p:nvPr>
            <p:ph type="title"/>
          </p:nvPr>
        </p:nvSpPr>
        <p:spPr>
          <a:xfrm>
            <a:off x="6205751" y="29497"/>
            <a:ext cx="13719319" cy="1988345"/>
          </a:xfrm>
        </p:spPr>
        <p:txBody>
          <a:bodyPr>
            <a:normAutofit/>
          </a:bodyPr>
          <a:lstStyle/>
          <a:p>
            <a:r>
              <a:rPr lang="en-US" sz="4000" dirty="0"/>
              <a:t>Step 2: Reappointment Terminal – </a:t>
            </a:r>
            <a:br>
              <a:rPr lang="en-US" sz="4000" dirty="0"/>
            </a:br>
            <a:r>
              <a:rPr lang="en-US" sz="4000" dirty="0"/>
              <a:t>Initiate Job Change</a:t>
            </a:r>
          </a:p>
        </p:txBody>
      </p:sp>
      <p:sp>
        <p:nvSpPr>
          <p:cNvPr id="5" name="Text Placeholder 2">
            <a:extLst>
              <a:ext uri="{FF2B5EF4-FFF2-40B4-BE49-F238E27FC236}">
                <a16:creationId xmlns:a16="http://schemas.microsoft.com/office/drawing/2014/main" id="{4383F7A6-8997-3DB9-168A-45F329B65FB4}"/>
              </a:ext>
            </a:extLst>
          </p:cNvPr>
          <p:cNvSpPr>
            <a:spLocks noGrp="1"/>
          </p:cNvSpPr>
          <p:nvPr>
            <p:ph sz="half" idx="1"/>
          </p:nvPr>
        </p:nvSpPr>
        <p:spPr>
          <a:xfrm>
            <a:off x="635622" y="1870950"/>
            <a:ext cx="8381769"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2: Initiate Job Change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Return to the Worker Profile.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Actions → Job Change → Start Job Change.</a:t>
            </a:r>
          </a:p>
          <a:p>
            <a:pPr>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Please note that although </a:t>
            </a: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the Reappointment – Terminal Contract BP</a:t>
            </a: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 refers to updating the EJED, we had to initiate this </a:t>
            </a: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as a separate business process to avoid Workday initiating a new contract.</a:t>
            </a:r>
            <a:endPar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Within the 'What do you want to do?' field, select “Reappointment – Terminal Contract” and click OK.</a:t>
            </a:r>
          </a:p>
          <a:p>
            <a:pPr lvl="1"/>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3" name="Picture 2" descr="Snip from Workday that shows how to Initiate Job Change. Click Actions, then click Job Change, and then click Start Job Change.">
            <a:extLst>
              <a:ext uri="{FF2B5EF4-FFF2-40B4-BE49-F238E27FC236}">
                <a16:creationId xmlns:a16="http://schemas.microsoft.com/office/drawing/2014/main" id="{55461B60-1F18-597A-8E11-7678332E17B7}"/>
              </a:ext>
            </a:extLst>
          </p:cNvPr>
          <p:cNvPicPr>
            <a:picLocks noChangeAspect="1"/>
          </p:cNvPicPr>
          <p:nvPr/>
        </p:nvPicPr>
        <p:blipFill>
          <a:blip r:embed="rId3"/>
          <a:stretch>
            <a:fillRect/>
          </a:stretch>
        </p:blipFill>
        <p:spPr>
          <a:xfrm>
            <a:off x="12210757" y="1737300"/>
            <a:ext cx="4360985" cy="3962674"/>
          </a:xfrm>
          <a:prstGeom prst="rect">
            <a:avLst/>
          </a:prstGeom>
        </p:spPr>
      </p:pic>
      <p:pic>
        <p:nvPicPr>
          <p:cNvPr id="6" name="Picture 5" descr="Snip from Workday that reads Reappointment – Terminal: update a terminal workers’ expected job end date, compensation, business title, and/or FTE/Standard Weekly Hours&#10;">
            <a:extLst>
              <a:ext uri="{FF2B5EF4-FFF2-40B4-BE49-F238E27FC236}">
                <a16:creationId xmlns:a16="http://schemas.microsoft.com/office/drawing/2014/main" id="{3EF24C9F-4225-77FE-1ED3-9D17E4E6F020}"/>
              </a:ext>
            </a:extLst>
          </p:cNvPr>
          <p:cNvPicPr>
            <a:picLocks noChangeAspect="1"/>
          </p:cNvPicPr>
          <p:nvPr/>
        </p:nvPicPr>
        <p:blipFill>
          <a:blip r:embed="rId4"/>
          <a:stretch>
            <a:fillRect/>
          </a:stretch>
        </p:blipFill>
        <p:spPr>
          <a:xfrm>
            <a:off x="8846523" y="6009845"/>
            <a:ext cx="10906571" cy="594640"/>
          </a:xfrm>
          <a:prstGeom prst="rect">
            <a:avLst/>
          </a:prstGeom>
        </p:spPr>
      </p:pic>
      <p:pic>
        <p:nvPicPr>
          <p:cNvPr id="8" name="Picture 7" descr="Snip from Workday that shwos to select Reappointment - Terminal Contract from the What do you want to do field.">
            <a:extLst>
              <a:ext uri="{FF2B5EF4-FFF2-40B4-BE49-F238E27FC236}">
                <a16:creationId xmlns:a16="http://schemas.microsoft.com/office/drawing/2014/main" id="{6BDE9BE3-E013-ECC8-EFFA-3CBA7DC08FAF}"/>
              </a:ext>
            </a:extLst>
          </p:cNvPr>
          <p:cNvPicPr>
            <a:picLocks noChangeAspect="1"/>
          </p:cNvPicPr>
          <p:nvPr/>
        </p:nvPicPr>
        <p:blipFill>
          <a:blip r:embed="rId5"/>
          <a:stretch>
            <a:fillRect/>
          </a:stretch>
        </p:blipFill>
        <p:spPr>
          <a:xfrm>
            <a:off x="9118440" y="7174556"/>
            <a:ext cx="10362738" cy="2802573"/>
          </a:xfrm>
          <a:prstGeom prst="rect">
            <a:avLst/>
          </a:prstGeom>
        </p:spPr>
      </p:pic>
    </p:spTree>
    <p:extLst>
      <p:ext uri="{BB962C8B-B14F-4D97-AF65-F5344CB8AC3E}">
        <p14:creationId xmlns:p14="http://schemas.microsoft.com/office/powerpoint/2010/main" val="259984218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4AA0F-4017-3E16-0A28-D1103F72FA7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CBC7B3E-52DF-7237-E0ED-7742B2FFCA09}"/>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711B4D-52FF-C454-48BC-D2D6F59D34A2}"/>
              </a:ext>
            </a:extLst>
          </p:cNvPr>
          <p:cNvSpPr>
            <a:spLocks noGrp="1"/>
          </p:cNvSpPr>
          <p:nvPr>
            <p:ph type="title"/>
          </p:nvPr>
        </p:nvSpPr>
        <p:spPr>
          <a:xfrm>
            <a:off x="6205751" y="29497"/>
            <a:ext cx="13719319" cy="1988345"/>
          </a:xfrm>
        </p:spPr>
        <p:txBody>
          <a:bodyPr>
            <a:normAutofit/>
          </a:bodyPr>
          <a:lstStyle/>
          <a:p>
            <a:r>
              <a:rPr lang="en-US" sz="4000" dirty="0"/>
              <a:t>Step 3: Reappointment Terminal – </a:t>
            </a:r>
            <a:br>
              <a:rPr lang="en-US" sz="4000" dirty="0"/>
            </a:br>
            <a:r>
              <a:rPr lang="en-US" sz="4000" dirty="0"/>
              <a:t>Update the Effective Date</a:t>
            </a:r>
          </a:p>
        </p:txBody>
      </p:sp>
      <p:sp>
        <p:nvSpPr>
          <p:cNvPr id="5" name="Text Placeholder 2">
            <a:extLst>
              <a:ext uri="{FF2B5EF4-FFF2-40B4-BE49-F238E27FC236}">
                <a16:creationId xmlns:a16="http://schemas.microsoft.com/office/drawing/2014/main" id="{59F54010-CC84-96EB-CDD1-60A5699D3749}"/>
              </a:ext>
            </a:extLst>
          </p:cNvPr>
          <p:cNvSpPr>
            <a:spLocks noGrp="1"/>
          </p:cNvSpPr>
          <p:nvPr>
            <p:ph sz="half" idx="1"/>
          </p:nvPr>
        </p:nvSpPr>
        <p:spPr>
          <a:xfrm>
            <a:off x="317811" y="1655756"/>
            <a:ext cx="19481178"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3: Update the Effective Date</a:t>
            </a:r>
          </a:p>
          <a:p>
            <a:pPr marL="114300" indent="-457200">
              <a:lnSpc>
                <a:spcPct val="115000"/>
              </a:lnSpc>
              <a:spcBef>
                <a:spcPts val="800"/>
              </a:spcBef>
              <a:spcAft>
                <a:spcPts val="400"/>
              </a:spcAft>
            </a:pPr>
            <a:r>
              <a:rPr lang="en-US" sz="26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In the “When do you want this change to take effect?” field, the effective date depends on the employee’s compensation basis:</a:t>
            </a:r>
          </a:p>
          <a:p>
            <a:pPr lvl="1">
              <a:lnSpc>
                <a:spcPct val="115000"/>
              </a:lnSpc>
              <a:tabLst>
                <a:tab pos="228600" algn="l"/>
              </a:tabLst>
            </a:pPr>
            <a:r>
              <a:rPr lang="en-US" sz="26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9 Month Employees:</a:t>
            </a:r>
          </a:p>
          <a:p>
            <a:pPr lvl="2">
              <a:lnSpc>
                <a:spcPct val="115000"/>
              </a:lnSpc>
              <a:tabLst>
                <a:tab pos="228600" algn="l"/>
              </a:tabLst>
            </a:pPr>
            <a:r>
              <a:rPr lang="en-US" sz="20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The effective date should be the first day of the upcoming Academic Year.</a:t>
            </a:r>
          </a:p>
          <a:p>
            <a:pPr lvl="2">
              <a:lnSpc>
                <a:spcPct val="115000"/>
              </a:lnSpc>
              <a:tabLst>
                <a:tab pos="228600" algn="l"/>
              </a:tabLst>
            </a:pPr>
            <a:r>
              <a:rPr lang="en-US" sz="20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Example: 08/24/2026.</a:t>
            </a:r>
          </a:p>
          <a:p>
            <a:pPr lvl="1">
              <a:lnSpc>
                <a:spcPct val="115000"/>
              </a:lnSpc>
              <a:tabLst>
                <a:tab pos="228600" algn="l"/>
              </a:tabLst>
            </a:pPr>
            <a:r>
              <a:rPr lang="en-US" sz="26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12 Month Employees:</a:t>
            </a:r>
          </a:p>
          <a:p>
            <a:pPr lvl="2">
              <a:lnSpc>
                <a:spcPct val="115000"/>
              </a:lnSpc>
              <a:tabLst>
                <a:tab pos="228600" algn="l"/>
              </a:tabLst>
            </a:pPr>
            <a:r>
              <a:rPr lang="en-US" sz="20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The effective date should be the day after the current contract end date.</a:t>
            </a:r>
          </a:p>
          <a:p>
            <a:pPr lvl="2">
              <a:lnSpc>
                <a:spcPct val="115000"/>
              </a:lnSpc>
              <a:tabLst>
                <a:tab pos="228600" algn="l"/>
              </a:tabLst>
            </a:pPr>
            <a:r>
              <a:rPr lang="en-US" sz="20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Example: If the contract ends on 06/30/2026, the effective date would be 07/01/2026.</a:t>
            </a:r>
          </a:p>
          <a:p>
            <a:pPr marL="685800" lvl="1" indent="0">
              <a:lnSpc>
                <a:spcPct val="115000"/>
              </a:lnSpc>
              <a:buNone/>
              <a:tabLst>
                <a:tab pos="228600" algn="l"/>
              </a:tabLst>
            </a:pPr>
            <a:endParaRPr lang="en-US" sz="26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buFont typeface="Symbol" panose="05050102010706020507" pitchFamily="18" charset="2"/>
              <a:buChar char=""/>
              <a:tabLst>
                <a:tab pos="228600" algn="l"/>
              </a:tabLst>
            </a:pPr>
            <a:endParaRPr lang="en-US" sz="3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sp>
        <p:nvSpPr>
          <p:cNvPr id="3" name="TextBox 2">
            <a:extLst>
              <a:ext uri="{FF2B5EF4-FFF2-40B4-BE49-F238E27FC236}">
                <a16:creationId xmlns:a16="http://schemas.microsoft.com/office/drawing/2014/main" id="{B4EB2E6D-E207-11D5-6C77-34E9162A391E}"/>
              </a:ext>
            </a:extLst>
          </p:cNvPr>
          <p:cNvSpPr txBox="1"/>
          <p:nvPr/>
        </p:nvSpPr>
        <p:spPr>
          <a:xfrm>
            <a:off x="317811" y="9148102"/>
            <a:ext cx="20272075" cy="830997"/>
          </a:xfrm>
          <a:prstGeom prst="rect">
            <a:avLst/>
          </a:prstGeom>
          <a:noFill/>
        </p:spPr>
        <p:txBody>
          <a:bodyPr wrap="square" rtlCol="0">
            <a:spAutoFit/>
          </a:bodyPr>
          <a:lstStyle/>
          <a:p>
            <a:r>
              <a:rPr lang="en-US" sz="2400" b="1" dirty="0"/>
              <a:t>Note</a:t>
            </a:r>
            <a:r>
              <a:rPr lang="en-US" sz="2400" dirty="0"/>
              <a:t>: If this was for a </a:t>
            </a:r>
            <a:r>
              <a:rPr lang="en-US" sz="2400" u="sng" dirty="0"/>
              <a:t>9-month employee</a:t>
            </a:r>
            <a:r>
              <a:rPr lang="en-US" sz="2400" dirty="0"/>
              <a:t>, you would update the effective date to reflect the first day of the academic year (ex: 8/24/26)</a:t>
            </a:r>
          </a:p>
          <a:p>
            <a:r>
              <a:rPr lang="en-US" sz="2400" dirty="0"/>
              <a:t>If this was for a </a:t>
            </a:r>
            <a:r>
              <a:rPr lang="en-US" sz="2400" u="sng" dirty="0"/>
              <a:t>12-month employee</a:t>
            </a:r>
            <a:r>
              <a:rPr lang="en-US" sz="2400" dirty="0"/>
              <a:t>, you would update the effective date to reflect the day after the current contract end date (ex: 7/1/26)</a:t>
            </a:r>
          </a:p>
        </p:txBody>
      </p:sp>
      <p:pic>
        <p:nvPicPr>
          <p:cNvPr id="7" name="Picture 6" descr="Screenshot of a date selection field in a form showing the date &quot;08/24/2026&quot; highlighted in yellow with a calendar icon next to it. Below the date field is a checkbox option labeled &quot;Do you want to use the next pay period? (03/08/2026)&quot;.&#10;">
            <a:extLst>
              <a:ext uri="{FF2B5EF4-FFF2-40B4-BE49-F238E27FC236}">
                <a16:creationId xmlns:a16="http://schemas.microsoft.com/office/drawing/2014/main" id="{76E799CD-A945-C9E3-CAC9-D0B4949185B0}"/>
              </a:ext>
            </a:extLst>
          </p:cNvPr>
          <p:cNvPicPr>
            <a:picLocks noChangeAspect="1"/>
          </p:cNvPicPr>
          <p:nvPr/>
        </p:nvPicPr>
        <p:blipFill>
          <a:blip r:embed="rId3"/>
          <a:stretch>
            <a:fillRect/>
          </a:stretch>
        </p:blipFill>
        <p:spPr>
          <a:xfrm>
            <a:off x="5735358" y="6103451"/>
            <a:ext cx="8705228" cy="2951945"/>
          </a:xfrm>
          <a:prstGeom prst="rect">
            <a:avLst/>
          </a:prstGeom>
        </p:spPr>
      </p:pic>
    </p:spTree>
    <p:extLst>
      <p:ext uri="{BB962C8B-B14F-4D97-AF65-F5344CB8AC3E}">
        <p14:creationId xmlns:p14="http://schemas.microsoft.com/office/powerpoint/2010/main" val="49426376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A59A-D8A3-D269-2BB1-C9A9BE31E62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E10C683-0702-E156-F953-675C629A4556}"/>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EB07B8-43E7-DA56-CE3F-282632A1C09F}"/>
              </a:ext>
            </a:extLst>
          </p:cNvPr>
          <p:cNvSpPr>
            <a:spLocks noGrp="1"/>
          </p:cNvSpPr>
          <p:nvPr>
            <p:ph type="title"/>
          </p:nvPr>
        </p:nvSpPr>
        <p:spPr>
          <a:xfrm>
            <a:off x="6205751" y="29497"/>
            <a:ext cx="13719319" cy="1988345"/>
          </a:xfrm>
        </p:spPr>
        <p:txBody>
          <a:bodyPr>
            <a:normAutofit/>
          </a:bodyPr>
          <a:lstStyle/>
          <a:p>
            <a:r>
              <a:rPr lang="en-US" sz="4000" dirty="0"/>
              <a:t>Step 4: Reappointment Terminal – </a:t>
            </a:r>
            <a:br>
              <a:rPr lang="en-US" sz="4000" dirty="0"/>
            </a:br>
            <a:r>
              <a:rPr lang="en-US" sz="4000" dirty="0"/>
              <a:t>Update Business Title (If Needed)</a:t>
            </a:r>
          </a:p>
        </p:txBody>
      </p:sp>
      <p:sp>
        <p:nvSpPr>
          <p:cNvPr id="5" name="Text Placeholder 2">
            <a:extLst>
              <a:ext uri="{FF2B5EF4-FFF2-40B4-BE49-F238E27FC236}">
                <a16:creationId xmlns:a16="http://schemas.microsoft.com/office/drawing/2014/main" id="{A9391561-4FE0-5FAA-6553-A87044776246}"/>
              </a:ext>
            </a:extLst>
          </p:cNvPr>
          <p:cNvSpPr>
            <a:spLocks noGrp="1"/>
          </p:cNvSpPr>
          <p:nvPr>
            <p:ph sz="half" idx="1"/>
          </p:nvPr>
        </p:nvSpPr>
        <p:spPr>
          <a:xfrm>
            <a:off x="635622" y="1870950"/>
            <a:ext cx="19481178"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a:t>
            </a:r>
            <a:r>
              <a:rPr lang="en-US" sz="4000" b="1" kern="100" dirty="0">
                <a:solidFill>
                  <a:srgbClr val="0F4761"/>
                </a:solidFill>
                <a:latin typeface="Aptos Display" panose="020B0004020202020204" pitchFamily="34" charset="0"/>
                <a:ea typeface="DengXian Light" panose="02010600030101010101" pitchFamily="2" charset="-122"/>
                <a:cs typeface="Times New Roman" panose="02020603050405020304" pitchFamily="18" charset="0"/>
              </a:rPr>
              <a:t>4</a:t>
            </a: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 Update Business Title (If Needed)</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Update Business Title if applicable and within policy (</a:t>
            </a:r>
            <a:r>
              <a:rPr lang="en-US" sz="2800" u="sng" dirty="0">
                <a:solidFill>
                  <a:srgbClr val="467886"/>
                </a:solidFill>
                <a:effectLst/>
                <a:latin typeface="Aptos" panose="020B0004020202020204" pitchFamily="34" charset="0"/>
                <a:ea typeface="DengXian" panose="02010600030101010101" pitchFamily="2" charset="-122"/>
                <a:cs typeface="Times New Roman" panose="02020603050405020304" pitchFamily="18" charset="0"/>
                <a:hlinkClick r:id="rId3"/>
              </a:rPr>
              <a:t>Title Change | UW System Administrative Policy 1257</a:t>
            </a:r>
            <a:r>
              <a:rPr lang="en-US" sz="2800" u="sng" dirty="0">
                <a:solidFill>
                  <a:srgbClr val="467886"/>
                </a:solidFill>
                <a:latin typeface="Aptos" panose="020B0004020202020204" pitchFamily="34" charset="0"/>
                <a:ea typeface="DengXian" panose="02010600030101010101" pitchFamily="2" charset="-122"/>
                <a:cs typeface="Times New Roman" panose="02020603050405020304" pitchFamily="18" charset="0"/>
              </a:rPr>
              <a:t>)</a:t>
            </a:r>
          </a:p>
          <a:p>
            <a:pPr marL="685800" lvl="1" indent="0">
              <a:buNone/>
            </a:pPr>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descr="Snip from Workday that shows the field 'What is the business title' where it is optional if you want to change.">
            <a:extLst>
              <a:ext uri="{FF2B5EF4-FFF2-40B4-BE49-F238E27FC236}">
                <a16:creationId xmlns:a16="http://schemas.microsoft.com/office/drawing/2014/main" id="{5758C083-611B-2FC9-ADEF-AE02ABC86D33}"/>
              </a:ext>
            </a:extLst>
          </p:cNvPr>
          <p:cNvPicPr>
            <a:picLocks noChangeAspect="1"/>
          </p:cNvPicPr>
          <p:nvPr/>
        </p:nvPicPr>
        <p:blipFill>
          <a:blip r:embed="rId4"/>
          <a:stretch>
            <a:fillRect/>
          </a:stretch>
        </p:blipFill>
        <p:spPr>
          <a:xfrm>
            <a:off x="3684656" y="4775514"/>
            <a:ext cx="12747488" cy="2753813"/>
          </a:xfrm>
          <a:prstGeom prst="rect">
            <a:avLst/>
          </a:prstGeom>
        </p:spPr>
      </p:pic>
    </p:spTree>
    <p:extLst>
      <p:ext uri="{BB962C8B-B14F-4D97-AF65-F5344CB8AC3E}">
        <p14:creationId xmlns:p14="http://schemas.microsoft.com/office/powerpoint/2010/main" val="60348183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FD436-8EEA-F9B8-63ED-77333A0FB68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5B227EC-A34D-9920-881C-00312A257C79}"/>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58B27F-1695-7FBC-35C8-6DBF706B1C54}"/>
              </a:ext>
            </a:extLst>
          </p:cNvPr>
          <p:cNvSpPr>
            <a:spLocks noGrp="1"/>
          </p:cNvSpPr>
          <p:nvPr>
            <p:ph type="title"/>
          </p:nvPr>
        </p:nvSpPr>
        <p:spPr>
          <a:xfrm>
            <a:off x="6205751" y="29497"/>
            <a:ext cx="13719319" cy="1988345"/>
          </a:xfrm>
        </p:spPr>
        <p:txBody>
          <a:bodyPr>
            <a:normAutofit/>
          </a:bodyPr>
          <a:lstStyle/>
          <a:p>
            <a:r>
              <a:rPr lang="en-US" sz="4000" dirty="0"/>
              <a:t>Step 5: Reappointment Terminal – </a:t>
            </a:r>
            <a:br>
              <a:rPr lang="en-US" sz="4000" dirty="0"/>
            </a:br>
            <a:r>
              <a:rPr lang="en-US" sz="4000" dirty="0"/>
              <a:t>Confirm EJED</a:t>
            </a:r>
          </a:p>
        </p:txBody>
      </p:sp>
      <p:sp>
        <p:nvSpPr>
          <p:cNvPr id="5" name="Text Placeholder 2">
            <a:extLst>
              <a:ext uri="{FF2B5EF4-FFF2-40B4-BE49-F238E27FC236}">
                <a16:creationId xmlns:a16="http://schemas.microsoft.com/office/drawing/2014/main" id="{8AA9A40B-C10F-1E31-2976-6996ADF542F7}"/>
              </a:ext>
            </a:extLst>
          </p:cNvPr>
          <p:cNvSpPr>
            <a:spLocks noGrp="1"/>
          </p:cNvSpPr>
          <p:nvPr>
            <p:ph sz="half" idx="1"/>
          </p:nvPr>
        </p:nvSpPr>
        <p:spPr>
          <a:xfrm>
            <a:off x="635622" y="1870950"/>
            <a:ext cx="19481178"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a:t>
            </a:r>
            <a:r>
              <a:rPr lang="en-US" sz="4000" b="1" kern="100" dirty="0">
                <a:solidFill>
                  <a:srgbClr val="0F4761"/>
                </a:solidFill>
                <a:latin typeface="Aptos Display" panose="020B0004020202020204" pitchFamily="34" charset="0"/>
                <a:ea typeface="DengXian Light" panose="02010600030101010101" pitchFamily="2" charset="-122"/>
                <a:cs typeface="Times New Roman" panose="02020603050405020304" pitchFamily="18" charset="0"/>
              </a:rPr>
              <a:t>5: Confirm EJED</a:t>
            </a:r>
            <a:endPar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endParaRP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The Employee End Date </a:t>
            </a: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(Expected Job End Date) should already be updated through the previously completed EJED business process.</a:t>
            </a:r>
          </a:p>
          <a:p>
            <a:pPr lvl="1">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Do not modify this field during the Reappointment – Terminal process.</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To prevent Workday from generating a new contract, the Expected Job End Date (EJED) must be submitted as a separate business process (Step 1). Additionally, ensure that the EJED matches the Contract End Date to avoid issues with benefits and leave eligibility.</a:t>
            </a:r>
            <a:endPar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descr="Screenshot of an employee administrative details form showing &quot;Employee Type&quot; set to &quot;Terminal (Fixed Term)&quot; and &quot;Employee End Date&quot; set to 05/23/2027. Red boxes highlight the &quot;Employee End Date&quot; field, indicating a focus on contract expiration date.&#10;">
            <a:extLst>
              <a:ext uri="{FF2B5EF4-FFF2-40B4-BE49-F238E27FC236}">
                <a16:creationId xmlns:a16="http://schemas.microsoft.com/office/drawing/2014/main" id="{3EFE2C14-5D6B-320D-F084-40D0BDE61AD5}"/>
              </a:ext>
            </a:extLst>
          </p:cNvPr>
          <p:cNvPicPr>
            <a:picLocks noChangeAspect="1"/>
          </p:cNvPicPr>
          <p:nvPr/>
        </p:nvPicPr>
        <p:blipFill>
          <a:blip r:embed="rId3"/>
          <a:stretch>
            <a:fillRect/>
          </a:stretch>
        </p:blipFill>
        <p:spPr>
          <a:xfrm>
            <a:off x="4967714" y="6771793"/>
            <a:ext cx="10816993" cy="2940368"/>
          </a:xfrm>
          <a:prstGeom prst="rect">
            <a:avLst/>
          </a:prstGeom>
        </p:spPr>
      </p:pic>
      <p:sp>
        <p:nvSpPr>
          <p:cNvPr id="6" name="TextBox 5">
            <a:extLst>
              <a:ext uri="{FF2B5EF4-FFF2-40B4-BE49-F238E27FC236}">
                <a16:creationId xmlns:a16="http://schemas.microsoft.com/office/drawing/2014/main" id="{789F568F-6BD6-A523-8C57-E6302E482D0F}"/>
              </a:ext>
            </a:extLst>
          </p:cNvPr>
          <p:cNvSpPr txBox="1"/>
          <p:nvPr/>
        </p:nvSpPr>
        <p:spPr>
          <a:xfrm>
            <a:off x="8844379" y="8419620"/>
            <a:ext cx="5743817" cy="369332"/>
          </a:xfrm>
          <a:prstGeom prst="rect">
            <a:avLst/>
          </a:prstGeom>
          <a:noFill/>
        </p:spPr>
        <p:txBody>
          <a:bodyPr wrap="square" rtlCol="0">
            <a:spAutoFit/>
          </a:bodyPr>
          <a:lstStyle/>
          <a:p>
            <a:r>
              <a:rPr lang="en-US" dirty="0"/>
              <a:t>Do not modify during Reappointment – Terminal process</a:t>
            </a:r>
          </a:p>
        </p:txBody>
      </p:sp>
      <p:sp>
        <p:nvSpPr>
          <p:cNvPr id="7" name="Rectangle 6" descr="Do not modify the Employee End Date during the Reappointment - Terminal business process.">
            <a:extLst>
              <a:ext uri="{FF2B5EF4-FFF2-40B4-BE49-F238E27FC236}">
                <a16:creationId xmlns:a16="http://schemas.microsoft.com/office/drawing/2014/main" id="{EFAF5EBE-CE3E-1D97-D54F-4980E9A7EF19}"/>
              </a:ext>
            </a:extLst>
          </p:cNvPr>
          <p:cNvSpPr/>
          <p:nvPr/>
        </p:nvSpPr>
        <p:spPr>
          <a:xfrm>
            <a:off x="8844379" y="8406667"/>
            <a:ext cx="5560937" cy="4678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8554191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9439287-1218-53A7-93A0-B0ACBA65F040}"/>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9733BF-AA6C-3843-8AFE-ADEA39FAD840}"/>
              </a:ext>
            </a:extLst>
          </p:cNvPr>
          <p:cNvSpPr>
            <a:spLocks noGrp="1"/>
          </p:cNvSpPr>
          <p:nvPr>
            <p:ph type="title"/>
          </p:nvPr>
        </p:nvSpPr>
        <p:spPr>
          <a:xfrm>
            <a:off x="6205751" y="29497"/>
            <a:ext cx="13719319" cy="1988345"/>
          </a:xfrm>
        </p:spPr>
        <p:txBody>
          <a:bodyPr>
            <a:normAutofit/>
          </a:bodyPr>
          <a:lstStyle/>
          <a:p>
            <a:r>
              <a:rPr lang="en-US" sz="4400" dirty="0"/>
              <a:t>Extending Existing Contract – Fixed Term</a:t>
            </a:r>
          </a:p>
        </p:txBody>
      </p:sp>
      <p:sp>
        <p:nvSpPr>
          <p:cNvPr id="5" name="Text Placeholder 2">
            <a:extLst>
              <a:ext uri="{FF2B5EF4-FFF2-40B4-BE49-F238E27FC236}">
                <a16:creationId xmlns:a16="http://schemas.microsoft.com/office/drawing/2014/main" id="{1F8CE0A7-1718-CF4F-86A4-261A26CBCA2A}"/>
              </a:ext>
            </a:extLst>
          </p:cNvPr>
          <p:cNvSpPr>
            <a:spLocks noGrp="1"/>
          </p:cNvSpPr>
          <p:nvPr>
            <p:ph sz="half" idx="1"/>
          </p:nvPr>
        </p:nvSpPr>
        <p:spPr>
          <a:xfrm>
            <a:off x="635622" y="1870950"/>
            <a:ext cx="19481178" cy="8416049"/>
          </a:xfrm>
        </p:spPr>
        <p:txBody>
          <a:bodyPr>
            <a:normAutofit/>
          </a:bodyPr>
          <a:lstStyle/>
          <a:p>
            <a:pPr algn="l">
              <a:buFont typeface="Arial" panose="020B0604020202020204" pitchFamily="34" charset="0"/>
              <a:buChar char="•"/>
            </a:pPr>
            <a:r>
              <a:rPr lang="en-US" sz="4000" b="1" i="0" dirty="0">
                <a:solidFill>
                  <a:srgbClr val="002060"/>
                </a:solidFill>
                <a:effectLst/>
                <a:latin typeface="Aptos Display" panose="020B0004020202020204" pitchFamily="34" charset="0"/>
              </a:rPr>
              <a:t>Extend a fixed-term contract end date</a:t>
            </a:r>
          </a:p>
          <a:p>
            <a:pPr lvl="1"/>
            <a:r>
              <a:rPr lang="en-US" sz="3200" b="1" i="0" dirty="0">
                <a:solidFill>
                  <a:srgbClr val="333333"/>
                </a:solidFill>
                <a:effectLst/>
                <a:latin typeface="+mn-lt"/>
              </a:rPr>
              <a:t>Part 1: Change Job &gt; Extend Expected Job End Date (EJED)</a:t>
            </a:r>
          </a:p>
          <a:p>
            <a:pPr lvl="2"/>
            <a:r>
              <a:rPr lang="en-US" sz="2800" i="0" dirty="0">
                <a:solidFill>
                  <a:srgbClr val="333333"/>
                </a:solidFill>
                <a:effectLst/>
                <a:latin typeface="+mn-lt"/>
              </a:rPr>
              <a:t>Use the Change Job Business Process to Extend Expected Job End Date (EJED)</a:t>
            </a:r>
          </a:p>
          <a:p>
            <a:pPr lvl="2"/>
            <a:r>
              <a:rPr lang="en-US" sz="2800" i="0" dirty="0">
                <a:solidFill>
                  <a:srgbClr val="333333"/>
                </a:solidFill>
                <a:effectLst/>
                <a:latin typeface="+mn-lt"/>
              </a:rPr>
              <a:t>Enter the updated contract end date in the Maintain Employee Contract task</a:t>
            </a:r>
          </a:p>
          <a:p>
            <a:pPr lvl="3"/>
            <a:r>
              <a:rPr lang="en-US" sz="2800" i="0" dirty="0">
                <a:solidFill>
                  <a:srgbClr val="333333"/>
                </a:solidFill>
                <a:effectLst/>
                <a:latin typeface="+mn-lt"/>
              </a:rPr>
              <a:t>Date must match the EJED</a:t>
            </a:r>
          </a:p>
          <a:p>
            <a:pPr lvl="3"/>
            <a:r>
              <a:rPr lang="en-US" sz="2800" i="0" dirty="0">
                <a:solidFill>
                  <a:srgbClr val="333333"/>
                </a:solidFill>
                <a:effectLst/>
                <a:latin typeface="+mn-lt"/>
              </a:rPr>
              <a:t>If the EJED and Contract dates do not align, it may cause benefit and leave issues</a:t>
            </a:r>
          </a:p>
          <a:p>
            <a:pPr lvl="1"/>
            <a:r>
              <a:rPr lang="en-US" sz="3200" b="1" dirty="0">
                <a:solidFill>
                  <a:srgbClr val="333333"/>
                </a:solidFill>
                <a:latin typeface="+mn-lt"/>
              </a:rPr>
              <a:t>Part 2: Change Job &gt; Reappointment - Terminal</a:t>
            </a:r>
          </a:p>
          <a:p>
            <a:pPr lvl="2"/>
            <a:r>
              <a:rPr lang="en-US" sz="2800" dirty="0">
                <a:solidFill>
                  <a:srgbClr val="333333"/>
                </a:solidFill>
                <a:latin typeface="+mn-lt"/>
              </a:rPr>
              <a:t>Shared Services recommends processing and completing EJED changes separately before using the Reappointment – Terminal for changes to compensation, business title, or FTE.</a:t>
            </a:r>
          </a:p>
          <a:p>
            <a:pPr lvl="2"/>
            <a:r>
              <a:rPr lang="en-US" sz="2800" dirty="0">
                <a:solidFill>
                  <a:schemeClr val="tx1"/>
                </a:solidFill>
                <a:latin typeface="+mn-lt"/>
              </a:rPr>
              <a:t>Use the Reappointment - Terminal Contract Business Process if needing to make multiple changes to a position</a:t>
            </a:r>
          </a:p>
          <a:p>
            <a:pPr lvl="3"/>
            <a:r>
              <a:rPr lang="en-US" sz="2800" dirty="0">
                <a:solidFill>
                  <a:schemeClr val="tx1"/>
                </a:solidFill>
                <a:latin typeface="+mn-lt"/>
              </a:rPr>
              <a:t>Can be used for any terminal contract</a:t>
            </a:r>
          </a:p>
          <a:p>
            <a:pPr lvl="3"/>
            <a:r>
              <a:rPr lang="en-US" sz="2800" dirty="0">
                <a:solidFill>
                  <a:schemeClr val="tx1"/>
                </a:solidFill>
                <a:latin typeface="+mn-lt"/>
              </a:rPr>
              <a:t>Should be used when current position is continuing and can generate a new contract letter (but current contract details should not be inactivated)</a:t>
            </a:r>
          </a:p>
          <a:p>
            <a:pPr lvl="4"/>
            <a:r>
              <a:rPr lang="en-US" sz="2800" dirty="0">
                <a:solidFill>
                  <a:schemeClr val="tx1"/>
                </a:solidFill>
                <a:latin typeface="+mn-lt"/>
              </a:rPr>
              <a:t>To prevent Workday from creating a new contract, the Expected Job End Date change BP needs to be submitted separately and use an effective date on or prior to the current contract end date</a:t>
            </a: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spTree>
    <p:extLst>
      <p:ext uri="{BB962C8B-B14F-4D97-AF65-F5344CB8AC3E}">
        <p14:creationId xmlns:p14="http://schemas.microsoft.com/office/powerpoint/2010/main" val="402405562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937B9-EC0C-38D7-12EB-F0A44628AC8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8CE8D5C-6F59-886E-400A-4D6531F69BA1}"/>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8A9ECF-4283-5C3F-1BFE-66A52CF3D743}"/>
              </a:ext>
            </a:extLst>
          </p:cNvPr>
          <p:cNvSpPr>
            <a:spLocks noGrp="1"/>
          </p:cNvSpPr>
          <p:nvPr>
            <p:ph type="title"/>
          </p:nvPr>
        </p:nvSpPr>
        <p:spPr>
          <a:xfrm>
            <a:off x="6205751" y="29497"/>
            <a:ext cx="13719319" cy="1988345"/>
          </a:xfrm>
        </p:spPr>
        <p:txBody>
          <a:bodyPr>
            <a:normAutofit/>
          </a:bodyPr>
          <a:lstStyle/>
          <a:p>
            <a:r>
              <a:rPr lang="en-US" sz="4000" dirty="0"/>
              <a:t>Step 6: Reappointment Terminal – </a:t>
            </a:r>
            <a:br>
              <a:rPr lang="en-US" sz="4000" dirty="0"/>
            </a:br>
            <a:r>
              <a:rPr lang="en-US" sz="4000" dirty="0"/>
              <a:t>Modify FTE (If Needed)</a:t>
            </a:r>
          </a:p>
        </p:txBody>
      </p:sp>
      <p:sp>
        <p:nvSpPr>
          <p:cNvPr id="5" name="Text Placeholder 2">
            <a:extLst>
              <a:ext uri="{FF2B5EF4-FFF2-40B4-BE49-F238E27FC236}">
                <a16:creationId xmlns:a16="http://schemas.microsoft.com/office/drawing/2014/main" id="{4ABA8DD4-88FE-8E11-CFB7-B5A6569B1693}"/>
              </a:ext>
            </a:extLst>
          </p:cNvPr>
          <p:cNvSpPr>
            <a:spLocks noGrp="1"/>
          </p:cNvSpPr>
          <p:nvPr>
            <p:ph sz="half" idx="1"/>
          </p:nvPr>
        </p:nvSpPr>
        <p:spPr>
          <a:xfrm>
            <a:off x="635622" y="1870950"/>
            <a:ext cx="8016009"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a:t>
            </a:r>
            <a:r>
              <a:rPr lang="en-US" sz="4000" b="1" kern="100" dirty="0">
                <a:solidFill>
                  <a:srgbClr val="0F4761"/>
                </a:solidFill>
                <a:latin typeface="Aptos Display" panose="020B0004020202020204" pitchFamily="34" charset="0"/>
                <a:ea typeface="DengXian Light" panose="02010600030101010101" pitchFamily="2" charset="-122"/>
                <a:cs typeface="Times New Roman" panose="02020603050405020304" pitchFamily="18" charset="0"/>
              </a:rPr>
              <a:t>6: Modify FTE (If Needed)</a:t>
            </a:r>
            <a:endPar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endParaRPr>
          </a:p>
          <a:p>
            <a:pPr marL="342900" marR="0" lvl="0" indent="-342900">
              <a:lnSpc>
                <a:spcPct val="115000"/>
              </a:lnSpc>
              <a:buFont typeface="Symbol" panose="05050102010706020507" pitchFamily="18" charset="2"/>
              <a:buChar char=""/>
              <a:tabLst>
                <a:tab pos="228600" algn="l"/>
              </a:tabLst>
            </a:pPr>
            <a:r>
              <a:rPr lang="en-US" sz="2800" i="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Update Scheduled Weekly Hours under Worker Time.</a:t>
            </a:r>
          </a:p>
          <a:p>
            <a:pPr lvl="1">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From the ‘Scheduled Weekly Hours’ field, you can type in the new amount.</a:t>
            </a:r>
          </a:p>
          <a:p>
            <a:pPr lvl="1">
              <a:lnSpc>
                <a:spcPct val="115000"/>
              </a:lnSpc>
              <a:buFont typeface="Symbol" panose="05050102010706020507" pitchFamily="18" charset="2"/>
              <a:buChar char=""/>
              <a:tabLst>
                <a:tab pos="228600" algn="l"/>
              </a:tabLst>
            </a:pPr>
            <a:r>
              <a:rPr lang="en-US" sz="2800" i="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After clicking off this field, the FTE will calculate automatically.</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Add comments.</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Include</a:t>
            </a: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 attachments if needed.</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Submit.</a:t>
            </a:r>
            <a:endParaRPr lang="en-US" sz="28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9" name="Picture 8" descr="Snip from Workday that shows where to edit the schedueld Weekly hours.">
            <a:extLst>
              <a:ext uri="{FF2B5EF4-FFF2-40B4-BE49-F238E27FC236}">
                <a16:creationId xmlns:a16="http://schemas.microsoft.com/office/drawing/2014/main" id="{E45AD25A-4C43-584A-982B-D1CD32BD08A9}"/>
              </a:ext>
            </a:extLst>
          </p:cNvPr>
          <p:cNvPicPr>
            <a:picLocks noChangeAspect="1"/>
          </p:cNvPicPr>
          <p:nvPr/>
        </p:nvPicPr>
        <p:blipFill>
          <a:blip r:embed="rId3"/>
          <a:stretch>
            <a:fillRect/>
          </a:stretch>
        </p:blipFill>
        <p:spPr>
          <a:xfrm>
            <a:off x="10837505" y="1870950"/>
            <a:ext cx="7207460" cy="4102896"/>
          </a:xfrm>
          <a:prstGeom prst="rect">
            <a:avLst/>
          </a:prstGeom>
        </p:spPr>
      </p:pic>
      <p:pic>
        <p:nvPicPr>
          <p:cNvPr id="15" name="Picture 14" descr="Snip from Workday that shows to enter comments that relate to what changes, if any, were made to FTE.">
            <a:extLst>
              <a:ext uri="{FF2B5EF4-FFF2-40B4-BE49-F238E27FC236}">
                <a16:creationId xmlns:a16="http://schemas.microsoft.com/office/drawing/2014/main" id="{097B02B8-6B3F-CEBA-D82E-F1278C1586FE}"/>
              </a:ext>
            </a:extLst>
          </p:cNvPr>
          <p:cNvPicPr>
            <a:picLocks noChangeAspect="1"/>
          </p:cNvPicPr>
          <p:nvPr/>
        </p:nvPicPr>
        <p:blipFill>
          <a:blip r:embed="rId4"/>
          <a:stretch>
            <a:fillRect/>
          </a:stretch>
        </p:blipFill>
        <p:spPr>
          <a:xfrm>
            <a:off x="9616794" y="6078974"/>
            <a:ext cx="8831169" cy="2802512"/>
          </a:xfrm>
          <a:prstGeom prst="rect">
            <a:avLst/>
          </a:prstGeom>
        </p:spPr>
      </p:pic>
    </p:spTree>
    <p:extLst>
      <p:ext uri="{BB962C8B-B14F-4D97-AF65-F5344CB8AC3E}">
        <p14:creationId xmlns:p14="http://schemas.microsoft.com/office/powerpoint/2010/main" val="68798197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EBFC8-6481-3A0A-417A-F0F56A999A8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E2B532F-AF68-BB1E-0FBB-8F802ACB55D9}"/>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4C05A1-E10C-C88C-7DCC-98C504E2D180}"/>
              </a:ext>
            </a:extLst>
          </p:cNvPr>
          <p:cNvSpPr>
            <a:spLocks noGrp="1"/>
          </p:cNvSpPr>
          <p:nvPr>
            <p:ph type="title"/>
          </p:nvPr>
        </p:nvSpPr>
        <p:spPr>
          <a:xfrm>
            <a:off x="6205751" y="29497"/>
            <a:ext cx="13719319" cy="1988345"/>
          </a:xfrm>
        </p:spPr>
        <p:txBody>
          <a:bodyPr>
            <a:normAutofit/>
          </a:bodyPr>
          <a:lstStyle/>
          <a:p>
            <a:r>
              <a:rPr lang="en-US" sz="4000" dirty="0"/>
              <a:t>Step 7: Reappointment Terminal – </a:t>
            </a:r>
            <a:br>
              <a:rPr lang="en-US" sz="4000" dirty="0"/>
            </a:br>
            <a:r>
              <a:rPr lang="en-US" sz="4000" dirty="0"/>
              <a:t>Modify Organization Assignments (If Needed)</a:t>
            </a:r>
          </a:p>
        </p:txBody>
      </p:sp>
      <p:sp>
        <p:nvSpPr>
          <p:cNvPr id="5" name="Text Placeholder 2">
            <a:extLst>
              <a:ext uri="{FF2B5EF4-FFF2-40B4-BE49-F238E27FC236}">
                <a16:creationId xmlns:a16="http://schemas.microsoft.com/office/drawing/2014/main" id="{3384CB2E-FEC1-FD68-B918-3C826F917CB7}"/>
              </a:ext>
            </a:extLst>
          </p:cNvPr>
          <p:cNvSpPr>
            <a:spLocks noGrp="1"/>
          </p:cNvSpPr>
          <p:nvPr>
            <p:ph sz="half" idx="1"/>
          </p:nvPr>
        </p:nvSpPr>
        <p:spPr>
          <a:xfrm>
            <a:off x="635622" y="1870950"/>
            <a:ext cx="8016009"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7</a:t>
            </a:r>
            <a:r>
              <a:rPr lang="en-US" sz="4000" b="1" kern="100" dirty="0">
                <a:solidFill>
                  <a:srgbClr val="0F4761"/>
                </a:solidFill>
                <a:latin typeface="Aptos Display" panose="020B0004020202020204" pitchFamily="34" charset="0"/>
                <a:ea typeface="DengXian Light" panose="02010600030101010101" pitchFamily="2" charset="-122"/>
                <a:cs typeface="Times New Roman" panose="02020603050405020304" pitchFamily="18" charset="0"/>
              </a:rPr>
              <a:t>: Modify Organization Assignments (If Needed)</a:t>
            </a:r>
            <a:endPar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endParaRPr>
          </a:p>
          <a:p>
            <a:pPr marL="342900" marR="0" lvl="0" indent="-342900">
              <a:lnSpc>
                <a:spcPct val="115000"/>
              </a:lnSpc>
              <a:buFont typeface="Symbol" panose="05050102010706020507" pitchFamily="18" charset="2"/>
              <a:buChar char=""/>
              <a:tabLst>
                <a:tab pos="228600" algn="l"/>
              </a:tabLst>
            </a:pPr>
            <a:r>
              <a:rPr lang="en-US" sz="2800" dirty="0">
                <a:solidFill>
                  <a:schemeClr val="tx1"/>
                </a:solidFill>
                <a:latin typeface="Aptos" panose="020B0004020202020204" pitchFamily="34" charset="0"/>
              </a:rPr>
              <a:t>Can update Cost Center, Fund, Function, Compensation Basis, Position of Trust and other fields if needed</a:t>
            </a:r>
          </a:p>
          <a:p>
            <a:pPr marL="342900" marR="0" lvl="0" indent="-342900">
              <a:lnSpc>
                <a:spcPct val="115000"/>
              </a:lnSpc>
              <a:buFont typeface="Symbol" panose="05050102010706020507" pitchFamily="18" charset="2"/>
              <a:buChar char=""/>
              <a:tabLst>
                <a:tab pos="228600" algn="l"/>
              </a:tabLst>
            </a:pPr>
            <a:r>
              <a:rPr lang="en-US" sz="2800" dirty="0">
                <a:solidFill>
                  <a:schemeClr val="tx1"/>
                </a:solidFill>
                <a:latin typeface="Aptos" panose="020B0004020202020204" pitchFamily="34" charset="0"/>
              </a:rPr>
              <a:t>Click Next when ready to advance</a:t>
            </a: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descr="Screenshot of a form interface for entering organization and costing information related to a graduate assistant position. The form includes fields for cost center, fund, function, compensation basis, position of trust, campus security authority, and legacy, with selected values displayed and a summary panel on the right showing entered details.">
            <a:extLst>
              <a:ext uri="{FF2B5EF4-FFF2-40B4-BE49-F238E27FC236}">
                <a16:creationId xmlns:a16="http://schemas.microsoft.com/office/drawing/2014/main" id="{0A42593D-FFD8-885C-3345-B22C6ED2F768}"/>
              </a:ext>
            </a:extLst>
          </p:cNvPr>
          <p:cNvPicPr>
            <a:picLocks noChangeAspect="1"/>
          </p:cNvPicPr>
          <p:nvPr/>
        </p:nvPicPr>
        <p:blipFill>
          <a:blip r:embed="rId3"/>
          <a:stretch>
            <a:fillRect/>
          </a:stretch>
        </p:blipFill>
        <p:spPr>
          <a:xfrm>
            <a:off x="9577246" y="1870950"/>
            <a:ext cx="9004052" cy="7449567"/>
          </a:xfrm>
          <a:prstGeom prst="rect">
            <a:avLst/>
          </a:prstGeom>
        </p:spPr>
      </p:pic>
      <p:pic>
        <p:nvPicPr>
          <p:cNvPr id="8" name="Picture 7" descr="Next button.">
            <a:extLst>
              <a:ext uri="{FF2B5EF4-FFF2-40B4-BE49-F238E27FC236}">
                <a16:creationId xmlns:a16="http://schemas.microsoft.com/office/drawing/2014/main" id="{4149B5CF-434C-F0C4-762A-A5237B67E6F6}"/>
              </a:ext>
            </a:extLst>
          </p:cNvPr>
          <p:cNvPicPr>
            <a:picLocks noChangeAspect="1"/>
          </p:cNvPicPr>
          <p:nvPr/>
        </p:nvPicPr>
        <p:blipFill>
          <a:blip r:embed="rId4"/>
          <a:stretch>
            <a:fillRect/>
          </a:stretch>
        </p:blipFill>
        <p:spPr>
          <a:xfrm>
            <a:off x="9396248" y="9424034"/>
            <a:ext cx="4137846" cy="564252"/>
          </a:xfrm>
          <a:prstGeom prst="rect">
            <a:avLst/>
          </a:prstGeom>
        </p:spPr>
      </p:pic>
    </p:spTree>
    <p:extLst>
      <p:ext uri="{BB962C8B-B14F-4D97-AF65-F5344CB8AC3E}">
        <p14:creationId xmlns:p14="http://schemas.microsoft.com/office/powerpoint/2010/main" val="59816084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B5AA5-0157-C858-9F50-42696E3885D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4E18A94-BF51-BDB4-6ECD-29492AE8003C}"/>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DEB662-E758-F599-97C8-B083A6414343}"/>
              </a:ext>
            </a:extLst>
          </p:cNvPr>
          <p:cNvSpPr>
            <a:spLocks noGrp="1"/>
          </p:cNvSpPr>
          <p:nvPr>
            <p:ph type="title"/>
          </p:nvPr>
        </p:nvSpPr>
        <p:spPr>
          <a:xfrm>
            <a:off x="6205751" y="29497"/>
            <a:ext cx="13719319" cy="1988345"/>
          </a:xfrm>
        </p:spPr>
        <p:txBody>
          <a:bodyPr>
            <a:normAutofit/>
          </a:bodyPr>
          <a:lstStyle/>
          <a:p>
            <a:r>
              <a:rPr lang="en-US" sz="4000" dirty="0"/>
              <a:t>Step 8: Reappointment Terminal – </a:t>
            </a:r>
            <a:br>
              <a:rPr lang="en-US" sz="4000" dirty="0"/>
            </a:br>
            <a:r>
              <a:rPr lang="en-US" sz="4000" dirty="0"/>
              <a:t>Update Compensation (If Needed)</a:t>
            </a:r>
          </a:p>
        </p:txBody>
      </p:sp>
      <p:sp>
        <p:nvSpPr>
          <p:cNvPr id="5" name="Text Placeholder 2">
            <a:extLst>
              <a:ext uri="{FF2B5EF4-FFF2-40B4-BE49-F238E27FC236}">
                <a16:creationId xmlns:a16="http://schemas.microsoft.com/office/drawing/2014/main" id="{DBADA420-6DD2-D070-6BC3-34712B274172}"/>
              </a:ext>
            </a:extLst>
          </p:cNvPr>
          <p:cNvSpPr>
            <a:spLocks noGrp="1"/>
          </p:cNvSpPr>
          <p:nvPr>
            <p:ph sz="half" idx="1"/>
          </p:nvPr>
        </p:nvSpPr>
        <p:spPr>
          <a:xfrm>
            <a:off x="195429" y="1870950"/>
            <a:ext cx="9404617"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8: Update Compensation </a:t>
            </a:r>
            <a:r>
              <a:rPr lang="en-US" sz="4000" b="1" kern="100" dirty="0">
                <a:solidFill>
                  <a:srgbClr val="0F4761"/>
                </a:solidFill>
                <a:latin typeface="Aptos Display" panose="020B0004020202020204" pitchFamily="34" charset="0"/>
                <a:ea typeface="DengXian Light" panose="02010600030101010101" pitchFamily="2" charset="-122"/>
                <a:cs typeface="Times New Roman" panose="02020603050405020304" pitchFamily="18" charset="0"/>
              </a:rPr>
              <a:t>(If Needed)</a:t>
            </a:r>
            <a:endPar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endParaRPr>
          </a:p>
          <a:p>
            <a:pPr marL="342900" marR="0" lvl="0" indent="-342900">
              <a:lnSpc>
                <a:spcPct val="115000"/>
              </a:lnSpc>
              <a:buFont typeface="Symbol" panose="05050102010706020507" pitchFamily="18" charset="2"/>
              <a:buChar char=""/>
              <a:tabLst>
                <a:tab pos="228600" algn="l"/>
              </a:tabLst>
            </a:pPr>
            <a:r>
              <a:rPr lang="en-US" sz="2800" i="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Edit Salary under Compensation Stage.</a:t>
            </a:r>
          </a:p>
          <a:p>
            <a:pPr lvl="1">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Click on the 3 Vertical dots within the Salary Section</a:t>
            </a:r>
          </a:p>
          <a:p>
            <a:pPr lvl="1">
              <a:lnSpc>
                <a:spcPct val="115000"/>
              </a:lnSpc>
              <a:buFont typeface="Symbol" panose="05050102010706020507" pitchFamily="18" charset="2"/>
              <a:buChar char=""/>
              <a:tabLst>
                <a:tab pos="228600" algn="l"/>
              </a:tabLst>
            </a:pPr>
            <a:r>
              <a:rPr lang="en-US" sz="2800" i="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Click Edit.</a:t>
            </a:r>
          </a:p>
          <a:p>
            <a:pPr lvl="1">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Adjust salary amount and click Save.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Click Next to advance from the ‘Compensation’ stage to the ‘Review and Submit’ stage.</a:t>
            </a:r>
            <a:endParaRPr lang="en-US" sz="28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15" name="Picture 14" descr="Next button.">
            <a:extLst>
              <a:ext uri="{FF2B5EF4-FFF2-40B4-BE49-F238E27FC236}">
                <a16:creationId xmlns:a16="http://schemas.microsoft.com/office/drawing/2014/main" id="{04059732-D6AB-2B6F-CEBA-A5E2CA45187D}"/>
              </a:ext>
            </a:extLst>
          </p:cNvPr>
          <p:cNvPicPr>
            <a:picLocks noChangeAspect="1"/>
          </p:cNvPicPr>
          <p:nvPr/>
        </p:nvPicPr>
        <p:blipFill>
          <a:blip r:embed="rId3"/>
          <a:stretch>
            <a:fillRect/>
          </a:stretch>
        </p:blipFill>
        <p:spPr>
          <a:xfrm>
            <a:off x="11513596" y="9309886"/>
            <a:ext cx="3540474" cy="445490"/>
          </a:xfrm>
          <a:prstGeom prst="rect">
            <a:avLst/>
          </a:prstGeom>
        </p:spPr>
      </p:pic>
      <p:pic>
        <p:nvPicPr>
          <p:cNvPr id="4" name="Picture 3" descr="Screenshot of a salary plan interface showing an Academic Salary Plan with an annual assignment amount of 31,824.00 USD, prorated to 19,890.00 USD, and an effective date of 08/25/2025. A dropdown menu with options to Edit, Undo All Edits, Restore, and Remove is visible, with the Edit option highlighted in red.">
            <a:extLst>
              <a:ext uri="{FF2B5EF4-FFF2-40B4-BE49-F238E27FC236}">
                <a16:creationId xmlns:a16="http://schemas.microsoft.com/office/drawing/2014/main" id="{464C1A85-9E2E-1BC5-3D93-F6B1394D152E}"/>
              </a:ext>
            </a:extLst>
          </p:cNvPr>
          <p:cNvPicPr>
            <a:picLocks noChangeAspect="1"/>
          </p:cNvPicPr>
          <p:nvPr/>
        </p:nvPicPr>
        <p:blipFill>
          <a:blip r:embed="rId4"/>
          <a:stretch>
            <a:fillRect/>
          </a:stretch>
        </p:blipFill>
        <p:spPr>
          <a:xfrm>
            <a:off x="11105406" y="1870950"/>
            <a:ext cx="7897327" cy="1686160"/>
          </a:xfrm>
          <a:prstGeom prst="rect">
            <a:avLst/>
          </a:prstGeom>
        </p:spPr>
      </p:pic>
      <p:pic>
        <p:nvPicPr>
          <p:cNvPr id="8" name="Picture 7" descr="Screenshot of a salary details form showing fields for Amount, Prorated Amount, Amount Change, and Percent Change with values 32,142.24, 20,088.90, 318.24, and 1 respectively. The form includes currency set to USD, frequency as Annual, and buttons labeled Save and Cancel, highlighting salary adjustment information.">
            <a:extLst>
              <a:ext uri="{FF2B5EF4-FFF2-40B4-BE49-F238E27FC236}">
                <a16:creationId xmlns:a16="http://schemas.microsoft.com/office/drawing/2014/main" id="{E7D6E2F8-A4D9-45FA-B698-83D9E1909F07}"/>
              </a:ext>
            </a:extLst>
          </p:cNvPr>
          <p:cNvPicPr>
            <a:picLocks noChangeAspect="1"/>
          </p:cNvPicPr>
          <p:nvPr/>
        </p:nvPicPr>
        <p:blipFill>
          <a:blip r:embed="rId5"/>
          <a:stretch>
            <a:fillRect/>
          </a:stretch>
        </p:blipFill>
        <p:spPr>
          <a:xfrm>
            <a:off x="12354179" y="3557110"/>
            <a:ext cx="5399782" cy="4369178"/>
          </a:xfrm>
          <a:prstGeom prst="rect">
            <a:avLst/>
          </a:prstGeom>
        </p:spPr>
      </p:pic>
      <p:pic>
        <p:nvPicPr>
          <p:cNvPr id="11" name="Picture 10" descr="Screenshot of a salary plan summary showing an Academic Salary Plan with an annual assignment amount of $32,142.24 USD, prorated to $20,088.90, and an effective date of August 24, 2026. The layout includes labeled sections for Plan Name, Assignment Details, and Effective Date, with modification links and faded previous values for comparison.&#10;">
            <a:extLst>
              <a:ext uri="{FF2B5EF4-FFF2-40B4-BE49-F238E27FC236}">
                <a16:creationId xmlns:a16="http://schemas.microsoft.com/office/drawing/2014/main" id="{D032C5BA-2DFC-7211-4653-B145A32F441C}"/>
              </a:ext>
            </a:extLst>
          </p:cNvPr>
          <p:cNvPicPr>
            <a:picLocks noChangeAspect="1"/>
          </p:cNvPicPr>
          <p:nvPr/>
        </p:nvPicPr>
        <p:blipFill>
          <a:blip r:embed="rId6"/>
          <a:stretch>
            <a:fillRect/>
          </a:stretch>
        </p:blipFill>
        <p:spPr>
          <a:xfrm>
            <a:off x="10671544" y="7898311"/>
            <a:ext cx="9445256" cy="1325441"/>
          </a:xfrm>
          <a:prstGeom prst="rect">
            <a:avLst/>
          </a:prstGeom>
        </p:spPr>
      </p:pic>
    </p:spTree>
    <p:extLst>
      <p:ext uri="{BB962C8B-B14F-4D97-AF65-F5344CB8AC3E}">
        <p14:creationId xmlns:p14="http://schemas.microsoft.com/office/powerpoint/2010/main" val="35613033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4DEEB-C1E1-4A27-E58E-B6A45F369C8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D3286F7-D692-FECB-3CCC-D5D152308041}"/>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C059B8-F224-2AFF-5192-DF923A2655B6}"/>
              </a:ext>
            </a:extLst>
          </p:cNvPr>
          <p:cNvSpPr>
            <a:spLocks noGrp="1"/>
          </p:cNvSpPr>
          <p:nvPr>
            <p:ph type="title"/>
          </p:nvPr>
        </p:nvSpPr>
        <p:spPr>
          <a:xfrm>
            <a:off x="6205751" y="29497"/>
            <a:ext cx="13719319" cy="1988345"/>
          </a:xfrm>
        </p:spPr>
        <p:txBody>
          <a:bodyPr>
            <a:normAutofit/>
          </a:bodyPr>
          <a:lstStyle/>
          <a:p>
            <a:r>
              <a:rPr lang="en-US" sz="4000" dirty="0"/>
              <a:t>Step 9: Reappointment Terminal – </a:t>
            </a:r>
            <a:br>
              <a:rPr lang="en-US" sz="4000" dirty="0"/>
            </a:br>
            <a:r>
              <a:rPr lang="en-US" sz="4000" dirty="0"/>
              <a:t>Review and Submit</a:t>
            </a:r>
          </a:p>
        </p:txBody>
      </p:sp>
      <p:sp>
        <p:nvSpPr>
          <p:cNvPr id="5" name="Text Placeholder 2">
            <a:extLst>
              <a:ext uri="{FF2B5EF4-FFF2-40B4-BE49-F238E27FC236}">
                <a16:creationId xmlns:a16="http://schemas.microsoft.com/office/drawing/2014/main" id="{BA66671E-4104-E046-1218-3388704573E3}"/>
              </a:ext>
            </a:extLst>
          </p:cNvPr>
          <p:cNvSpPr>
            <a:spLocks noGrp="1"/>
          </p:cNvSpPr>
          <p:nvPr>
            <p:ph sz="half" idx="1"/>
          </p:nvPr>
        </p:nvSpPr>
        <p:spPr>
          <a:xfrm>
            <a:off x="635622" y="1870950"/>
            <a:ext cx="9422778"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9: Review and Submit</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Verify changes, add comments/attachments, click Submit.</a:t>
            </a:r>
          </a:p>
          <a:p>
            <a:pPr lvl="1">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If changes are needed, use the stage menu on the left to navigate back to the appropriate step and make any necessary adjustments.</a:t>
            </a:r>
            <a:endParaRPr lang="en-US" sz="2800" dirty="0">
              <a:solidFill>
                <a:schemeClr val="tx1"/>
              </a:solidFill>
            </a:endParaRPr>
          </a:p>
          <a:p>
            <a:pPr marL="1371600" lvl="2" indent="0">
              <a:buNone/>
            </a:pPr>
            <a:endParaRPr lang="en-US" sz="2800"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descr="Screenshot of a software interface showing a &quot;Reappointment - Terminal Contract&quot; workflow with steps listed on the left and job change details on the right. The right panel includes worker information, job category, employment type, and a highlighted green &quot;Submit&quot; button at the bottom.">
            <a:extLst>
              <a:ext uri="{FF2B5EF4-FFF2-40B4-BE49-F238E27FC236}">
                <a16:creationId xmlns:a16="http://schemas.microsoft.com/office/drawing/2014/main" id="{58BDD4BD-3A74-96FA-F5E2-CC155FD5448D}"/>
              </a:ext>
            </a:extLst>
          </p:cNvPr>
          <p:cNvPicPr>
            <a:picLocks noChangeAspect="1"/>
          </p:cNvPicPr>
          <p:nvPr/>
        </p:nvPicPr>
        <p:blipFill>
          <a:blip r:embed="rId3"/>
          <a:stretch>
            <a:fillRect/>
          </a:stretch>
        </p:blipFill>
        <p:spPr>
          <a:xfrm>
            <a:off x="12838784" y="1609541"/>
            <a:ext cx="4810861" cy="8706380"/>
          </a:xfrm>
          <a:prstGeom prst="rect">
            <a:avLst/>
          </a:prstGeom>
        </p:spPr>
      </p:pic>
    </p:spTree>
    <p:extLst>
      <p:ext uri="{BB962C8B-B14F-4D97-AF65-F5344CB8AC3E}">
        <p14:creationId xmlns:p14="http://schemas.microsoft.com/office/powerpoint/2010/main" val="28991080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5E307-87DA-A2DD-EC9C-7BE2B725F46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1E927FB-F65A-82D1-D3F1-850D41DB3201}"/>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C7922C-A662-3546-5CA5-2A2EDD627D13}"/>
              </a:ext>
            </a:extLst>
          </p:cNvPr>
          <p:cNvSpPr>
            <a:spLocks noGrp="1"/>
          </p:cNvSpPr>
          <p:nvPr>
            <p:ph type="title"/>
          </p:nvPr>
        </p:nvSpPr>
        <p:spPr>
          <a:xfrm>
            <a:off x="6205751" y="29497"/>
            <a:ext cx="13719319" cy="1988345"/>
          </a:xfrm>
        </p:spPr>
        <p:txBody>
          <a:bodyPr>
            <a:normAutofit/>
          </a:bodyPr>
          <a:lstStyle/>
          <a:p>
            <a:r>
              <a:rPr lang="en-US" sz="4000" dirty="0"/>
              <a:t>Step 10: Reappointment Terminal – </a:t>
            </a:r>
            <a:br>
              <a:rPr lang="en-US" sz="4000" dirty="0"/>
            </a:br>
            <a:r>
              <a:rPr lang="en-US" sz="4000" dirty="0"/>
              <a:t>Maintain Employee Contract Task</a:t>
            </a:r>
          </a:p>
        </p:txBody>
      </p:sp>
      <p:sp>
        <p:nvSpPr>
          <p:cNvPr id="5" name="Text Placeholder 2">
            <a:extLst>
              <a:ext uri="{FF2B5EF4-FFF2-40B4-BE49-F238E27FC236}">
                <a16:creationId xmlns:a16="http://schemas.microsoft.com/office/drawing/2014/main" id="{5C8F785C-7118-5889-75AF-743070908FD5}"/>
              </a:ext>
            </a:extLst>
          </p:cNvPr>
          <p:cNvSpPr>
            <a:spLocks noGrp="1"/>
          </p:cNvSpPr>
          <p:nvPr>
            <p:ph sz="half" idx="1"/>
          </p:nvPr>
        </p:nvSpPr>
        <p:spPr>
          <a:xfrm>
            <a:off x="635622" y="1870950"/>
            <a:ext cx="9422778"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10: Maintain Employee Contract Task</a:t>
            </a:r>
            <a:endPar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The remaining business process will include a series of approval tasks but will eventually result in a Maintain Employee Contract task for the HRPC.</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Within the Maintain Employee Contract task: Confirm the Contract End Date matches the new EJED</a:t>
            </a:r>
          </a:p>
          <a:p>
            <a:pPr lvl="1">
              <a:lnSpc>
                <a:spcPct val="115000"/>
              </a:lnSpc>
              <a:buFont typeface="Symbol" panose="05050102010706020507" pitchFamily="18" charset="2"/>
              <a:buChar char=""/>
              <a:tabLst>
                <a:tab pos="228600" algn="l"/>
              </a:tabLst>
            </a:pPr>
            <a:r>
              <a:rPr lang="en-US" sz="22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Example: 05/23/2027</a:t>
            </a:r>
            <a:endParaRPr lang="en-US" sz="2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The contract end date must align with the EJED to avoid any unintended impact to Benefits and Leave eligibility.</a:t>
            </a:r>
            <a:endPar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Submit.</a:t>
            </a:r>
          </a:p>
          <a:p>
            <a:pPr lvl="1">
              <a:lnSpc>
                <a:spcPct val="115000"/>
              </a:lnSpc>
              <a:buFont typeface="Symbol" panose="05050102010706020507" pitchFamily="18" charset="2"/>
              <a:buChar char=""/>
              <a:tabLst>
                <a:tab pos="228600" algn="l"/>
              </a:tabLst>
            </a:pPr>
            <a:endParaRPr lang="en-US" sz="2800"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6" name="Picture 5" descr="Screenshot of an employee contract maintenance form showing fields for updating contract details due to a job change. Key elements include contract type marked as fixed, status active, and a contract end date highlighted as 05/23/2027, with other fields for employee ID, job, location, and dates visible.">
            <a:extLst>
              <a:ext uri="{FF2B5EF4-FFF2-40B4-BE49-F238E27FC236}">
                <a16:creationId xmlns:a16="http://schemas.microsoft.com/office/drawing/2014/main" id="{32100041-0547-1CD0-F1A4-8B4228F5655F}"/>
              </a:ext>
            </a:extLst>
          </p:cNvPr>
          <p:cNvPicPr>
            <a:picLocks noChangeAspect="1"/>
          </p:cNvPicPr>
          <p:nvPr/>
        </p:nvPicPr>
        <p:blipFill>
          <a:blip r:embed="rId3"/>
          <a:stretch>
            <a:fillRect/>
          </a:stretch>
        </p:blipFill>
        <p:spPr>
          <a:xfrm>
            <a:off x="10396055" y="1809284"/>
            <a:ext cx="9413952" cy="7662520"/>
          </a:xfrm>
          <a:prstGeom prst="rect">
            <a:avLst/>
          </a:prstGeom>
        </p:spPr>
      </p:pic>
      <p:pic>
        <p:nvPicPr>
          <p:cNvPr id="8" name="Picture 7" descr="Highlighted blue submit button.">
            <a:extLst>
              <a:ext uri="{FF2B5EF4-FFF2-40B4-BE49-F238E27FC236}">
                <a16:creationId xmlns:a16="http://schemas.microsoft.com/office/drawing/2014/main" id="{EB8D9C49-4062-2B3C-EA47-583759D649D0}"/>
              </a:ext>
            </a:extLst>
          </p:cNvPr>
          <p:cNvPicPr>
            <a:picLocks noChangeAspect="1"/>
          </p:cNvPicPr>
          <p:nvPr/>
        </p:nvPicPr>
        <p:blipFill>
          <a:blip r:embed="rId4"/>
          <a:stretch>
            <a:fillRect/>
          </a:stretch>
        </p:blipFill>
        <p:spPr>
          <a:xfrm>
            <a:off x="10351699" y="9517400"/>
            <a:ext cx="2629662" cy="558253"/>
          </a:xfrm>
          <a:prstGeom prst="rect">
            <a:avLst/>
          </a:prstGeom>
        </p:spPr>
      </p:pic>
    </p:spTree>
    <p:extLst>
      <p:ext uri="{BB962C8B-B14F-4D97-AF65-F5344CB8AC3E}">
        <p14:creationId xmlns:p14="http://schemas.microsoft.com/office/powerpoint/2010/main" val="73459238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BFCC9-9C07-AADA-774D-0D4CD50E220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9086830-2074-FB60-70BF-E876206D5C30}"/>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34F1F7-CD48-942C-E8AA-828068B69C45}"/>
              </a:ext>
            </a:extLst>
          </p:cNvPr>
          <p:cNvSpPr>
            <a:spLocks noGrp="1"/>
          </p:cNvSpPr>
          <p:nvPr>
            <p:ph type="title"/>
          </p:nvPr>
        </p:nvSpPr>
        <p:spPr>
          <a:xfrm>
            <a:off x="6205751" y="29497"/>
            <a:ext cx="13719319" cy="1988345"/>
          </a:xfrm>
        </p:spPr>
        <p:txBody>
          <a:bodyPr>
            <a:normAutofit/>
          </a:bodyPr>
          <a:lstStyle/>
          <a:p>
            <a:r>
              <a:rPr lang="en-US" sz="4000" dirty="0"/>
              <a:t>Step 11: Reappointment Terminal – </a:t>
            </a:r>
            <a:br>
              <a:rPr lang="en-US" sz="4000" dirty="0"/>
            </a:br>
            <a:r>
              <a:rPr lang="en-US" sz="4000" dirty="0"/>
              <a:t>Generate Document</a:t>
            </a:r>
          </a:p>
        </p:txBody>
      </p:sp>
      <p:sp>
        <p:nvSpPr>
          <p:cNvPr id="5" name="Text Placeholder 2">
            <a:extLst>
              <a:ext uri="{FF2B5EF4-FFF2-40B4-BE49-F238E27FC236}">
                <a16:creationId xmlns:a16="http://schemas.microsoft.com/office/drawing/2014/main" id="{C89D9DC5-9476-BB28-30CD-4DC209E7E3DE}"/>
              </a:ext>
            </a:extLst>
          </p:cNvPr>
          <p:cNvSpPr>
            <a:spLocks noGrp="1"/>
          </p:cNvSpPr>
          <p:nvPr>
            <p:ph sz="half" idx="1"/>
          </p:nvPr>
        </p:nvSpPr>
        <p:spPr>
          <a:xfrm>
            <a:off x="191730" y="1645867"/>
            <a:ext cx="19481178" cy="8834564"/>
          </a:xfrm>
        </p:spPr>
        <p:txBody>
          <a:bodyPr>
            <a:normAutofit fontScale="32500" lnSpcReduction="20000"/>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11: Generate Document</a:t>
            </a:r>
          </a:p>
          <a:p>
            <a:pPr marL="342900" marR="0" lvl="0" indent="-342900">
              <a:lnSpc>
                <a:spcPct val="115000"/>
              </a:lnSpc>
              <a:buFont typeface="Symbol" panose="05050102010706020507" pitchFamily="18" charset="2"/>
              <a:buChar char=""/>
              <a:tabLst>
                <a:tab pos="228600" algn="l"/>
              </a:tabLst>
            </a:pPr>
            <a:r>
              <a:rPr lang="en-US" sz="55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Open the ‘Review &amp; Update Employee Contract Document:’ task and click ‘Review’</a:t>
            </a:r>
            <a:endParaRPr lang="en-US" sz="5500" dirty="0">
              <a:solidFill>
                <a:schemeClr val="tx1"/>
              </a:solidFill>
              <a:latin typeface="+mn-lt"/>
            </a:endParaRPr>
          </a:p>
          <a:p>
            <a:pPr marL="342900" marR="0" lvl="0" indent="-342900">
              <a:lnSpc>
                <a:spcPct val="115000"/>
              </a:lnSpc>
              <a:buFont typeface="Symbol" panose="05050102010706020507" pitchFamily="18" charset="2"/>
              <a:buChar char=""/>
              <a:tabLst>
                <a:tab pos="228600" algn="l"/>
              </a:tabLst>
            </a:pPr>
            <a:r>
              <a:rPr lang="en-US" sz="5500" dirty="0">
                <a:solidFill>
                  <a:schemeClr val="tx1"/>
                </a:solidFill>
                <a:latin typeface="+mn-lt"/>
              </a:rPr>
              <a:t>Update and edit all necessary fields (including those highlighted in red).</a:t>
            </a:r>
          </a:p>
          <a:p>
            <a:pPr lvl="1">
              <a:lnSpc>
                <a:spcPct val="115000"/>
              </a:lnSpc>
              <a:buFont typeface="Symbol" panose="05050102010706020507" pitchFamily="18" charset="2"/>
              <a:buChar char=""/>
              <a:tabLst>
                <a:tab pos="228600" algn="l"/>
              </a:tabLst>
            </a:pPr>
            <a:r>
              <a:rPr lang="en-US" sz="5500" dirty="0">
                <a:solidFill>
                  <a:schemeClr val="tx1"/>
                </a:solidFill>
                <a:latin typeface="+mn-lt"/>
              </a:rPr>
              <a:t>Click the Preview button in the upper right-hand corner to preview the document</a:t>
            </a:r>
          </a:p>
          <a:p>
            <a:pPr lvl="1">
              <a:lnSpc>
                <a:spcPct val="115000"/>
              </a:lnSpc>
              <a:buFont typeface="Symbol" panose="05050102010706020507" pitchFamily="18" charset="2"/>
              <a:buChar char=""/>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Please ensure the contract is fully edited before sending, as the employee currently does not have the option to return it for further revisions.</a:t>
            </a:r>
          </a:p>
          <a:p>
            <a:pPr>
              <a:lnSpc>
                <a:spcPct val="115000"/>
              </a:lnSpc>
              <a:buFont typeface="Symbol" panose="05050102010706020507" pitchFamily="18" charset="2"/>
              <a:buChar char=""/>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a:t>
            </a:r>
            <a:r>
              <a:rPr lang="en-US" sz="55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f this is for an IAS position, include the following language in the offer letter:</a:t>
            </a:r>
          </a:p>
          <a:p>
            <a:pPr lvl="1">
              <a:lnSpc>
                <a:spcPct val="115000"/>
              </a:lnSpc>
              <a:buFont typeface="Symbol" panose="05050102010706020507" pitchFamily="18" charset="2"/>
              <a:buChar char=""/>
              <a:tabLst>
                <a:tab pos="228600" algn="l"/>
              </a:tabLst>
            </a:pPr>
            <a:r>
              <a:rPr lang="en-US" sz="55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'This offer is contingent upon satisfactory enrollment in the assigned courses, or related courses, as determined by the Dean in consultation with the Provost at the conclusion of the registration period. If enrollments are not sufficient to warrant continuing one or more of the courses, the appointment may be modified to suit the enrollment demands, including withdrawal of this offer.’</a:t>
            </a:r>
            <a:endPar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endParaRPr>
          </a:p>
          <a:p>
            <a:pPr>
              <a:lnSpc>
                <a:spcPct val="115000"/>
              </a:lnSpc>
              <a:buFont typeface="Symbol" panose="05050102010706020507" pitchFamily="18" charset="2"/>
              <a:buChar char=""/>
              <a:tabLst>
                <a:tab pos="228600" algn="l"/>
              </a:tabLst>
            </a:pPr>
            <a:r>
              <a:rPr lang="en-US" sz="5500" dirty="0">
                <a:solidFill>
                  <a:schemeClr val="tx1"/>
                </a:solidFill>
                <a:latin typeface="+mn-lt"/>
              </a:rPr>
              <a:t>Click Submit when finished to route to the employee for review.</a:t>
            </a:r>
            <a:endParaRPr lang="en-US" sz="55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An Assign Costing Allocation for Change Job task will route to the Cost Center Accounting Specialist</a:t>
            </a:r>
            <a:endParaRPr lang="en-US" sz="55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lnSpc>
                <a:spcPct val="115000"/>
              </a:lnSpc>
              <a:spcAft>
                <a:spcPts val="800"/>
              </a:spcAft>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They will c</a:t>
            </a:r>
            <a:r>
              <a:rPr lang="en-US" sz="55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omplete the task by following the</a:t>
            </a:r>
            <a:r>
              <a:rPr lang="en-US" sz="5500" dirty="0">
                <a:effectLst/>
                <a:latin typeface="Aptos" panose="020B0004020202020204" pitchFamily="34" charset="0"/>
                <a:ea typeface="DengXian" panose="02010600030101010101" pitchFamily="2" charset="-122"/>
                <a:cs typeface="Times New Roman" panose="02020603050405020304" pitchFamily="18" charset="0"/>
              </a:rPr>
              <a:t> </a:t>
            </a:r>
            <a:r>
              <a:rPr lang="en-US" sz="5500" u="sng" dirty="0">
                <a:solidFill>
                  <a:srgbClr val="467886"/>
                </a:solidFill>
                <a:effectLst/>
                <a:latin typeface="Aptos" panose="020B0004020202020204" pitchFamily="34" charset="0"/>
                <a:ea typeface="DengXian" panose="02010600030101010101" pitchFamily="2" charset="-122"/>
                <a:cs typeface="Times New Roman" panose="02020603050405020304" pitchFamily="18" charset="0"/>
                <a:hlinkClick r:id="rId3"/>
              </a:rPr>
              <a:t>Assign Costing Allocation for Change Job process</a:t>
            </a:r>
            <a:endParaRPr lang="en-US" sz="5500" u="sng" dirty="0">
              <a:solidFill>
                <a:srgbClr val="467886"/>
              </a:solidFill>
              <a:effectLst/>
              <a:latin typeface="Aptos" panose="020B0004020202020204" pitchFamily="34" charset="0"/>
              <a:ea typeface="DengXian" panose="02010600030101010101" pitchFamily="2" charset="-122"/>
              <a:cs typeface="Times New Roman" panose="02020603050405020304" pitchFamily="18" charset="0"/>
            </a:endParaRPr>
          </a:p>
          <a:p>
            <a:pPr lvl="2">
              <a:lnSpc>
                <a:spcPct val="115000"/>
              </a:lnSpc>
              <a:spcAft>
                <a:spcPts val="800"/>
              </a:spcAft>
              <a:tabLst>
                <a:tab pos="228600" algn="l"/>
              </a:tabLst>
            </a:pPr>
            <a:r>
              <a:rPr lang="en-US" sz="6200" i="0" dirty="0">
                <a:solidFill>
                  <a:srgbClr val="333333"/>
                </a:solidFill>
                <a:effectLst/>
                <a:latin typeface="+mn-lt"/>
              </a:rPr>
              <a:t>If not making changes to Costing Allocation, then </a:t>
            </a:r>
            <a:r>
              <a:rPr lang="en-US" sz="6200" dirty="0">
                <a:solidFill>
                  <a:srgbClr val="333333"/>
                </a:solidFill>
                <a:latin typeface="+mn-lt"/>
              </a:rPr>
              <a:t>they</a:t>
            </a:r>
            <a:r>
              <a:rPr lang="en-US" sz="6200" i="0" dirty="0">
                <a:solidFill>
                  <a:srgbClr val="333333"/>
                </a:solidFill>
                <a:effectLst/>
                <a:latin typeface="+mn-lt"/>
              </a:rPr>
              <a:t> can Skip This Task</a:t>
            </a:r>
          </a:p>
          <a:p>
            <a:pPr lvl="2">
              <a:lnSpc>
                <a:spcPct val="115000"/>
              </a:lnSpc>
              <a:spcAft>
                <a:spcPts val="800"/>
              </a:spcAft>
              <a:tabLst>
                <a:tab pos="228600" algn="l"/>
              </a:tabLst>
            </a:pPr>
            <a:r>
              <a:rPr lang="en-US" sz="6200" i="0" dirty="0">
                <a:solidFill>
                  <a:srgbClr val="333333"/>
                </a:solidFill>
                <a:effectLst/>
                <a:latin typeface="+mn-lt"/>
              </a:rPr>
              <a:t>Open Task&gt; Click the Wheel/Gauge &gt; Click Skip This Task</a:t>
            </a:r>
            <a:endParaRPr lang="en-US" sz="6200" u="sng" dirty="0">
              <a:solidFill>
                <a:srgbClr val="467886"/>
              </a:solidFill>
              <a:effectLst/>
              <a:latin typeface="Aptos" panose="020B0004020202020204" pitchFamily="34" charset="0"/>
              <a:ea typeface="DengXian" panose="02010600030101010101" pitchFamily="2" charset="-122"/>
              <a:cs typeface="Times New Roman" panose="02020603050405020304" pitchFamily="18" charset="0"/>
            </a:endParaRPr>
          </a:p>
          <a:p>
            <a:pPr>
              <a:lnSpc>
                <a:spcPct val="115000"/>
              </a:lnSpc>
              <a:spcAft>
                <a:spcPts val="800"/>
              </a:spcAft>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At the same time, the contract will route to the employee’s Workday inbox for acknowledgement. Timely completion is essential to prevent potential issues with payroll, benefits, or leave.</a:t>
            </a:r>
            <a:endParaRPr lang="en-US" sz="55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a:lnSpc>
                <a:spcPct val="115000"/>
              </a:lnSpc>
              <a:spcAft>
                <a:spcPts val="800"/>
              </a:spcAft>
              <a:buFont typeface="Symbol" panose="05050102010706020507" pitchFamily="18" charset="2"/>
              <a:buChar char=""/>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Notes:</a:t>
            </a:r>
          </a:p>
          <a:p>
            <a:pPr lvl="1">
              <a:lnSpc>
                <a:spcPct val="115000"/>
              </a:lnSpc>
              <a:spcAft>
                <a:spcPts val="800"/>
              </a:spcAft>
              <a:buFont typeface="Symbol" panose="05050102010706020507" pitchFamily="18" charset="2"/>
              <a:buChar char=""/>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If only updating the EJED, then do not skip the ‘Generate Document’ step.</a:t>
            </a:r>
          </a:p>
          <a:p>
            <a:pPr lvl="2">
              <a:lnSpc>
                <a:spcPct val="115000"/>
              </a:lnSpc>
              <a:spcAft>
                <a:spcPts val="800"/>
              </a:spcAft>
              <a:buFont typeface="Symbol" panose="05050102010706020507" pitchFamily="18" charset="2"/>
              <a:buChar char=""/>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If the ‘Generate Document’ step is skipped, Shared Services will not be able to correct any contract details.</a:t>
            </a:r>
          </a:p>
          <a:p>
            <a:pPr lvl="1">
              <a:lnSpc>
                <a:spcPct val="115000"/>
              </a:lnSpc>
              <a:spcAft>
                <a:spcPts val="800"/>
              </a:spcAft>
              <a:buFont typeface="Symbol" panose="05050102010706020507" pitchFamily="18" charset="2"/>
              <a:buChar char=""/>
              <a:tabLst>
                <a:tab pos="228600" algn="l"/>
              </a:tabLst>
            </a:pPr>
            <a:r>
              <a:rPr lang="en-US" sz="55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If you are submitting both an EJED change and any other change through the Reappointment Terminal BP, then you would want to skip the Generate Document task as part of the EJED BP and use the Generate Document task from the Reappointment Terminal BP</a:t>
            </a:r>
          </a:p>
          <a:p>
            <a:pPr marL="685800" lvl="1" indent="0">
              <a:buNone/>
            </a:pPr>
            <a:endParaRPr lang="en-US" sz="4300"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descr="Screenshot of a document generation interface for an employee contract labeled &quot;Contract - Academic Staff.&quot; It features a &quot;Review&quot; button highlighted in green and yellow, with details including template name, generated document title, and creation timestamp.">
            <a:extLst>
              <a:ext uri="{FF2B5EF4-FFF2-40B4-BE49-F238E27FC236}">
                <a16:creationId xmlns:a16="http://schemas.microsoft.com/office/drawing/2014/main" id="{B313BDF7-024B-A473-767F-429BAC944B28}"/>
              </a:ext>
            </a:extLst>
          </p:cNvPr>
          <p:cNvPicPr>
            <a:picLocks noChangeAspect="1"/>
          </p:cNvPicPr>
          <p:nvPr/>
        </p:nvPicPr>
        <p:blipFill>
          <a:blip r:embed="rId4"/>
          <a:stretch>
            <a:fillRect/>
          </a:stretch>
        </p:blipFill>
        <p:spPr>
          <a:xfrm>
            <a:off x="12587934" y="1553775"/>
            <a:ext cx="6385120" cy="1752134"/>
          </a:xfrm>
          <a:prstGeom prst="rect">
            <a:avLst/>
          </a:prstGeom>
        </p:spPr>
      </p:pic>
      <p:pic>
        <p:nvPicPr>
          <p:cNvPr id="6" name="Picture 5" descr="Screenshot of a task management interface showing a settings menu with options including Cancel, Delegate Task, Skip This Task (highlighted), and View Details. The context involves assignment allocation for a job change, with a creation date of 12/01/2025 and an effective date of 01/01/2026.">
            <a:extLst>
              <a:ext uri="{FF2B5EF4-FFF2-40B4-BE49-F238E27FC236}">
                <a16:creationId xmlns:a16="http://schemas.microsoft.com/office/drawing/2014/main" id="{C90EEDB4-89F6-2F54-B44F-3E5F9F2DFA44}"/>
              </a:ext>
            </a:extLst>
          </p:cNvPr>
          <p:cNvPicPr>
            <a:picLocks noChangeAspect="1"/>
          </p:cNvPicPr>
          <p:nvPr/>
        </p:nvPicPr>
        <p:blipFill>
          <a:blip r:embed="rId5"/>
          <a:stretch>
            <a:fillRect/>
          </a:stretch>
        </p:blipFill>
        <p:spPr>
          <a:xfrm>
            <a:off x="10986868" y="5143499"/>
            <a:ext cx="3736710" cy="1757583"/>
          </a:xfrm>
          <a:prstGeom prst="rect">
            <a:avLst/>
          </a:prstGeom>
        </p:spPr>
      </p:pic>
    </p:spTree>
    <p:extLst>
      <p:ext uri="{BB962C8B-B14F-4D97-AF65-F5344CB8AC3E}">
        <p14:creationId xmlns:p14="http://schemas.microsoft.com/office/powerpoint/2010/main" val="238135975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560B2-0E20-BDCA-6466-5A8C9CCCF44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10785E7-8F10-A3B2-C461-FD315E8E4D39}"/>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0089B3-EAAD-0C77-A596-79BE6619B8A3}"/>
              </a:ext>
            </a:extLst>
          </p:cNvPr>
          <p:cNvSpPr>
            <a:spLocks noGrp="1"/>
          </p:cNvSpPr>
          <p:nvPr>
            <p:ph type="title"/>
          </p:nvPr>
        </p:nvSpPr>
        <p:spPr>
          <a:xfrm>
            <a:off x="6205751" y="29497"/>
            <a:ext cx="13719319" cy="1988345"/>
          </a:xfrm>
        </p:spPr>
        <p:txBody>
          <a:bodyPr>
            <a:normAutofit/>
          </a:bodyPr>
          <a:lstStyle/>
          <a:p>
            <a:r>
              <a:rPr lang="en-US" sz="4400" dirty="0"/>
              <a:t>Resources</a:t>
            </a:r>
          </a:p>
        </p:txBody>
      </p:sp>
      <p:sp>
        <p:nvSpPr>
          <p:cNvPr id="5" name="Text Placeholder 2">
            <a:extLst>
              <a:ext uri="{FF2B5EF4-FFF2-40B4-BE49-F238E27FC236}">
                <a16:creationId xmlns:a16="http://schemas.microsoft.com/office/drawing/2014/main" id="{98D52258-1B55-677B-B7B0-3DB87B42D1E5}"/>
              </a:ext>
            </a:extLst>
          </p:cNvPr>
          <p:cNvSpPr>
            <a:spLocks noGrp="1"/>
          </p:cNvSpPr>
          <p:nvPr>
            <p:ph sz="half" idx="1"/>
          </p:nvPr>
        </p:nvSpPr>
        <p:spPr>
          <a:xfrm>
            <a:off x="635622" y="1870951"/>
            <a:ext cx="19481178" cy="8416049"/>
          </a:xfrm>
        </p:spPr>
        <p:txBody>
          <a:bodyPr>
            <a:normAutofit/>
          </a:bodyPr>
          <a:lstStyle/>
          <a:p>
            <a:pPr lvl="2"/>
            <a:r>
              <a:rPr lang="en-US" sz="3200" dirty="0">
                <a:hlinkClick r:id="rId3"/>
              </a:rPr>
              <a:t>Managing and Reviewing Employee Contracts</a:t>
            </a:r>
            <a:r>
              <a:rPr lang="en-US" sz="3200" dirty="0"/>
              <a:t> – Job Aid</a:t>
            </a:r>
          </a:p>
          <a:p>
            <a:pPr lvl="2"/>
            <a:r>
              <a:rPr lang="en-US" sz="3200" dirty="0">
                <a:hlinkClick r:id="rId4"/>
              </a:rPr>
              <a:t>Extending Job End Dates - Transition Guide</a:t>
            </a:r>
            <a:r>
              <a:rPr lang="en-US" sz="3200" dirty="0"/>
              <a:t> – Job Aid</a:t>
            </a:r>
          </a:p>
          <a:p>
            <a:pPr lvl="2"/>
            <a:r>
              <a:rPr lang="en-US" sz="3200" dirty="0">
                <a:hlinkClick r:id="rId5"/>
              </a:rPr>
              <a:t>Contracts Part II Workshop 10/30/25 - Universities of Wisconsin</a:t>
            </a:r>
            <a:r>
              <a:rPr lang="en-US" sz="3200" dirty="0"/>
              <a:t> – Audio Only</a:t>
            </a:r>
          </a:p>
          <a:p>
            <a:pPr lvl="2"/>
            <a:r>
              <a:rPr lang="en-US" sz="3200" dirty="0">
                <a:hlinkClick r:id="rId6"/>
              </a:rPr>
              <a:t>Contracts Part II Workshop 10/30/25 - Universities of Wisconsin</a:t>
            </a:r>
            <a:r>
              <a:rPr lang="en-US" sz="3200" dirty="0"/>
              <a:t>- Slide Deck</a:t>
            </a:r>
            <a:endParaRPr lang="en-US" sz="3200"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spTree>
    <p:extLst>
      <p:ext uri="{BB962C8B-B14F-4D97-AF65-F5344CB8AC3E}">
        <p14:creationId xmlns:p14="http://schemas.microsoft.com/office/powerpoint/2010/main" val="21720291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4239A-0395-3C82-BE63-4378A033E73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4775879-A93C-CD64-2752-3C125EC84116}"/>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305FAC-38D6-22D0-608B-2486E44A5469}"/>
              </a:ext>
            </a:extLst>
          </p:cNvPr>
          <p:cNvSpPr>
            <a:spLocks noGrp="1"/>
          </p:cNvSpPr>
          <p:nvPr>
            <p:ph type="title"/>
          </p:nvPr>
        </p:nvSpPr>
        <p:spPr>
          <a:xfrm>
            <a:off x="6102513" y="13529"/>
            <a:ext cx="17350740" cy="1626585"/>
          </a:xfrm>
        </p:spPr>
        <p:txBody>
          <a:bodyPr>
            <a:noAutofit/>
          </a:bodyPr>
          <a:lstStyle/>
          <a:p>
            <a:r>
              <a:rPr lang="en-US" sz="5400" dirty="0"/>
              <a:t>Reappointment – Terminal</a:t>
            </a:r>
            <a:br>
              <a:rPr lang="en-US" sz="5400" dirty="0"/>
            </a:br>
            <a:r>
              <a:rPr lang="en-US" sz="5400" dirty="0"/>
              <a:t>Questions</a:t>
            </a:r>
          </a:p>
        </p:txBody>
      </p:sp>
      <p:pic>
        <p:nvPicPr>
          <p:cNvPr id="6" name="Content Placeholder 5" descr="Questions slide.">
            <a:extLst>
              <a:ext uri="{FF2B5EF4-FFF2-40B4-BE49-F238E27FC236}">
                <a16:creationId xmlns:a16="http://schemas.microsoft.com/office/drawing/2014/main" id="{48D8AE8F-BAD9-E0BD-3C1C-2C91AD4477E3}"/>
              </a:ext>
            </a:extLst>
          </p:cNvPr>
          <p:cNvPicPr>
            <a:picLocks noGrp="1" noChangeAspect="1"/>
          </p:cNvPicPr>
          <p:nvPr>
            <p:ph idx="1"/>
          </p:nvPr>
        </p:nvPicPr>
        <p:blipFill>
          <a:blip r:embed="rId3"/>
          <a:stretch>
            <a:fillRect/>
          </a:stretch>
        </p:blipFill>
        <p:spPr>
          <a:xfrm>
            <a:off x="6291274" y="1640114"/>
            <a:ext cx="7534251" cy="7824031"/>
          </a:xfrm>
          <a:prstGeom prst="rect">
            <a:avLst/>
          </a:prstGeom>
        </p:spPr>
      </p:pic>
    </p:spTree>
    <p:extLst>
      <p:ext uri="{BB962C8B-B14F-4D97-AF65-F5344CB8AC3E}">
        <p14:creationId xmlns:p14="http://schemas.microsoft.com/office/powerpoint/2010/main" val="6768328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D31F9-E5E5-8391-696B-7803C4B3565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06D2DEE-7DAD-5DA1-B03E-E31C77430F50}"/>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A1D321-CD08-3EA6-942C-2BC626453638}"/>
              </a:ext>
            </a:extLst>
          </p:cNvPr>
          <p:cNvSpPr>
            <a:spLocks noGrp="1"/>
          </p:cNvSpPr>
          <p:nvPr>
            <p:ph type="title"/>
          </p:nvPr>
        </p:nvSpPr>
        <p:spPr>
          <a:xfrm>
            <a:off x="6102513" y="190510"/>
            <a:ext cx="17350740" cy="1626585"/>
          </a:xfrm>
        </p:spPr>
        <p:txBody>
          <a:bodyPr>
            <a:noAutofit/>
          </a:bodyPr>
          <a:lstStyle/>
          <a:p>
            <a:r>
              <a:rPr lang="en-US" sz="5400" dirty="0"/>
              <a:t>Recap</a:t>
            </a:r>
          </a:p>
        </p:txBody>
      </p:sp>
      <p:sp>
        <p:nvSpPr>
          <p:cNvPr id="7" name="Rectangle 2">
            <a:extLst>
              <a:ext uri="{FF2B5EF4-FFF2-40B4-BE49-F238E27FC236}">
                <a16:creationId xmlns:a16="http://schemas.microsoft.com/office/drawing/2014/main" id="{88CC8060-26D1-9293-AA06-BA66BAD2D867}"/>
              </a:ext>
            </a:extLst>
          </p:cNvPr>
          <p:cNvSpPr>
            <a:spLocks noGrp="1" noChangeArrowheads="1"/>
          </p:cNvSpPr>
          <p:nvPr>
            <p:ph idx="1"/>
          </p:nvPr>
        </p:nvSpPr>
        <p:spPr bwMode="auto">
          <a:xfrm>
            <a:off x="268014" y="1707947"/>
            <a:ext cx="17792149" cy="9243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lnSpc>
                <a:spcPct val="115000"/>
              </a:lnSpc>
              <a:spcBef>
                <a:spcPts val="800"/>
              </a:spcBef>
              <a:spcAft>
                <a:spcPts val="400"/>
              </a:spcAft>
              <a:buNone/>
            </a:pPr>
            <a:r>
              <a:rPr lang="en-US" sz="18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No Extension</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 Action: No steps required.</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 Result: Fixed Term Worker Process Review will automatically terminate the employee.</a:t>
            </a:r>
          </a:p>
          <a:p>
            <a:pPr marL="0" marR="0">
              <a:lnSpc>
                <a:spcPct val="115000"/>
              </a:lnSpc>
              <a:spcBef>
                <a:spcPts val="800"/>
              </a:spcBef>
              <a:spcAft>
                <a:spcPts val="400"/>
              </a:spcAft>
              <a:buNone/>
            </a:pPr>
            <a:r>
              <a:rPr lang="en-US" sz="18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Reappointment – Extension Only</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 Use: Job Change: Expected Job End Date (EJED) BP</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Steps:</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1. Effective date = current contract end date.</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2. Enter new employee end date (must match contract end date in Maintain Contract step).</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3. Reminder: Enter contract end date during Maintain Contract (even if not marked required).</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4. In Generate Document, edit fields before sending to employee.</a:t>
            </a:r>
            <a:endParaRPr lang="en-US" sz="18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endParaRPr>
          </a:p>
          <a:p>
            <a:pPr marL="0" marR="0">
              <a:lnSpc>
                <a:spcPct val="115000"/>
              </a:lnSpc>
              <a:spcBef>
                <a:spcPts val="800"/>
              </a:spcBef>
              <a:spcAft>
                <a:spcPts val="400"/>
              </a:spcAft>
              <a:buNone/>
            </a:pPr>
            <a:r>
              <a:rPr lang="en-US" sz="18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Reappointment – Changes to FTE, Compensation, or Title</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 Step 1: Submit Job Change: EJED (skip Generate Contract task).</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 Step 2: Submit Job Change: Reappointment – Terminal Contract</a:t>
            </a:r>
          </a:p>
          <a:p>
            <a:pPr marL="0" marR="0">
              <a:lnSpc>
                <a:spcPct val="115000"/>
              </a:lnSpc>
              <a:spcBef>
                <a:spcPts val="800"/>
              </a:spcBef>
              <a:spcAft>
                <a:spcPts val="400"/>
              </a:spcAft>
              <a:buFontTx/>
              <a:buChar char="-"/>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Effective date </a:t>
            </a:r>
            <a:r>
              <a:rPr lang="en-US" sz="1800" b="1" kern="100" dirty="0">
                <a:solidFill>
                  <a:schemeClr val="tx1"/>
                </a:solidFill>
                <a:latin typeface="Aptos Display" panose="020B0004020202020204" pitchFamily="34" charset="0"/>
                <a:ea typeface="DengXian Light" panose="02010600030101010101" pitchFamily="2" charset="-122"/>
                <a:cs typeface="Times New Roman" panose="02020603050405020304" pitchFamily="18" charset="0"/>
              </a:rPr>
              <a:t>:</a:t>
            </a:r>
          </a:p>
          <a:p>
            <a:pPr marL="685800" lvl="1">
              <a:lnSpc>
                <a:spcPct val="115000"/>
              </a:lnSpc>
              <a:spcBef>
                <a:spcPts val="800"/>
              </a:spcBef>
              <a:spcAft>
                <a:spcPts val="400"/>
              </a:spcAft>
              <a:buFontTx/>
              <a:buChar char="-"/>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12 Month Employee: </a:t>
            </a:r>
            <a:r>
              <a:rPr lang="en-US" sz="1800" b="1" kern="100" dirty="0">
                <a:solidFill>
                  <a:schemeClr val="tx1"/>
                </a:solidFill>
                <a:latin typeface="Aptos Display" panose="020B0004020202020204" pitchFamily="34" charset="0"/>
                <a:ea typeface="DengXian Light" panose="02010600030101010101" pitchFamily="2" charset="-122"/>
                <a:cs typeface="Times New Roman" panose="02020603050405020304" pitchFamily="18" charset="0"/>
              </a:rPr>
              <a:t>D</a:t>
            </a: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ay after current contract end date.</a:t>
            </a:r>
          </a:p>
          <a:p>
            <a:pPr marL="685800" lvl="1">
              <a:lnSpc>
                <a:spcPct val="115000"/>
              </a:lnSpc>
              <a:spcBef>
                <a:spcPts val="800"/>
              </a:spcBef>
              <a:spcAft>
                <a:spcPts val="400"/>
              </a:spcAft>
              <a:buFontTx/>
              <a:buChar char="-"/>
            </a:pPr>
            <a:r>
              <a:rPr lang="en-US" sz="1800" b="1" kern="100" dirty="0">
                <a:solidFill>
                  <a:schemeClr val="tx1"/>
                </a:solidFill>
                <a:latin typeface="Aptos Display" panose="020B0004020202020204" pitchFamily="34" charset="0"/>
                <a:ea typeface="DengXian Light" panose="02010600030101010101" pitchFamily="2" charset="-122"/>
                <a:cs typeface="Times New Roman" panose="02020603050405020304" pitchFamily="18" charset="0"/>
              </a:rPr>
              <a:t>9 Month Employee: 1</a:t>
            </a:r>
            <a:r>
              <a:rPr lang="en-US" sz="1800" b="1" kern="100" baseline="30000" dirty="0">
                <a:solidFill>
                  <a:schemeClr val="tx1"/>
                </a:solidFill>
                <a:latin typeface="Aptos Display" panose="020B0004020202020204" pitchFamily="34" charset="0"/>
                <a:ea typeface="DengXian Light" panose="02010600030101010101" pitchFamily="2" charset="-122"/>
                <a:cs typeface="Times New Roman" panose="02020603050405020304" pitchFamily="18" charset="0"/>
              </a:rPr>
              <a:t>st</a:t>
            </a:r>
            <a:r>
              <a:rPr lang="en-US" sz="1800" b="1" kern="100" dirty="0">
                <a:solidFill>
                  <a:schemeClr val="tx1"/>
                </a:solidFill>
                <a:latin typeface="Aptos Display" panose="020B0004020202020204" pitchFamily="34" charset="0"/>
                <a:ea typeface="DengXian Light" panose="02010600030101010101" pitchFamily="2" charset="-122"/>
                <a:cs typeface="Times New Roman" panose="02020603050405020304" pitchFamily="18" charset="0"/>
              </a:rPr>
              <a:t> day of Academic Year</a:t>
            </a:r>
            <a:endPar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endParaRP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 Update FTE, Compensation, Business Title.</a:t>
            </a:r>
          </a:p>
          <a:p>
            <a:pPr marL="0" marR="0">
              <a:lnSpc>
                <a:spcPct val="115000"/>
              </a:lnSpc>
              <a:spcBef>
                <a:spcPts val="800"/>
              </a:spcBef>
              <a:spcAft>
                <a:spcPts val="400"/>
              </a:spcAft>
              <a:buNone/>
            </a:pPr>
            <a:r>
              <a:rPr lang="en-US" sz="1800" b="1" kern="100" dirty="0">
                <a:solidFill>
                  <a:schemeClr val="tx1"/>
                </a:solidFill>
                <a:effectLst/>
                <a:latin typeface="Aptos Display" panose="020B0004020202020204" pitchFamily="34" charset="0"/>
                <a:ea typeface="DengXian Light" panose="02010600030101010101" pitchFamily="2" charset="-122"/>
                <a:cs typeface="Times New Roman" panose="02020603050405020304" pitchFamily="18" charset="0"/>
              </a:rPr>
              <a:t>- In Generate Document, edit before sending to employee.</a:t>
            </a:r>
          </a:p>
          <a:p>
            <a:pPr marL="0" marR="0">
              <a:lnSpc>
                <a:spcPct val="115000"/>
              </a:lnSpc>
              <a:spcBef>
                <a:spcPts val="800"/>
              </a:spcBef>
              <a:spcAft>
                <a:spcPts val="400"/>
              </a:spcAft>
              <a:buNone/>
            </a:pPr>
            <a:endParaRPr lang="en-US" sz="18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4806422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75F4B-3BA4-DF46-1219-EB8B10E8EBF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7A3D9D5-8481-E324-A30E-C1557C709866}"/>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025B38-AAF0-1752-9FAE-F9DDFFBA0423}"/>
              </a:ext>
            </a:extLst>
          </p:cNvPr>
          <p:cNvSpPr>
            <a:spLocks noGrp="1"/>
          </p:cNvSpPr>
          <p:nvPr>
            <p:ph type="title"/>
          </p:nvPr>
        </p:nvSpPr>
        <p:spPr>
          <a:xfrm>
            <a:off x="6205751" y="29497"/>
            <a:ext cx="13719319" cy="1988345"/>
          </a:xfrm>
        </p:spPr>
        <p:txBody>
          <a:bodyPr>
            <a:normAutofit/>
          </a:bodyPr>
          <a:lstStyle/>
          <a:p>
            <a:pPr algn="ctr"/>
            <a:r>
              <a:rPr lang="en-US" sz="4400" dirty="0"/>
              <a:t>Part 1: Change Job &gt; Extend Expected Job End Date (EJED)</a:t>
            </a:r>
          </a:p>
        </p:txBody>
      </p:sp>
      <p:sp>
        <p:nvSpPr>
          <p:cNvPr id="5" name="Text Placeholder 2">
            <a:extLst>
              <a:ext uri="{FF2B5EF4-FFF2-40B4-BE49-F238E27FC236}">
                <a16:creationId xmlns:a16="http://schemas.microsoft.com/office/drawing/2014/main" id="{AF8ECDEC-88D0-48EC-3962-C80897B42D0B}"/>
              </a:ext>
            </a:extLst>
          </p:cNvPr>
          <p:cNvSpPr>
            <a:spLocks noGrp="1"/>
          </p:cNvSpPr>
          <p:nvPr>
            <p:ph sz="half" idx="1"/>
          </p:nvPr>
        </p:nvSpPr>
        <p:spPr>
          <a:xfrm>
            <a:off x="635622" y="1870950"/>
            <a:ext cx="19481178" cy="8416049"/>
          </a:xfrm>
        </p:spPr>
        <p:txBody>
          <a:bodyPr>
            <a:normAutofit/>
          </a:bodyPr>
          <a:lstStyle/>
          <a:p>
            <a:pPr algn="l">
              <a:buFont typeface="Arial" panose="020B0604020202020204" pitchFamily="34" charset="0"/>
              <a:buChar char="•"/>
            </a:pPr>
            <a:r>
              <a:rPr lang="en-US" sz="4000" b="1" i="0" dirty="0">
                <a:solidFill>
                  <a:srgbClr val="002060"/>
                </a:solidFill>
                <a:effectLst/>
                <a:latin typeface="Aptos Display" panose="020B0004020202020204" pitchFamily="34" charset="0"/>
              </a:rPr>
              <a:t>Extend a fixed-term contract end date</a:t>
            </a:r>
          </a:p>
          <a:p>
            <a:pPr lvl="1"/>
            <a:r>
              <a:rPr lang="en-US" sz="3200" b="1" i="0" dirty="0">
                <a:solidFill>
                  <a:srgbClr val="333333"/>
                </a:solidFill>
                <a:effectLst/>
                <a:latin typeface="+mn-lt"/>
              </a:rPr>
              <a:t>Part 1: Change Job &gt; Extend Expected Job End Date (EJED)</a:t>
            </a:r>
          </a:p>
          <a:p>
            <a:pPr lvl="2"/>
            <a:r>
              <a:rPr lang="en-US" sz="2800" i="0" dirty="0">
                <a:solidFill>
                  <a:srgbClr val="333333"/>
                </a:solidFill>
                <a:effectLst/>
                <a:latin typeface="+mn-lt"/>
              </a:rPr>
              <a:t>Use the Change Job Business Process to Extend Expected Job End Date (EJED)</a:t>
            </a:r>
          </a:p>
          <a:p>
            <a:pPr lvl="2"/>
            <a:r>
              <a:rPr lang="en-US" sz="2800" i="0" dirty="0">
                <a:solidFill>
                  <a:srgbClr val="333333"/>
                </a:solidFill>
                <a:effectLst/>
                <a:latin typeface="+mn-lt"/>
              </a:rPr>
              <a:t>Enter the updated contract end date in the Maintain Employee Contract task</a:t>
            </a:r>
          </a:p>
          <a:p>
            <a:pPr lvl="3"/>
            <a:r>
              <a:rPr lang="en-US" sz="2800" i="0" dirty="0">
                <a:solidFill>
                  <a:srgbClr val="333333"/>
                </a:solidFill>
                <a:effectLst/>
                <a:latin typeface="+mn-lt"/>
              </a:rPr>
              <a:t>Date must match the EJED</a:t>
            </a:r>
          </a:p>
          <a:p>
            <a:pPr lvl="3"/>
            <a:r>
              <a:rPr lang="en-US" sz="2800" i="0" dirty="0">
                <a:solidFill>
                  <a:srgbClr val="333333"/>
                </a:solidFill>
                <a:effectLst/>
                <a:latin typeface="+mn-lt"/>
              </a:rPr>
              <a:t>If the EJED and Contract dates do not align, it causes benefit and leave issue</a:t>
            </a: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spTree>
    <p:extLst>
      <p:ext uri="{BB962C8B-B14F-4D97-AF65-F5344CB8AC3E}">
        <p14:creationId xmlns:p14="http://schemas.microsoft.com/office/powerpoint/2010/main" val="416922421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A5DF9-AD14-AB59-AD9F-5970EF6195B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D675692-8E46-1E4D-09E0-480D3A5038AC}"/>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2ED3E0-000D-BAC0-B3DA-F738A7D87E2A}"/>
              </a:ext>
            </a:extLst>
          </p:cNvPr>
          <p:cNvSpPr>
            <a:spLocks noGrp="1"/>
          </p:cNvSpPr>
          <p:nvPr>
            <p:ph type="title"/>
          </p:nvPr>
        </p:nvSpPr>
        <p:spPr>
          <a:xfrm>
            <a:off x="6205751" y="29497"/>
            <a:ext cx="13719319" cy="1988345"/>
          </a:xfrm>
        </p:spPr>
        <p:txBody>
          <a:bodyPr>
            <a:normAutofit/>
          </a:bodyPr>
          <a:lstStyle/>
          <a:p>
            <a:r>
              <a:rPr lang="en-US" sz="4000" dirty="0"/>
              <a:t>Step 1: EJED – Review Current Contract Details</a:t>
            </a:r>
          </a:p>
        </p:txBody>
      </p:sp>
      <p:sp>
        <p:nvSpPr>
          <p:cNvPr id="5" name="Text Placeholder 2">
            <a:extLst>
              <a:ext uri="{FF2B5EF4-FFF2-40B4-BE49-F238E27FC236}">
                <a16:creationId xmlns:a16="http://schemas.microsoft.com/office/drawing/2014/main" id="{347CC6E9-9F11-E1F6-389C-67E7635F69F7}"/>
              </a:ext>
            </a:extLst>
          </p:cNvPr>
          <p:cNvSpPr>
            <a:spLocks noGrp="1"/>
          </p:cNvSpPr>
          <p:nvPr>
            <p:ph sz="half" idx="1"/>
          </p:nvPr>
        </p:nvSpPr>
        <p:spPr>
          <a:xfrm>
            <a:off x="191730" y="1870950"/>
            <a:ext cx="8522446"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1: </a:t>
            </a:r>
            <a:r>
              <a:rPr lang="en-US" sz="4000" b="1" kern="100" dirty="0">
                <a:solidFill>
                  <a:srgbClr val="002060"/>
                </a:solidFill>
                <a:effectLst/>
                <a:latin typeface="Aptos Display" panose="020B0004020202020204" pitchFamily="34" charset="0"/>
                <a:ea typeface="DengXian Light" panose="02010600030101010101" pitchFamily="2" charset="-122"/>
                <a:cs typeface="Times New Roman" panose="02020603050405020304" pitchFamily="18" charset="0"/>
              </a:rPr>
              <a:t>Review</a:t>
            </a: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 Current Contract Details</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Navigate to the Worker Profile.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Actions → Job Change → Employee Contracts.</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Confirm: Correct position is selected, Contract Type = Fixed, Contract Status = Active.</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Make note of the Contract End Date</a:t>
            </a:r>
          </a:p>
          <a:p>
            <a:pPr lvl="1">
              <a:lnSpc>
                <a:spcPct val="115000"/>
              </a:lnSpc>
              <a:spcAft>
                <a:spcPts val="800"/>
              </a:spcAft>
              <a:buFont typeface="Symbol" panose="05050102010706020507" pitchFamily="18" charset="2"/>
              <a:buChar char=""/>
              <a:tabLst>
                <a:tab pos="228600" algn="l"/>
              </a:tabLst>
            </a:pPr>
            <a:r>
              <a:rPr lang="en-US" sz="24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Example: 05/24/2026</a:t>
            </a:r>
          </a:p>
          <a:p>
            <a:pPr lvl="1">
              <a:lnSpc>
                <a:spcPct val="115000"/>
              </a:lnSpc>
              <a:spcAft>
                <a:spcPts val="800"/>
              </a:spcAft>
              <a:buFont typeface="Symbol" panose="05050102010706020507" pitchFamily="18" charset="2"/>
              <a:buChar char=""/>
              <a:tabLst>
                <a:tab pos="228600" algn="l"/>
              </a:tabLst>
            </a:pPr>
            <a:r>
              <a:rPr lang="en-US" sz="24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Do not select Edit Contract or Start Contract Review</a:t>
            </a:r>
            <a:endParaRPr lang="en-US" sz="3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endParaRPr lang="en-US" sz="3200" kern="100" dirty="0">
              <a:effectLst/>
              <a:latin typeface="Aptos" panose="020B0004020202020204" pitchFamily="34" charset="0"/>
              <a:ea typeface="DengXian" panose="02010600030101010101" pitchFamily="2" charset="-122"/>
              <a:cs typeface="Times New Roman" panose="02020603050405020304" pitchFamily="18" charset="0"/>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14" name="Picture 13" descr="Snip from Workday that shows how to navigate to the Worker Profile. This includes selectig Actions, then Job Change, then Employee Contracts.">
            <a:extLst>
              <a:ext uri="{FF2B5EF4-FFF2-40B4-BE49-F238E27FC236}">
                <a16:creationId xmlns:a16="http://schemas.microsoft.com/office/drawing/2014/main" id="{26EB2C8C-46A3-42D9-2345-74C9868EEC2C}"/>
              </a:ext>
            </a:extLst>
          </p:cNvPr>
          <p:cNvPicPr>
            <a:picLocks noChangeAspect="1"/>
          </p:cNvPicPr>
          <p:nvPr/>
        </p:nvPicPr>
        <p:blipFill>
          <a:blip r:embed="rId3"/>
          <a:stretch>
            <a:fillRect/>
          </a:stretch>
        </p:blipFill>
        <p:spPr>
          <a:xfrm>
            <a:off x="11183815" y="1870950"/>
            <a:ext cx="5613872" cy="5122825"/>
          </a:xfrm>
          <a:prstGeom prst="rect">
            <a:avLst/>
          </a:prstGeom>
        </p:spPr>
      </p:pic>
      <p:pic>
        <p:nvPicPr>
          <p:cNvPr id="6" name="Picture 5" descr="Screenshot of an employee contracts table showing columns for contract ID, contract type, contract start and end dates, position at contract start, current position, and contract status. Key details include a highlighted &quot;Contract End Date&quot; in yellow, a &quot;Contract Type&quot; marked as &quot;Fixed,&quot; and two columns with red X marks indicating inactive or irrelevant data.">
            <a:extLst>
              <a:ext uri="{FF2B5EF4-FFF2-40B4-BE49-F238E27FC236}">
                <a16:creationId xmlns:a16="http://schemas.microsoft.com/office/drawing/2014/main" id="{3BF7D10E-A6EB-F4BE-8BBA-5F93F9BD49B0}"/>
              </a:ext>
            </a:extLst>
          </p:cNvPr>
          <p:cNvPicPr>
            <a:picLocks noChangeAspect="1"/>
          </p:cNvPicPr>
          <p:nvPr/>
        </p:nvPicPr>
        <p:blipFill>
          <a:blip r:embed="rId4"/>
          <a:stretch>
            <a:fillRect/>
          </a:stretch>
        </p:blipFill>
        <p:spPr>
          <a:xfrm>
            <a:off x="5921285" y="7963014"/>
            <a:ext cx="13900592" cy="2175283"/>
          </a:xfrm>
          <a:prstGeom prst="rect">
            <a:avLst/>
          </a:prstGeom>
        </p:spPr>
      </p:pic>
      <p:sp>
        <p:nvSpPr>
          <p:cNvPr id="15" name="Rectangle 14">
            <a:extLst>
              <a:ext uri="{FF2B5EF4-FFF2-40B4-BE49-F238E27FC236}">
                <a16:creationId xmlns:a16="http://schemas.microsoft.com/office/drawing/2014/main" id="{962D47CB-02F7-001F-1E9D-CF133E34037D}"/>
              </a:ext>
              <a:ext uri="{C183D7F6-B498-43B3-948B-1728B52AA6E4}">
                <adec:decorative xmlns:adec="http://schemas.microsoft.com/office/drawing/2017/decorative" val="1"/>
              </a:ext>
            </a:extLst>
          </p:cNvPr>
          <p:cNvSpPr/>
          <p:nvPr/>
        </p:nvSpPr>
        <p:spPr>
          <a:xfrm>
            <a:off x="7568277" y="7963014"/>
            <a:ext cx="1007875" cy="442421"/>
          </a:xfrm>
          <a:prstGeom prst="rect">
            <a:avLst/>
          </a:prstGeom>
          <a:solidFill>
            <a:srgbClr val="8300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003513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091D0-1846-11F0-234D-65AD03BE780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9C7CCAC-0E84-89D0-60F9-D3D51966B5A1}"/>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36FCF9-0799-A1AA-C02F-ECC2ED4E4177}"/>
              </a:ext>
            </a:extLst>
          </p:cNvPr>
          <p:cNvSpPr>
            <a:spLocks noGrp="1"/>
          </p:cNvSpPr>
          <p:nvPr>
            <p:ph type="title"/>
          </p:nvPr>
        </p:nvSpPr>
        <p:spPr>
          <a:xfrm>
            <a:off x="6205751" y="29497"/>
            <a:ext cx="13719319" cy="1988345"/>
          </a:xfrm>
        </p:spPr>
        <p:txBody>
          <a:bodyPr>
            <a:normAutofit/>
          </a:bodyPr>
          <a:lstStyle/>
          <a:p>
            <a:r>
              <a:rPr lang="en-US" sz="4000" dirty="0"/>
              <a:t>Step 2: EJED – Initiate Job Change</a:t>
            </a:r>
          </a:p>
        </p:txBody>
      </p:sp>
      <p:sp>
        <p:nvSpPr>
          <p:cNvPr id="5" name="Text Placeholder 2">
            <a:extLst>
              <a:ext uri="{FF2B5EF4-FFF2-40B4-BE49-F238E27FC236}">
                <a16:creationId xmlns:a16="http://schemas.microsoft.com/office/drawing/2014/main" id="{CFE643D0-AC4C-A991-213A-A440815E1DF7}"/>
              </a:ext>
            </a:extLst>
          </p:cNvPr>
          <p:cNvSpPr>
            <a:spLocks noGrp="1"/>
          </p:cNvSpPr>
          <p:nvPr>
            <p:ph sz="half" idx="1"/>
          </p:nvPr>
        </p:nvSpPr>
        <p:spPr>
          <a:xfrm>
            <a:off x="312551" y="1841454"/>
            <a:ext cx="8789246"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2: Initiate Job Change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Return to the Worker Profile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Actions → Job Change → Start Job Change.</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Within the 'What do you want to do?' field, select “Expected Job End Date Change” and click OK.</a:t>
            </a:r>
          </a:p>
          <a:p>
            <a:pPr lvl="1"/>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7" name="Picture 6" descr="Snip from Workday that shows how to Initiate a Job Change. Start by clicking Actions, then Job Change, and then Start Job Change.">
            <a:extLst>
              <a:ext uri="{FF2B5EF4-FFF2-40B4-BE49-F238E27FC236}">
                <a16:creationId xmlns:a16="http://schemas.microsoft.com/office/drawing/2014/main" id="{7A233FD8-BABF-0740-AB21-906C0C5BA3BE}"/>
              </a:ext>
            </a:extLst>
          </p:cNvPr>
          <p:cNvPicPr>
            <a:picLocks noChangeAspect="1"/>
          </p:cNvPicPr>
          <p:nvPr/>
        </p:nvPicPr>
        <p:blipFill>
          <a:blip r:embed="rId3"/>
          <a:stretch>
            <a:fillRect/>
          </a:stretch>
        </p:blipFill>
        <p:spPr>
          <a:xfrm>
            <a:off x="11588329" y="1677699"/>
            <a:ext cx="4720062" cy="4288955"/>
          </a:xfrm>
          <a:prstGeom prst="rect">
            <a:avLst/>
          </a:prstGeom>
        </p:spPr>
      </p:pic>
      <p:pic>
        <p:nvPicPr>
          <p:cNvPr id="9" name="Picture 8" descr="Snip from Workday that reads: Expected Job End Date Change: update an identified job and/or contract end date. Use this option to extend the job end date.">
            <a:extLst>
              <a:ext uri="{FF2B5EF4-FFF2-40B4-BE49-F238E27FC236}">
                <a16:creationId xmlns:a16="http://schemas.microsoft.com/office/drawing/2014/main" id="{8391A2D3-1BEE-A131-F55E-85D402A37C0A}"/>
              </a:ext>
            </a:extLst>
          </p:cNvPr>
          <p:cNvPicPr>
            <a:picLocks noChangeAspect="1"/>
          </p:cNvPicPr>
          <p:nvPr/>
        </p:nvPicPr>
        <p:blipFill>
          <a:blip r:embed="rId4"/>
          <a:stretch>
            <a:fillRect/>
          </a:stretch>
        </p:blipFill>
        <p:spPr>
          <a:xfrm>
            <a:off x="8437593" y="6151043"/>
            <a:ext cx="10243611" cy="484905"/>
          </a:xfrm>
          <a:prstGeom prst="rect">
            <a:avLst/>
          </a:prstGeom>
        </p:spPr>
      </p:pic>
      <p:pic>
        <p:nvPicPr>
          <p:cNvPr id="11" name="Picture 10" descr="Snip from Workday that shows under the 'What do you want to do?' field to select Expected Job End Date Change.">
            <a:extLst>
              <a:ext uri="{FF2B5EF4-FFF2-40B4-BE49-F238E27FC236}">
                <a16:creationId xmlns:a16="http://schemas.microsoft.com/office/drawing/2014/main" id="{E743A61A-7214-2392-2FC2-A254DC2BC984}"/>
              </a:ext>
            </a:extLst>
          </p:cNvPr>
          <p:cNvPicPr>
            <a:picLocks noChangeAspect="1"/>
          </p:cNvPicPr>
          <p:nvPr/>
        </p:nvPicPr>
        <p:blipFill>
          <a:blip r:embed="rId5"/>
          <a:stretch>
            <a:fillRect/>
          </a:stretch>
        </p:blipFill>
        <p:spPr>
          <a:xfrm>
            <a:off x="8105164" y="6890222"/>
            <a:ext cx="12011636" cy="3142504"/>
          </a:xfrm>
          <a:prstGeom prst="rect">
            <a:avLst/>
          </a:prstGeom>
        </p:spPr>
      </p:pic>
    </p:spTree>
    <p:extLst>
      <p:ext uri="{BB962C8B-B14F-4D97-AF65-F5344CB8AC3E}">
        <p14:creationId xmlns:p14="http://schemas.microsoft.com/office/powerpoint/2010/main" val="243900109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70DC8-495A-300F-E4D4-436C062F058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BE08705-659F-11FD-0930-921EDABD57B2}"/>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EA4998-2896-207A-4628-9904AF86A508}"/>
              </a:ext>
            </a:extLst>
          </p:cNvPr>
          <p:cNvSpPr>
            <a:spLocks noGrp="1"/>
          </p:cNvSpPr>
          <p:nvPr>
            <p:ph type="title"/>
          </p:nvPr>
        </p:nvSpPr>
        <p:spPr>
          <a:xfrm>
            <a:off x="6205751" y="29497"/>
            <a:ext cx="13911049" cy="1988345"/>
          </a:xfrm>
        </p:spPr>
        <p:txBody>
          <a:bodyPr>
            <a:normAutofit/>
          </a:bodyPr>
          <a:lstStyle/>
          <a:p>
            <a:r>
              <a:rPr lang="en-US" sz="4400" dirty="0"/>
              <a:t>Step 3: EJED – Update Effective Date and EJED</a:t>
            </a:r>
          </a:p>
        </p:txBody>
      </p:sp>
      <p:sp>
        <p:nvSpPr>
          <p:cNvPr id="5" name="Text Placeholder 2">
            <a:extLst>
              <a:ext uri="{FF2B5EF4-FFF2-40B4-BE49-F238E27FC236}">
                <a16:creationId xmlns:a16="http://schemas.microsoft.com/office/drawing/2014/main" id="{949AA682-E31A-428E-52C5-96FF1ACEC9AE}"/>
              </a:ext>
            </a:extLst>
          </p:cNvPr>
          <p:cNvSpPr>
            <a:spLocks noGrp="1"/>
          </p:cNvSpPr>
          <p:nvPr>
            <p:ph sz="half" idx="1"/>
          </p:nvPr>
        </p:nvSpPr>
        <p:spPr>
          <a:xfrm>
            <a:off x="122721" y="1592483"/>
            <a:ext cx="12898375" cy="8694517"/>
          </a:xfrm>
        </p:spPr>
        <p:txBody>
          <a:bodyPr>
            <a:normAutofit fontScale="85000" lnSpcReduction="10000"/>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3: Update the Effective Date and EJED (Expected Job End Date)</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Withi</a:t>
            </a: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n the 'When do you want this change to take effect?’ field, type in the current Contract End Date that you noted in </a:t>
            </a: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s</a:t>
            </a: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tep 1.</a:t>
            </a:r>
          </a:p>
          <a:p>
            <a:pPr lvl="1">
              <a:lnSpc>
                <a:spcPct val="115000"/>
              </a:lnSpc>
              <a:buFont typeface="Symbol" panose="05050102010706020507" pitchFamily="18" charset="2"/>
              <a:buChar char=""/>
              <a:tabLst>
                <a:tab pos="228600" algn="l"/>
              </a:tabLst>
            </a:pPr>
            <a:r>
              <a:rPr lang="en-US" sz="30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Example: 05/24/2026</a:t>
            </a:r>
            <a:endParaRPr lang="en-US" sz="30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Do NOT modify business title or pay rate type.</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Update Employee End Date to the new job end date.</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Make note of the new EJED date, as it will be required later when performing the 'Maintain Employee Contract' process to ensure the Contract End Date aligns with the EJED.</a:t>
            </a:r>
          </a:p>
          <a:p>
            <a:pPr lvl="1">
              <a:lnSpc>
                <a:spcPct val="115000"/>
              </a:lnSpc>
              <a:spcAft>
                <a:spcPts val="800"/>
              </a:spcAft>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Example: 05/23/2027</a:t>
            </a:r>
            <a:endPar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Add a comment: 'Reappointment, updating EJED and Contract End Date to MM/DD/YYYY.'</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Attach supporting documents if needed.</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Submit.</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The change will then route to UWSS, the Position Budget Manager, and the HR Partner.</a:t>
            </a:r>
            <a:endPar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endParaRPr lang="en-US" sz="36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4" name="Picture 3" descr="Screenshot of a date selection field labeled &quot;When do you want this change to take effect?&quot; with the date 06/30/2026 highlighted in yellow. The field includes a calendar icon for selecting the date.">
            <a:extLst>
              <a:ext uri="{FF2B5EF4-FFF2-40B4-BE49-F238E27FC236}">
                <a16:creationId xmlns:a16="http://schemas.microsoft.com/office/drawing/2014/main" id="{7C7618EB-1A30-E11C-E5B0-0C547E0EC81D}"/>
              </a:ext>
            </a:extLst>
          </p:cNvPr>
          <p:cNvPicPr>
            <a:picLocks noChangeAspect="1"/>
          </p:cNvPicPr>
          <p:nvPr/>
        </p:nvPicPr>
        <p:blipFill>
          <a:blip r:embed="rId3"/>
          <a:stretch>
            <a:fillRect/>
          </a:stretch>
        </p:blipFill>
        <p:spPr>
          <a:xfrm>
            <a:off x="6571908" y="3157693"/>
            <a:ext cx="5394782" cy="1379581"/>
          </a:xfrm>
          <a:prstGeom prst="rect">
            <a:avLst/>
          </a:prstGeom>
        </p:spPr>
      </p:pic>
      <p:pic>
        <p:nvPicPr>
          <p:cNvPr id="9" name="Picture 8" descr="Screenshot of a date selection field from an online form showing the date 05/24/2026 highlighted in yellow. The field is labeled &quot;When do you want this change to take effect?&quot; with a red asterisk indicating a required entry.">
            <a:extLst>
              <a:ext uri="{FF2B5EF4-FFF2-40B4-BE49-F238E27FC236}">
                <a16:creationId xmlns:a16="http://schemas.microsoft.com/office/drawing/2014/main" id="{8BE4DA04-3F19-5446-33A4-2BFC923C9348}"/>
              </a:ext>
            </a:extLst>
          </p:cNvPr>
          <p:cNvPicPr>
            <a:picLocks noChangeAspect="1"/>
          </p:cNvPicPr>
          <p:nvPr/>
        </p:nvPicPr>
        <p:blipFill>
          <a:blip r:embed="rId4"/>
          <a:stretch>
            <a:fillRect/>
          </a:stretch>
        </p:blipFill>
        <p:spPr>
          <a:xfrm>
            <a:off x="13229303" y="1864725"/>
            <a:ext cx="5988352" cy="1417091"/>
          </a:xfrm>
          <a:prstGeom prst="rect">
            <a:avLst/>
          </a:prstGeom>
        </p:spPr>
      </p:pic>
      <p:pic>
        <p:nvPicPr>
          <p:cNvPr id="12" name="Picture 11" descr="Screenshot of an administrative details form showing an employee type field set to &quot;Terminal (Fixed Term)&quot; and an employee end date field with the date &quot;05/23/2027.&quot; Red boxes highlight the employee end date section, indicating its importance or required input.">
            <a:extLst>
              <a:ext uri="{FF2B5EF4-FFF2-40B4-BE49-F238E27FC236}">
                <a16:creationId xmlns:a16="http://schemas.microsoft.com/office/drawing/2014/main" id="{41D0B6F9-CB09-E285-405A-47964AF1133A}"/>
              </a:ext>
            </a:extLst>
          </p:cNvPr>
          <p:cNvPicPr>
            <a:picLocks noChangeAspect="1"/>
          </p:cNvPicPr>
          <p:nvPr/>
        </p:nvPicPr>
        <p:blipFill>
          <a:blip r:embed="rId5"/>
          <a:stretch>
            <a:fillRect/>
          </a:stretch>
        </p:blipFill>
        <p:spPr>
          <a:xfrm>
            <a:off x="14126836" y="3372304"/>
            <a:ext cx="3523940" cy="3542391"/>
          </a:xfrm>
          <a:prstGeom prst="rect">
            <a:avLst/>
          </a:prstGeom>
        </p:spPr>
      </p:pic>
      <p:pic>
        <p:nvPicPr>
          <p:cNvPr id="17" name="Picture 16" descr="Screenshot of a comment input box with a user profile picture and text stating &quot;Reappointment, updating EJED to 5/23/2027 (Contract End Date will also be updated to 6/30/2027 at a later step).&quot; Below the comment box are three buttons labeled Submit (highlighted in green and yellow), Save for Later, and Cancel.">
            <a:extLst>
              <a:ext uri="{FF2B5EF4-FFF2-40B4-BE49-F238E27FC236}">
                <a16:creationId xmlns:a16="http://schemas.microsoft.com/office/drawing/2014/main" id="{FC5D12F8-BF3A-D538-9735-BCB6C74E67DF}"/>
              </a:ext>
            </a:extLst>
          </p:cNvPr>
          <p:cNvPicPr>
            <a:picLocks noChangeAspect="1"/>
          </p:cNvPicPr>
          <p:nvPr/>
        </p:nvPicPr>
        <p:blipFill>
          <a:blip r:embed="rId6"/>
          <a:stretch>
            <a:fillRect/>
          </a:stretch>
        </p:blipFill>
        <p:spPr>
          <a:xfrm>
            <a:off x="12275172" y="7545849"/>
            <a:ext cx="7718907" cy="1863663"/>
          </a:xfrm>
          <a:prstGeom prst="rect">
            <a:avLst/>
          </a:prstGeom>
        </p:spPr>
      </p:pic>
    </p:spTree>
    <p:extLst>
      <p:ext uri="{BB962C8B-B14F-4D97-AF65-F5344CB8AC3E}">
        <p14:creationId xmlns:p14="http://schemas.microsoft.com/office/powerpoint/2010/main" val="136678889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20933-4D58-071A-C76E-4294601E91E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096CA79-A110-284A-91BA-008FB59EAFE4}"/>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C0A26E-80EB-3831-45EE-DCA97D707BD2}"/>
              </a:ext>
            </a:extLst>
          </p:cNvPr>
          <p:cNvSpPr>
            <a:spLocks noGrp="1"/>
          </p:cNvSpPr>
          <p:nvPr>
            <p:ph type="title"/>
          </p:nvPr>
        </p:nvSpPr>
        <p:spPr>
          <a:xfrm>
            <a:off x="6205751" y="29497"/>
            <a:ext cx="13911049" cy="1988345"/>
          </a:xfrm>
        </p:spPr>
        <p:txBody>
          <a:bodyPr>
            <a:normAutofit/>
          </a:bodyPr>
          <a:lstStyle/>
          <a:p>
            <a:r>
              <a:rPr lang="en-US" sz="4400" dirty="0"/>
              <a:t>Contract End Dates</a:t>
            </a:r>
          </a:p>
        </p:txBody>
      </p:sp>
      <p:sp>
        <p:nvSpPr>
          <p:cNvPr id="5" name="Text Placeholder 2">
            <a:extLst>
              <a:ext uri="{FF2B5EF4-FFF2-40B4-BE49-F238E27FC236}">
                <a16:creationId xmlns:a16="http://schemas.microsoft.com/office/drawing/2014/main" id="{9761BA5B-D20E-536E-2348-197E7416C18A}"/>
              </a:ext>
              <a:ext uri="{C183D7F6-B498-43B3-948B-1728B52AA6E4}">
                <adec:decorative xmlns:adec="http://schemas.microsoft.com/office/drawing/2017/decorative" val="1"/>
              </a:ext>
            </a:extLst>
          </p:cNvPr>
          <p:cNvSpPr>
            <a:spLocks noGrp="1"/>
          </p:cNvSpPr>
          <p:nvPr>
            <p:ph sz="half" idx="1"/>
          </p:nvPr>
        </p:nvSpPr>
        <p:spPr>
          <a:xfrm>
            <a:off x="122721" y="1592483"/>
            <a:ext cx="12898375" cy="8694517"/>
          </a:xfrm>
        </p:spPr>
        <p:txBody>
          <a:bodyPr>
            <a:normAutofit/>
          </a:bodyPr>
          <a:lstStyle/>
          <a:p>
            <a:pPr marL="342900" marR="0" lvl="0" indent="-342900">
              <a:lnSpc>
                <a:spcPct val="115000"/>
              </a:lnSpc>
              <a:spcAft>
                <a:spcPts val="800"/>
              </a:spcAft>
              <a:buFont typeface="Symbol" panose="05050102010706020507" pitchFamily="18" charset="2"/>
              <a:buChar char=""/>
              <a:tabLst>
                <a:tab pos="228600" algn="l"/>
              </a:tabLst>
            </a:pPr>
            <a:endParaRPr lang="en-US" sz="36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6" name="Picture 5" descr="Table displaying University of Wisconsin 2026-2027 academic contract periods for various institutions. Columns include academic contract start and end dates, first semester end date, paid weekdays in contract year, and total contract days, with data organized in a clear, labeled format.">
            <a:extLst>
              <a:ext uri="{FF2B5EF4-FFF2-40B4-BE49-F238E27FC236}">
                <a16:creationId xmlns:a16="http://schemas.microsoft.com/office/drawing/2014/main" id="{756E7722-867F-959C-898B-126F9BF904CB}"/>
              </a:ext>
            </a:extLst>
          </p:cNvPr>
          <p:cNvPicPr>
            <a:picLocks noChangeAspect="1"/>
          </p:cNvPicPr>
          <p:nvPr/>
        </p:nvPicPr>
        <p:blipFill>
          <a:blip r:embed="rId3"/>
          <a:stretch>
            <a:fillRect/>
          </a:stretch>
        </p:blipFill>
        <p:spPr>
          <a:xfrm>
            <a:off x="1666683" y="4519351"/>
            <a:ext cx="17319348" cy="3246363"/>
          </a:xfrm>
          <a:prstGeom prst="rect">
            <a:avLst/>
          </a:prstGeom>
        </p:spPr>
      </p:pic>
      <p:pic>
        <p:nvPicPr>
          <p:cNvPr id="9" name="Picture 8">
            <a:extLst>
              <a:ext uri="{FF2B5EF4-FFF2-40B4-BE49-F238E27FC236}">
                <a16:creationId xmlns:a16="http://schemas.microsoft.com/office/drawing/2014/main" id="{23FA963F-D8D5-BA22-4A04-C90228EB2D0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924104" y="7897523"/>
            <a:ext cx="16804505" cy="486148"/>
          </a:xfrm>
          <a:prstGeom prst="rect">
            <a:avLst/>
          </a:prstGeom>
        </p:spPr>
      </p:pic>
      <p:sp>
        <p:nvSpPr>
          <p:cNvPr id="11" name="TextBox 10">
            <a:extLst>
              <a:ext uri="{FF2B5EF4-FFF2-40B4-BE49-F238E27FC236}">
                <a16:creationId xmlns:a16="http://schemas.microsoft.com/office/drawing/2014/main" id="{BDB00641-C53A-100F-A2DF-3A3331E5AC49}"/>
              </a:ext>
            </a:extLst>
          </p:cNvPr>
          <p:cNvSpPr txBox="1"/>
          <p:nvPr/>
        </p:nvSpPr>
        <p:spPr>
          <a:xfrm>
            <a:off x="1128252" y="1836144"/>
            <a:ext cx="17975874" cy="1569660"/>
          </a:xfrm>
          <a:prstGeom prst="rect">
            <a:avLst/>
          </a:prstGeom>
          <a:noFill/>
        </p:spPr>
        <p:txBody>
          <a:bodyPr wrap="square" rtlCol="0">
            <a:spAutoFit/>
          </a:bodyPr>
          <a:lstStyle/>
          <a:p>
            <a:r>
              <a:rPr lang="en-US" sz="2400" b="1" dirty="0"/>
              <a:t>Contract End Dates for This Reappointment Cycle</a:t>
            </a:r>
          </a:p>
          <a:p>
            <a:pPr marL="285750" indent="-285750">
              <a:buFont typeface="Arial" panose="020B0604020202020204" pitchFamily="34" charset="0"/>
              <a:buChar char="•"/>
            </a:pPr>
            <a:r>
              <a:rPr lang="en-US" sz="2400" dirty="0"/>
              <a:t>Most contract end dates for this reappointment cycle will be 05/30/2027, as the majority of employees are 9‑month </a:t>
            </a:r>
          </a:p>
          <a:p>
            <a:pPr marL="285750" indent="-285750">
              <a:buFont typeface="Arial" panose="020B0604020202020204" pitchFamily="34" charset="0"/>
              <a:buChar char="•"/>
            </a:pPr>
            <a:r>
              <a:rPr lang="en-US" sz="2400" dirty="0"/>
              <a:t>Ifan employee is being extended for the Fall semester only, use 01/06/2027 as both the contract end date and the job end date  (EJED).</a:t>
            </a:r>
          </a:p>
          <a:p>
            <a:pPr marL="285750" indent="-285750">
              <a:buFont typeface="Arial" panose="020B0604020202020204" pitchFamily="34" charset="0"/>
              <a:buChar char="•"/>
            </a:pPr>
            <a:r>
              <a:rPr lang="en-US" sz="2400" dirty="0"/>
              <a:t>For 12‑month employees, most contract and job end dates (EJED) should be set to 06/30/2027.</a:t>
            </a:r>
          </a:p>
        </p:txBody>
      </p:sp>
    </p:spTree>
    <p:extLst>
      <p:ext uri="{BB962C8B-B14F-4D97-AF65-F5344CB8AC3E}">
        <p14:creationId xmlns:p14="http://schemas.microsoft.com/office/powerpoint/2010/main" val="399308596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C43E0-4E21-D096-AD10-04C23F71BEA4}"/>
            </a:ext>
          </a:extLst>
        </p:cNvPr>
        <p:cNvGrpSpPr/>
        <p:nvPr/>
      </p:nvGrpSpPr>
      <p:grpSpPr>
        <a:xfrm>
          <a:off x="0" y="0"/>
          <a:ext cx="0" cy="0"/>
          <a:chOff x="0" y="0"/>
          <a:chExt cx="0" cy="0"/>
        </a:xfrm>
      </p:grpSpPr>
      <p:pic>
        <p:nvPicPr>
          <p:cNvPr id="20" name="Picture 19" descr="Screenshot of an event summary displaying contract details and overall process status. It highlights &quot;Overall Process&quot; labeled as &quot;Data Change&quot; in a red box, with status marked &quot;Successfully Completed&quot; and calendar usage noted as &quot;Consecutive Days (No Calendars Selected).&quot;">
            <a:extLst>
              <a:ext uri="{FF2B5EF4-FFF2-40B4-BE49-F238E27FC236}">
                <a16:creationId xmlns:a16="http://schemas.microsoft.com/office/drawing/2014/main" id="{AC13EADC-87C3-0C04-B57E-14F75B2D08E5}"/>
              </a:ext>
            </a:extLst>
          </p:cNvPr>
          <p:cNvPicPr>
            <a:picLocks noChangeAspect="1"/>
          </p:cNvPicPr>
          <p:nvPr/>
        </p:nvPicPr>
        <p:blipFill>
          <a:blip r:embed="rId3"/>
          <a:stretch>
            <a:fillRect/>
          </a:stretch>
        </p:blipFill>
        <p:spPr>
          <a:xfrm>
            <a:off x="3642076" y="6544513"/>
            <a:ext cx="4732652" cy="2294619"/>
          </a:xfrm>
          <a:prstGeom prst="rect">
            <a:avLst/>
          </a:prstGeom>
        </p:spPr>
      </p:pic>
      <p:sp>
        <p:nvSpPr>
          <p:cNvPr id="13" name="Rectangle 12">
            <a:extLst>
              <a:ext uri="{FF2B5EF4-FFF2-40B4-BE49-F238E27FC236}">
                <a16:creationId xmlns:a16="http://schemas.microsoft.com/office/drawing/2014/main" id="{67A85845-3668-1A0E-7286-F221572882F5}"/>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2428D9-5992-5C6A-A036-AA25A0717830}"/>
              </a:ext>
            </a:extLst>
          </p:cNvPr>
          <p:cNvSpPr>
            <a:spLocks noGrp="1"/>
          </p:cNvSpPr>
          <p:nvPr>
            <p:ph type="title"/>
          </p:nvPr>
        </p:nvSpPr>
        <p:spPr>
          <a:xfrm>
            <a:off x="6205751" y="29497"/>
            <a:ext cx="13911049" cy="1988345"/>
          </a:xfrm>
        </p:spPr>
        <p:txBody>
          <a:bodyPr>
            <a:normAutofit/>
          </a:bodyPr>
          <a:lstStyle/>
          <a:p>
            <a:r>
              <a:rPr lang="en-US" sz="4400" dirty="0"/>
              <a:t>Step 4a: EJED – Maintain Employee Contract</a:t>
            </a:r>
          </a:p>
        </p:txBody>
      </p:sp>
      <p:sp>
        <p:nvSpPr>
          <p:cNvPr id="5" name="Text Placeholder 2">
            <a:extLst>
              <a:ext uri="{FF2B5EF4-FFF2-40B4-BE49-F238E27FC236}">
                <a16:creationId xmlns:a16="http://schemas.microsoft.com/office/drawing/2014/main" id="{CF42FF57-6D37-9197-0CA0-48631560249B}"/>
              </a:ext>
            </a:extLst>
          </p:cNvPr>
          <p:cNvSpPr>
            <a:spLocks noGrp="1"/>
          </p:cNvSpPr>
          <p:nvPr>
            <p:ph sz="half" idx="1"/>
          </p:nvPr>
        </p:nvSpPr>
        <p:spPr>
          <a:xfrm>
            <a:off x="-1" y="1484009"/>
            <a:ext cx="18161391"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4a: Maintain Employee Contract</a:t>
            </a:r>
          </a:p>
          <a:p>
            <a:pPr lvl="1">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Once the full sequence of approval tasks has completed, the Maintain Employee Contract task will be generated.</a:t>
            </a:r>
          </a:p>
          <a:p>
            <a:pPr lvl="1">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The contract end date must align with the EJED to avoid unintended impact to Benefits and Leave eligibility.</a:t>
            </a:r>
          </a:p>
          <a:p>
            <a:pPr lvl="1">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To check the previously updated Employee End Date</a:t>
            </a:r>
            <a:r>
              <a:rPr lang="en-US" sz="2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a:t>
            </a:r>
          </a:p>
          <a:p>
            <a:pPr lvl="2">
              <a:lnSpc>
                <a:spcPct val="115000"/>
              </a:lnSpc>
              <a:buFont typeface="Symbol" panose="05050102010706020507" pitchFamily="18" charset="2"/>
              <a:buChar char=""/>
              <a:tabLst>
                <a:tab pos="228600" algn="l"/>
              </a:tabLst>
            </a:pPr>
            <a:r>
              <a:rPr lang="en-US" sz="2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From the contract task, click on the Wheel &gt; View Details &gt; Click Data Change &gt; Click Event Details</a:t>
            </a:r>
          </a:p>
          <a:p>
            <a:pPr lvl="2">
              <a:lnSpc>
                <a:spcPct val="115000"/>
              </a:lnSpc>
              <a:buFont typeface="Symbol" panose="05050102010706020507" pitchFamily="18" charset="2"/>
              <a:buChar char=""/>
              <a:tabLst>
                <a:tab pos="228600" algn="l"/>
              </a:tabLst>
            </a:pPr>
            <a:r>
              <a:rPr lang="en-US" sz="2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The updated Employee End Date will appear underneath the administrative section</a:t>
            </a:r>
            <a:endParaRPr lang="en-US" sz="22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endParaRPr>
          </a:p>
          <a:p>
            <a:pPr lvl="1">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Navigate to the Awaiting Your Action tab to go back to where you left off, and then click Open</a:t>
            </a:r>
          </a:p>
          <a:p>
            <a:pPr marL="0" marR="0" lvl="0" indent="0">
              <a:lnSpc>
                <a:spcPct val="115000"/>
              </a:lnSpc>
              <a:spcAft>
                <a:spcPts val="800"/>
              </a:spcAft>
              <a:buNone/>
              <a:tabLst>
                <a:tab pos="228600" algn="l"/>
              </a:tabLst>
            </a:pPr>
            <a:endPar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endParaRPr lang="en-US" sz="36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sp>
        <p:nvSpPr>
          <p:cNvPr id="3" name="Arrow: Right 2">
            <a:extLst>
              <a:ext uri="{FF2B5EF4-FFF2-40B4-BE49-F238E27FC236}">
                <a16:creationId xmlns:a16="http://schemas.microsoft.com/office/drawing/2014/main" id="{757203C2-CAAE-A5B9-6063-1EEB1493113C}"/>
              </a:ext>
              <a:ext uri="{C183D7F6-B498-43B3-948B-1728B52AA6E4}">
                <adec:decorative xmlns:adec="http://schemas.microsoft.com/office/drawing/2017/decorative" val="1"/>
              </a:ext>
            </a:extLst>
          </p:cNvPr>
          <p:cNvSpPr/>
          <p:nvPr/>
        </p:nvSpPr>
        <p:spPr>
          <a:xfrm>
            <a:off x="16621029" y="7000086"/>
            <a:ext cx="813371" cy="542915"/>
          </a:xfrm>
          <a:prstGeom prst="rightArrow">
            <a:avLst/>
          </a:prstGeom>
          <a:solidFill>
            <a:srgbClr val="FFFF00"/>
          </a:solidFill>
          <a:ln>
            <a:solidFill>
              <a:srgbClr val="8300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B032B9C-AA5B-4A82-5494-6B1B88E98C8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698017" y="6053564"/>
            <a:ext cx="4355841" cy="2257203"/>
          </a:xfrm>
          <a:prstGeom prst="rect">
            <a:avLst/>
          </a:prstGeom>
        </p:spPr>
      </p:pic>
      <p:sp>
        <p:nvSpPr>
          <p:cNvPr id="10" name="Arrow: Right 9" descr="Yellow arrow right.">
            <a:extLst>
              <a:ext uri="{FF2B5EF4-FFF2-40B4-BE49-F238E27FC236}">
                <a16:creationId xmlns:a16="http://schemas.microsoft.com/office/drawing/2014/main" id="{8B2C6DD4-2669-5BCE-68E8-9A1DEF1C1559}"/>
              </a:ext>
            </a:extLst>
          </p:cNvPr>
          <p:cNvSpPr/>
          <p:nvPr/>
        </p:nvSpPr>
        <p:spPr>
          <a:xfrm>
            <a:off x="8242113" y="7000086"/>
            <a:ext cx="575381" cy="541556"/>
          </a:xfrm>
          <a:prstGeom prst="rightArrow">
            <a:avLst/>
          </a:prstGeom>
          <a:solidFill>
            <a:srgbClr val="FFFF00"/>
          </a:solidFill>
          <a:ln>
            <a:solidFill>
              <a:srgbClr val="8300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descr="Yellow arrow right.">
            <a:extLst>
              <a:ext uri="{FF2B5EF4-FFF2-40B4-BE49-F238E27FC236}">
                <a16:creationId xmlns:a16="http://schemas.microsoft.com/office/drawing/2014/main" id="{9CF21137-14C5-29F7-4E23-3623FF7285B9}"/>
              </a:ext>
            </a:extLst>
          </p:cNvPr>
          <p:cNvSpPr/>
          <p:nvPr/>
        </p:nvSpPr>
        <p:spPr>
          <a:xfrm>
            <a:off x="12574651" y="7000086"/>
            <a:ext cx="575381" cy="541556"/>
          </a:xfrm>
          <a:prstGeom prst="rightArrow">
            <a:avLst/>
          </a:prstGeom>
          <a:solidFill>
            <a:srgbClr val="FFFF00"/>
          </a:solidFill>
          <a:ln>
            <a:solidFill>
              <a:srgbClr val="8300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descr="Yellow arrow right.">
            <a:extLst>
              <a:ext uri="{FF2B5EF4-FFF2-40B4-BE49-F238E27FC236}">
                <a16:creationId xmlns:a16="http://schemas.microsoft.com/office/drawing/2014/main" id="{C5D51983-05F6-7B5C-F1AA-F2C5767DD0FD}"/>
              </a:ext>
            </a:extLst>
          </p:cNvPr>
          <p:cNvSpPr/>
          <p:nvPr/>
        </p:nvSpPr>
        <p:spPr>
          <a:xfrm>
            <a:off x="15318658" y="7000086"/>
            <a:ext cx="575381" cy="541556"/>
          </a:xfrm>
          <a:prstGeom prst="rightArrow">
            <a:avLst/>
          </a:prstGeom>
          <a:solidFill>
            <a:srgbClr val="FFFF00"/>
          </a:solidFill>
          <a:ln>
            <a:solidFill>
              <a:srgbClr val="8300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descr="Yellow arrow right.">
            <a:extLst>
              <a:ext uri="{FF2B5EF4-FFF2-40B4-BE49-F238E27FC236}">
                <a16:creationId xmlns:a16="http://schemas.microsoft.com/office/drawing/2014/main" id="{E27CD68E-9D07-11AB-7209-70869DA8EB08}"/>
              </a:ext>
            </a:extLst>
          </p:cNvPr>
          <p:cNvSpPr/>
          <p:nvPr/>
        </p:nvSpPr>
        <p:spPr>
          <a:xfrm>
            <a:off x="3062846" y="7000086"/>
            <a:ext cx="575381" cy="541556"/>
          </a:xfrm>
          <a:prstGeom prst="rightArrow">
            <a:avLst/>
          </a:prstGeom>
          <a:solidFill>
            <a:srgbClr val="FFFF00"/>
          </a:solidFill>
          <a:ln>
            <a:solidFill>
              <a:srgbClr val="8300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creenshot of a dropdown menu from a task management interface showing options &quot;Delegate Task&quot; and &quot;View Details,&quot; with &quot;View Details&quot; highlighted by a red border. The interface includes a gear icon for settings and displays contract creation and effective dates.">
            <a:extLst>
              <a:ext uri="{FF2B5EF4-FFF2-40B4-BE49-F238E27FC236}">
                <a16:creationId xmlns:a16="http://schemas.microsoft.com/office/drawing/2014/main" id="{52659117-3E8A-B950-48EF-721CA07DAA0A}"/>
              </a:ext>
            </a:extLst>
          </p:cNvPr>
          <p:cNvPicPr>
            <a:picLocks noChangeAspect="1"/>
          </p:cNvPicPr>
          <p:nvPr/>
        </p:nvPicPr>
        <p:blipFill>
          <a:blip r:embed="rId5"/>
          <a:stretch>
            <a:fillRect/>
          </a:stretch>
        </p:blipFill>
        <p:spPr>
          <a:xfrm>
            <a:off x="31943" y="6672506"/>
            <a:ext cx="2991267" cy="1019317"/>
          </a:xfrm>
          <a:prstGeom prst="rect">
            <a:avLst/>
          </a:prstGeom>
        </p:spPr>
      </p:pic>
      <p:pic>
        <p:nvPicPr>
          <p:cNvPr id="22" name="Picture 21" descr="Screenshot of a web interface for managing job change requests, showing navigation tabs labeled &quot;Awaiting Your Action,&quot; &quot;Event Details,&quot; and &quot;Process.&quot; The &quot;Event Details&quot; tab is highlighted in yellow and red, with links to departments and personnel involved in the process, such as &quot;UWLAC,&quot; &quot;CASSH,&quot; &quot;Psychology (Jocelyn Newton),&quot; and &quot;Data Change: Anna Tweeden.&quot;">
            <a:extLst>
              <a:ext uri="{FF2B5EF4-FFF2-40B4-BE49-F238E27FC236}">
                <a16:creationId xmlns:a16="http://schemas.microsoft.com/office/drawing/2014/main" id="{CCE40755-52C4-9FD0-70F8-5792BB8B342E}"/>
              </a:ext>
            </a:extLst>
          </p:cNvPr>
          <p:cNvPicPr>
            <a:picLocks noChangeAspect="1"/>
          </p:cNvPicPr>
          <p:nvPr/>
        </p:nvPicPr>
        <p:blipFill>
          <a:blip r:embed="rId6"/>
          <a:stretch>
            <a:fillRect/>
          </a:stretch>
        </p:blipFill>
        <p:spPr>
          <a:xfrm>
            <a:off x="8892232" y="6348343"/>
            <a:ext cx="3372321" cy="1962424"/>
          </a:xfrm>
          <a:prstGeom prst="rect">
            <a:avLst/>
          </a:prstGeom>
        </p:spPr>
      </p:pic>
      <p:pic>
        <p:nvPicPr>
          <p:cNvPr id="24" name="Picture 23" descr="Screenshot of an administrative employee record showing employee type as Terminal (Fixed Term). Employee end date is highlighted in yellow as 05/23/2027 with a modified label in blue below it.">
            <a:extLst>
              <a:ext uri="{FF2B5EF4-FFF2-40B4-BE49-F238E27FC236}">
                <a16:creationId xmlns:a16="http://schemas.microsoft.com/office/drawing/2014/main" id="{CB851D8E-A7F4-BDAF-3F1D-AA68C2999577}"/>
              </a:ext>
            </a:extLst>
          </p:cNvPr>
          <p:cNvPicPr>
            <a:picLocks noChangeAspect="1"/>
          </p:cNvPicPr>
          <p:nvPr/>
        </p:nvPicPr>
        <p:blipFill>
          <a:blip r:embed="rId7"/>
          <a:stretch>
            <a:fillRect/>
          </a:stretch>
        </p:blipFill>
        <p:spPr>
          <a:xfrm>
            <a:off x="13113720" y="6205557"/>
            <a:ext cx="2133541" cy="2674887"/>
          </a:xfrm>
          <a:prstGeom prst="rect">
            <a:avLst/>
          </a:prstGeom>
        </p:spPr>
      </p:pic>
    </p:spTree>
    <p:extLst>
      <p:ext uri="{BB962C8B-B14F-4D97-AF65-F5344CB8AC3E}">
        <p14:creationId xmlns:p14="http://schemas.microsoft.com/office/powerpoint/2010/main" val="38764851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B37A3-C07C-91CC-8014-D3B42DA20BF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BF75A86-B1EA-7814-E253-AE2E48AA6A36}"/>
              </a:ext>
              <a:ext uri="{C183D7F6-B498-43B3-948B-1728B52AA6E4}">
                <adec:decorative xmlns:adec="http://schemas.microsoft.com/office/drawing/2017/decorative" val="1"/>
              </a:ext>
            </a:extLst>
          </p:cNvPr>
          <p:cNvSpPr/>
          <p:nvPr/>
        </p:nvSpPr>
        <p:spPr>
          <a:xfrm>
            <a:off x="13229303" y="4925961"/>
            <a:ext cx="6887497" cy="5361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31FCBB-3EA1-C652-753D-C952693861F9}"/>
              </a:ext>
            </a:extLst>
          </p:cNvPr>
          <p:cNvSpPr>
            <a:spLocks noGrp="1"/>
          </p:cNvSpPr>
          <p:nvPr>
            <p:ph type="title"/>
          </p:nvPr>
        </p:nvSpPr>
        <p:spPr>
          <a:xfrm>
            <a:off x="6205751" y="29497"/>
            <a:ext cx="13911049" cy="1988345"/>
          </a:xfrm>
        </p:spPr>
        <p:txBody>
          <a:bodyPr>
            <a:normAutofit/>
          </a:bodyPr>
          <a:lstStyle/>
          <a:p>
            <a:r>
              <a:rPr lang="en-US" sz="4400" dirty="0"/>
              <a:t>Step 4b: EJED – Maintain Employee Contract</a:t>
            </a:r>
          </a:p>
        </p:txBody>
      </p:sp>
      <p:sp>
        <p:nvSpPr>
          <p:cNvPr id="5" name="Text Placeholder 2">
            <a:extLst>
              <a:ext uri="{FF2B5EF4-FFF2-40B4-BE49-F238E27FC236}">
                <a16:creationId xmlns:a16="http://schemas.microsoft.com/office/drawing/2014/main" id="{46EA6D89-5966-AFA8-4A6E-8BB7D56C4C98}"/>
              </a:ext>
            </a:extLst>
          </p:cNvPr>
          <p:cNvSpPr>
            <a:spLocks noGrp="1"/>
          </p:cNvSpPr>
          <p:nvPr>
            <p:ph sz="half" idx="1"/>
          </p:nvPr>
        </p:nvSpPr>
        <p:spPr>
          <a:xfrm>
            <a:off x="0" y="1695024"/>
            <a:ext cx="10718800" cy="8416049"/>
          </a:xfrm>
        </p:spPr>
        <p:txBody>
          <a:bodyPr>
            <a:normAutofit/>
          </a:bodyPr>
          <a:lstStyle/>
          <a:p>
            <a:pPr marL="0" marR="0">
              <a:lnSpc>
                <a:spcPct val="115000"/>
              </a:lnSpc>
              <a:spcBef>
                <a:spcPts val="800"/>
              </a:spcBef>
              <a:spcAft>
                <a:spcPts val="400"/>
              </a:spcAft>
              <a:buNone/>
            </a:pPr>
            <a:r>
              <a:rPr lang="en-US" sz="4000" b="1" kern="100" dirty="0">
                <a:solidFill>
                  <a:srgbClr val="0F4761"/>
                </a:solidFill>
                <a:effectLst/>
                <a:latin typeface="Aptos Display" panose="020B0004020202020204" pitchFamily="34" charset="0"/>
                <a:ea typeface="DengXian Light" panose="02010600030101010101" pitchFamily="2" charset="-122"/>
                <a:cs typeface="Times New Roman" panose="02020603050405020304" pitchFamily="18" charset="0"/>
              </a:rPr>
              <a:t>Step 4b: Maintain Employee Contract</a:t>
            </a:r>
          </a:p>
          <a:p>
            <a:pPr marL="342900" marR="0" lvl="0" indent="-342900">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Within the Maintain Employee Contract task: Update the Contract End Date to match the new EJED.</a:t>
            </a:r>
          </a:p>
          <a:p>
            <a:pPr lvl="1">
              <a:lnSpc>
                <a:spcPct val="115000"/>
              </a:lnSpc>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Scroll to the ‘Contract End Date’ field and modify the MM/DD/YYY to match the new EJED (Expected Job End Date).</a:t>
            </a:r>
          </a:p>
          <a:p>
            <a:pPr lvl="2">
              <a:lnSpc>
                <a:spcPct val="115000"/>
              </a:lnSpc>
              <a:buFont typeface="Symbol" panose="05050102010706020507" pitchFamily="18" charset="2"/>
              <a:buChar char=""/>
              <a:tabLst>
                <a:tab pos="228600" algn="l"/>
              </a:tabLst>
            </a:pPr>
            <a:r>
              <a:rPr lang="en-US" sz="22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Example: 05/23/2027</a:t>
            </a:r>
            <a:endParaRPr lang="en-US" sz="22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lnSpc>
                <a:spcPct val="115000"/>
              </a:lnSpc>
              <a:buFont typeface="Symbol" panose="05050102010706020507" pitchFamily="18" charset="2"/>
              <a:buChar char=""/>
              <a:tabLst>
                <a:tab pos="228600" algn="l"/>
              </a:tabLst>
            </a:pPr>
            <a:r>
              <a:rPr lang="en-US" sz="2800" kern="100" dirty="0">
                <a:solidFill>
                  <a:schemeClr val="tx1"/>
                </a:solidFill>
                <a:latin typeface="Aptos" panose="020B0004020202020204" pitchFamily="34" charset="0"/>
                <a:ea typeface="DengXian" panose="02010600030101010101" pitchFamily="2" charset="-122"/>
                <a:cs typeface="Times New Roman" panose="02020603050405020304" pitchFamily="18" charset="0"/>
              </a:rPr>
              <a:t>The contract end date must align with the EJED to avoid unintended impact to Benefits and Leave eligibility.</a:t>
            </a:r>
          </a:p>
          <a:p>
            <a:pPr marL="342900" marR="0" lvl="0" indent="-342900">
              <a:lnSpc>
                <a:spcPct val="115000"/>
              </a:lnSpc>
              <a:spcAft>
                <a:spcPts val="800"/>
              </a:spcAft>
              <a:buFont typeface="Symbol" panose="05050102010706020507" pitchFamily="18" charset="2"/>
              <a:buChar char=""/>
              <a:tabLst>
                <a:tab pos="228600" algn="l"/>
              </a:tabLst>
            </a:pPr>
            <a:r>
              <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Click Submit.</a:t>
            </a:r>
          </a:p>
          <a:p>
            <a:pPr marL="342900" marR="0" lvl="0" indent="-342900">
              <a:lnSpc>
                <a:spcPct val="115000"/>
              </a:lnSpc>
              <a:spcAft>
                <a:spcPts val="800"/>
              </a:spcAft>
              <a:buFont typeface="Symbol" panose="05050102010706020507" pitchFamily="18" charset="2"/>
              <a:buChar char=""/>
              <a:tabLst>
                <a:tab pos="228600" algn="l"/>
              </a:tabLst>
            </a:pPr>
            <a:endParaRPr lang="en-US" sz="28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tabLst>
                <a:tab pos="228600" algn="l"/>
              </a:tabLst>
            </a:pPr>
            <a:endParaRPr lang="en-US" sz="360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p>
            <a:pPr lvl="1"/>
            <a:endParaRPr lang="en-US" sz="3400" i="0" dirty="0">
              <a:solidFill>
                <a:srgbClr val="333333"/>
              </a:solidFill>
              <a:effectLst/>
              <a:latin typeface="+mn-lt"/>
            </a:endParaRPr>
          </a:p>
          <a:p>
            <a:pPr lvl="4"/>
            <a:endParaRPr lang="en-US" sz="2000" dirty="0">
              <a:solidFill>
                <a:schemeClr val="tx1"/>
              </a:solidFill>
            </a:endParaRPr>
          </a:p>
          <a:p>
            <a:pPr marL="1943100" lvl="2" indent="-571500"/>
            <a:endParaRPr lang="en-US" dirty="0">
              <a:solidFill>
                <a:schemeClr val="tx1"/>
              </a:solidFill>
            </a:endParaRPr>
          </a:p>
          <a:p>
            <a:pPr marL="1371600" lvl="2" indent="0">
              <a:buNone/>
            </a:pPr>
            <a:endParaRPr lang="en-US" dirty="0">
              <a:solidFill>
                <a:schemeClr val="tx1"/>
              </a:solidFill>
            </a:endParaRPr>
          </a:p>
          <a:p>
            <a:pPr marL="1257300" lvl="1" indent="-571500"/>
            <a:endParaRPr lang="en-US" dirty="0">
              <a:solidFill>
                <a:schemeClr val="tx1"/>
              </a:solidFill>
            </a:endParaRPr>
          </a:p>
          <a:p>
            <a:pPr marL="571500" indent="-571500"/>
            <a:endParaRPr lang="en-US" dirty="0">
              <a:solidFill>
                <a:schemeClr val="tx1"/>
              </a:solidFill>
            </a:endParaRPr>
          </a:p>
          <a:p>
            <a:pPr marL="571500" indent="-571500">
              <a:buFont typeface="Arial" panose="020B0604020202020204" pitchFamily="34" charset="0"/>
              <a:buChar char="•"/>
            </a:pPr>
            <a:endParaRPr lang="en-US" dirty="0"/>
          </a:p>
          <a:p>
            <a:pPr marL="2628900" lvl="3" indent="-571500">
              <a:buFont typeface="Arial" panose="020B0604020202020204" pitchFamily="34" charset="0"/>
              <a:buChar char="•"/>
            </a:pPr>
            <a:endParaRPr lang="en-US" dirty="0"/>
          </a:p>
        </p:txBody>
      </p:sp>
      <p:pic>
        <p:nvPicPr>
          <p:cNvPr id="11" name="Picture 10" descr="Screenshot of a Workday interface for maintaining employee contracts, providing instructions to update or end an existing contract due to a job change. Text highlights steps to enter a contract end date one day before the new effective date and update contract status to inactive, with warnings about automatic date adjustments.">
            <a:extLst>
              <a:ext uri="{FF2B5EF4-FFF2-40B4-BE49-F238E27FC236}">
                <a16:creationId xmlns:a16="http://schemas.microsoft.com/office/drawing/2014/main" id="{EA1CD8EE-56A1-625D-499C-19994D301C87}"/>
              </a:ext>
            </a:extLst>
          </p:cNvPr>
          <p:cNvPicPr>
            <a:picLocks noChangeAspect="1"/>
          </p:cNvPicPr>
          <p:nvPr/>
        </p:nvPicPr>
        <p:blipFill>
          <a:blip r:embed="rId3"/>
          <a:stretch>
            <a:fillRect/>
          </a:stretch>
        </p:blipFill>
        <p:spPr>
          <a:xfrm>
            <a:off x="11099409" y="1695024"/>
            <a:ext cx="6887497" cy="2013801"/>
          </a:xfrm>
          <a:prstGeom prst="rect">
            <a:avLst/>
          </a:prstGeom>
        </p:spPr>
      </p:pic>
      <p:pic>
        <p:nvPicPr>
          <p:cNvPr id="16" name="Picture 15" descr="Submit button.">
            <a:extLst>
              <a:ext uri="{FF2B5EF4-FFF2-40B4-BE49-F238E27FC236}">
                <a16:creationId xmlns:a16="http://schemas.microsoft.com/office/drawing/2014/main" id="{41FF2E2F-3451-7F67-5A78-ADD6386C070B}"/>
              </a:ext>
            </a:extLst>
          </p:cNvPr>
          <p:cNvPicPr>
            <a:picLocks noChangeAspect="1"/>
          </p:cNvPicPr>
          <p:nvPr/>
        </p:nvPicPr>
        <p:blipFill>
          <a:blip r:embed="rId4"/>
          <a:stretch>
            <a:fillRect/>
          </a:stretch>
        </p:blipFill>
        <p:spPr>
          <a:xfrm>
            <a:off x="11185239" y="9825439"/>
            <a:ext cx="1615580" cy="320068"/>
          </a:xfrm>
          <a:prstGeom prst="rect">
            <a:avLst/>
          </a:prstGeom>
        </p:spPr>
      </p:pic>
      <p:pic>
        <p:nvPicPr>
          <p:cNvPr id="4" name="Picture 3" descr="Screenshot of a contract details form showing employee job and contract information with fields for contract ID, type, status, and dates. Contract end date is highlighted in yellow and red, set to 08/23/2027, indicating a fixed-term active contract starting 08/25/2025 at Graff Main Hall location.">
            <a:extLst>
              <a:ext uri="{FF2B5EF4-FFF2-40B4-BE49-F238E27FC236}">
                <a16:creationId xmlns:a16="http://schemas.microsoft.com/office/drawing/2014/main" id="{EB9AE7D7-CA94-6164-0122-337A5F2A48A4}"/>
              </a:ext>
            </a:extLst>
          </p:cNvPr>
          <p:cNvPicPr>
            <a:picLocks noChangeAspect="1"/>
          </p:cNvPicPr>
          <p:nvPr/>
        </p:nvPicPr>
        <p:blipFill>
          <a:blip r:embed="rId5"/>
          <a:stretch>
            <a:fillRect/>
          </a:stretch>
        </p:blipFill>
        <p:spPr>
          <a:xfrm>
            <a:off x="11147283" y="3835255"/>
            <a:ext cx="6157305" cy="5866013"/>
          </a:xfrm>
          <a:prstGeom prst="rect">
            <a:avLst/>
          </a:prstGeom>
        </p:spPr>
      </p:pic>
      <p:sp>
        <p:nvSpPr>
          <p:cNvPr id="6" name="Arrow: Right 5" descr="Yellow arrow right.">
            <a:extLst>
              <a:ext uri="{FF2B5EF4-FFF2-40B4-BE49-F238E27FC236}">
                <a16:creationId xmlns:a16="http://schemas.microsoft.com/office/drawing/2014/main" id="{EFB0695C-505E-6DE7-EF35-35CBE0BB1A7C}"/>
              </a:ext>
            </a:extLst>
          </p:cNvPr>
          <p:cNvSpPr/>
          <p:nvPr/>
        </p:nvSpPr>
        <p:spPr>
          <a:xfrm>
            <a:off x="13397291" y="7335702"/>
            <a:ext cx="1680767" cy="541556"/>
          </a:xfrm>
          <a:prstGeom prst="rightArrow">
            <a:avLst/>
          </a:prstGeom>
          <a:solidFill>
            <a:srgbClr val="FFFF00"/>
          </a:solidFill>
          <a:ln>
            <a:solidFill>
              <a:srgbClr val="8300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Contract end date of 05/03/2027.">
            <a:extLst>
              <a:ext uri="{FF2B5EF4-FFF2-40B4-BE49-F238E27FC236}">
                <a16:creationId xmlns:a16="http://schemas.microsoft.com/office/drawing/2014/main" id="{E8CE0C89-8AC8-8699-E0A2-6E7F90990DDF}"/>
              </a:ext>
            </a:extLst>
          </p:cNvPr>
          <p:cNvPicPr>
            <a:picLocks noChangeAspect="1"/>
          </p:cNvPicPr>
          <p:nvPr/>
        </p:nvPicPr>
        <p:blipFill>
          <a:blip r:embed="rId6"/>
          <a:stretch>
            <a:fillRect/>
          </a:stretch>
        </p:blipFill>
        <p:spPr>
          <a:xfrm>
            <a:off x="15257531" y="7335702"/>
            <a:ext cx="4662059" cy="682828"/>
          </a:xfrm>
          <a:prstGeom prst="rect">
            <a:avLst/>
          </a:prstGeom>
        </p:spPr>
      </p:pic>
    </p:spTree>
    <p:extLst>
      <p:ext uri="{BB962C8B-B14F-4D97-AF65-F5344CB8AC3E}">
        <p14:creationId xmlns:p14="http://schemas.microsoft.com/office/powerpoint/2010/main" val="4568977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theme/theme1.xml><?xml version="1.0" encoding="utf-8"?>
<a:theme xmlns:a="http://schemas.openxmlformats.org/drawingml/2006/main" name="UWL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WL Theme 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UWL Theme 3">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5cd89b-ee54-439a-9b49-f27e4358ff23">
      <Terms xmlns="http://schemas.microsoft.com/office/infopath/2007/PartnerControls"/>
    </lcf76f155ced4ddcb4097134ff3c332f>
    <TaxCatchAll xmlns="fbb1cca4-d477-4fa3-a3b9-c66321d91aa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55BC0E8F9F20448B134C06F0839115" ma:contentTypeVersion="19" ma:contentTypeDescription="Create a new document." ma:contentTypeScope="" ma:versionID="68cd9a3b9439edc81b3e04bd1be48ce5">
  <xsd:schema xmlns:xsd="http://www.w3.org/2001/XMLSchema" xmlns:xs="http://www.w3.org/2001/XMLSchema" xmlns:p="http://schemas.microsoft.com/office/2006/metadata/properties" xmlns:ns2="d95cd89b-ee54-439a-9b49-f27e4358ff23" xmlns:ns3="fbb1cca4-d477-4fa3-a3b9-c66321d91aa1" targetNamespace="http://schemas.microsoft.com/office/2006/metadata/properties" ma:root="true" ma:fieldsID="6e1d980425d31355a898df31f08ce265" ns2:_="" ns3:_="">
    <xsd:import namespace="d95cd89b-ee54-439a-9b49-f27e4358ff23"/>
    <xsd:import namespace="fbb1cca4-d477-4fa3-a3b9-c66321d91aa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cd89b-ee54-439a-9b49-f27e4358f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74f3122-44b1-41ea-91ad-831baa7c83a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b1cca4-d477-4fa3-a3b9-c66321d91aa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8ebe8fd-7f37-4a16-8765-b97898aff4ed}" ma:internalName="TaxCatchAll" ma:showField="CatchAllData" ma:web="fbb1cca4-d477-4fa3-a3b9-c66321d91a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73E0FF-BE37-42B4-95D1-4ADB1980E031}">
  <ds:schemaRefs>
    <ds:schemaRef ds:uri="http://schemas.microsoft.com/office/2006/metadata/properties"/>
    <ds:schemaRef ds:uri="http://schemas.microsoft.com/office/infopath/2007/PartnerControls"/>
    <ds:schemaRef ds:uri="d95cd89b-ee54-439a-9b49-f27e4358ff23"/>
    <ds:schemaRef ds:uri="fbb1cca4-d477-4fa3-a3b9-c66321d91aa1"/>
  </ds:schemaRefs>
</ds:datastoreItem>
</file>

<file path=customXml/itemProps2.xml><?xml version="1.0" encoding="utf-8"?>
<ds:datastoreItem xmlns:ds="http://schemas.openxmlformats.org/officeDocument/2006/customXml" ds:itemID="{DE5EFB0A-D463-4678-B116-759519E100E5}">
  <ds:schemaRefs>
    <ds:schemaRef ds:uri="http://schemas.microsoft.com/sharepoint/v3/contenttype/forms"/>
  </ds:schemaRefs>
</ds:datastoreItem>
</file>

<file path=customXml/itemProps3.xml><?xml version="1.0" encoding="utf-8"?>
<ds:datastoreItem xmlns:ds="http://schemas.openxmlformats.org/officeDocument/2006/customXml" ds:itemID="{3FFA0A21-0EDD-4CDE-B802-6CD70E4C67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cd89b-ee54-439a-9b49-f27e4358ff23"/>
    <ds:schemaRef ds:uri="fbb1cca4-d477-4fa3-a3b9-c66321d91a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18056</TotalTime>
  <Words>3144</Words>
  <Application>Microsoft Macintosh PowerPoint</Application>
  <PresentationFormat>Custom</PresentationFormat>
  <Paragraphs>394</Paragraphs>
  <Slides>28</Slides>
  <Notes>28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28</vt:i4>
      </vt:variant>
    </vt:vector>
  </HeadingPairs>
  <TitlesOfParts>
    <vt:vector size="38" baseType="lpstr">
      <vt:lpstr>Aptos</vt:lpstr>
      <vt:lpstr>Aptos Display</vt:lpstr>
      <vt:lpstr>Arial</vt:lpstr>
      <vt:lpstr>Calibri</vt:lpstr>
      <vt:lpstr>Montserrat</vt:lpstr>
      <vt:lpstr>Roboto</vt:lpstr>
      <vt:lpstr>Symbol</vt:lpstr>
      <vt:lpstr>UWL Theme</vt:lpstr>
      <vt:lpstr>UWL Theme 2</vt:lpstr>
      <vt:lpstr>UWL Theme 3</vt:lpstr>
      <vt:lpstr>Reappointment: Extend Fixed Term Employees 3.19.26</vt:lpstr>
      <vt:lpstr>Extending Existing Contract – Fixed Term</vt:lpstr>
      <vt:lpstr>Part 1: Change Job &gt; Extend Expected Job End Date (EJED)</vt:lpstr>
      <vt:lpstr>Step 1: EJED – Review Current Contract Details</vt:lpstr>
      <vt:lpstr>Step 2: EJED – Initiate Job Change</vt:lpstr>
      <vt:lpstr>Step 3: EJED – Update Effective Date and EJED</vt:lpstr>
      <vt:lpstr>Contract End Dates</vt:lpstr>
      <vt:lpstr>Step 4a: EJED – Maintain Employee Contract</vt:lpstr>
      <vt:lpstr>Step 4b: EJED – Maintain Employee Contract</vt:lpstr>
      <vt:lpstr>Step 5: EJED – Generate Document</vt:lpstr>
      <vt:lpstr>EJED – Additional Notes</vt:lpstr>
      <vt:lpstr>EJED – Questions</vt:lpstr>
      <vt:lpstr>Part 2: Change Job &gt; Reappointment Terminal</vt:lpstr>
      <vt:lpstr>Determine if 9-Month or 12-Month Employee</vt:lpstr>
      <vt:lpstr>Step 1: Reappointment Terminal –  Review Current Contract Details</vt:lpstr>
      <vt:lpstr>Step 2: Reappointment Terminal –  Initiate Job Change</vt:lpstr>
      <vt:lpstr>Step 3: Reappointment Terminal –  Update the Effective Date</vt:lpstr>
      <vt:lpstr>Step 4: Reappointment Terminal –  Update Business Title (If Needed)</vt:lpstr>
      <vt:lpstr>Step 5: Reappointment Terminal –  Confirm EJED</vt:lpstr>
      <vt:lpstr>Step 6: Reappointment Terminal –  Modify FTE (If Needed)</vt:lpstr>
      <vt:lpstr>Step 7: Reappointment Terminal –  Modify Organization Assignments (If Needed)</vt:lpstr>
      <vt:lpstr>Step 8: Reappointment Terminal –  Update Compensation (If Needed)</vt:lpstr>
      <vt:lpstr>Step 9: Reappointment Terminal –  Review and Submit</vt:lpstr>
      <vt:lpstr>Step 10: Reappointment Terminal –  Maintain Employee Contract Task</vt:lpstr>
      <vt:lpstr>Step 11: Reappointment Terminal –  Generate Document</vt:lpstr>
      <vt:lpstr>Resources</vt:lpstr>
      <vt:lpstr>Reappointment – Terminal Questions</vt:lpstr>
      <vt:lpstr>Recap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Piro</dc:creator>
  <cp:lastModifiedBy>Kaylie Connaughty</cp:lastModifiedBy>
  <cp:revision>185</cp:revision>
  <dcterms:created xsi:type="dcterms:W3CDTF">2018-11-12T15:38:00Z</dcterms:created>
  <dcterms:modified xsi:type="dcterms:W3CDTF">2026-07-14T17:49:29Z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0x010100E855BC0E8F9F20448B134C06F0839115</vt:lpwstr>
  </property>
</Properties>
</file>