
<file path=[Content_Types].xml><?xml version="1.0" encoding="utf-8"?>
<Types xmlns="http://schemas.openxmlformats.org/package/2006/content-types"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4"/>
    <p:sldMasterId id="2147483668" r:id="rId5"/>
    <p:sldMasterId id="2147483676" r:id="rId6"/>
  </p:sldMasterIdLst>
  <p:notesMasterIdLst>
    <p:notesMasterId r:id="rId19"/>
  </p:notesMasterIdLst>
  <p:sldIdLst>
    <p:sldId id="256" r:id="rId7"/>
    <p:sldId id="259" r:id="rId8"/>
    <p:sldId id="273" r:id="rId9"/>
    <p:sldId id="274" r:id="rId10"/>
    <p:sldId id="275" r:id="rId11"/>
    <p:sldId id="276" r:id="rId12"/>
    <p:sldId id="277" r:id="rId13"/>
    <p:sldId id="294" r:id="rId14"/>
    <p:sldId id="319" r:id="rId15"/>
    <p:sldId id="264" r:id="rId16"/>
    <p:sldId id="293" r:id="rId17"/>
    <p:sldId id="272" r:id="rId18"/>
  </p:sldIdLst>
  <p:sldSz cx="20116800" cy="10287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300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38C004-FAE5-4B72-9F60-886EE5487A1A}" v="28" dt="2026-03-05T15:38:35.6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98"/>
    <p:restoredTop sz="94713"/>
  </p:normalViewPr>
  <p:slideViewPr>
    <p:cSldViewPr snapToGrid="0" snapToObjects="1">
      <p:cViewPr varScale="1">
        <p:scale>
          <a:sx n="68" d="100"/>
          <a:sy n="68" d="100"/>
        </p:scale>
        <p:origin x="38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C4CF47-293A-9146-AD73-E74EE1BF593C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12750" y="1143000"/>
            <a:ext cx="60325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42781E-DF9A-1C4C-B6EE-1003020C65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548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9382" rtl="0" eaLnBrk="1" latinLnBrk="0" hangingPunct="1">
      <a:defRPr sz="1915" kern="1200">
        <a:solidFill>
          <a:schemeClr val="tx1"/>
        </a:solidFill>
        <a:latin typeface="+mn-lt"/>
        <a:ea typeface="+mn-ea"/>
        <a:cs typeface="+mn-cs"/>
      </a:defRPr>
    </a:lvl1pPr>
    <a:lvl2pPr marL="729691" algn="l" defTabSz="1459382" rtl="0" eaLnBrk="1" latinLnBrk="0" hangingPunct="1">
      <a:defRPr sz="1915" kern="1200">
        <a:solidFill>
          <a:schemeClr val="tx1"/>
        </a:solidFill>
        <a:latin typeface="+mn-lt"/>
        <a:ea typeface="+mn-ea"/>
        <a:cs typeface="+mn-cs"/>
      </a:defRPr>
    </a:lvl2pPr>
    <a:lvl3pPr marL="1459382" algn="l" defTabSz="1459382" rtl="0" eaLnBrk="1" latinLnBrk="0" hangingPunct="1">
      <a:defRPr sz="1915" kern="1200">
        <a:solidFill>
          <a:schemeClr val="tx1"/>
        </a:solidFill>
        <a:latin typeface="+mn-lt"/>
        <a:ea typeface="+mn-ea"/>
        <a:cs typeface="+mn-cs"/>
      </a:defRPr>
    </a:lvl3pPr>
    <a:lvl4pPr marL="2189074" algn="l" defTabSz="1459382" rtl="0" eaLnBrk="1" latinLnBrk="0" hangingPunct="1">
      <a:defRPr sz="1915" kern="1200">
        <a:solidFill>
          <a:schemeClr val="tx1"/>
        </a:solidFill>
        <a:latin typeface="+mn-lt"/>
        <a:ea typeface="+mn-ea"/>
        <a:cs typeface="+mn-cs"/>
      </a:defRPr>
    </a:lvl4pPr>
    <a:lvl5pPr marL="2918765" algn="l" defTabSz="1459382" rtl="0" eaLnBrk="1" latinLnBrk="0" hangingPunct="1">
      <a:defRPr sz="1915" kern="1200">
        <a:solidFill>
          <a:schemeClr val="tx1"/>
        </a:solidFill>
        <a:latin typeface="+mn-lt"/>
        <a:ea typeface="+mn-ea"/>
        <a:cs typeface="+mn-cs"/>
      </a:defRPr>
    </a:lvl5pPr>
    <a:lvl6pPr marL="3648456" algn="l" defTabSz="1459382" rtl="0" eaLnBrk="1" latinLnBrk="0" hangingPunct="1">
      <a:defRPr sz="1915" kern="1200">
        <a:solidFill>
          <a:schemeClr val="tx1"/>
        </a:solidFill>
        <a:latin typeface="+mn-lt"/>
        <a:ea typeface="+mn-ea"/>
        <a:cs typeface="+mn-cs"/>
      </a:defRPr>
    </a:lvl6pPr>
    <a:lvl7pPr marL="4378147" algn="l" defTabSz="1459382" rtl="0" eaLnBrk="1" latinLnBrk="0" hangingPunct="1">
      <a:defRPr sz="1915" kern="1200">
        <a:solidFill>
          <a:schemeClr val="tx1"/>
        </a:solidFill>
        <a:latin typeface="+mn-lt"/>
        <a:ea typeface="+mn-ea"/>
        <a:cs typeface="+mn-cs"/>
      </a:defRPr>
    </a:lvl7pPr>
    <a:lvl8pPr marL="5107838" algn="l" defTabSz="1459382" rtl="0" eaLnBrk="1" latinLnBrk="0" hangingPunct="1">
      <a:defRPr sz="1915" kern="1200">
        <a:solidFill>
          <a:schemeClr val="tx1"/>
        </a:solidFill>
        <a:latin typeface="+mn-lt"/>
        <a:ea typeface="+mn-ea"/>
        <a:cs typeface="+mn-cs"/>
      </a:defRPr>
    </a:lvl8pPr>
    <a:lvl9pPr marL="5837530" algn="l" defTabSz="1459382" rtl="0" eaLnBrk="1" latinLnBrk="0" hangingPunct="1">
      <a:defRPr sz="191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12750" y="1143000"/>
            <a:ext cx="60325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42781E-DF9A-1C4C-B6EE-1003020C65D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333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42781E-DF9A-1C4C-B6EE-1003020C65D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6668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F951A2-3481-B168-F9A4-01C1AF16C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662454-6786-D5E4-92B4-2E94139720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D3DD0E-A532-6B59-FF2B-B28E3A1890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8A4ECC-4CAB-9D2D-F185-46CF1E2BC0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42781E-DF9A-1C4C-B6EE-1003020C65D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4812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42781E-DF9A-1C4C-B6EE-1003020C65D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9994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42781E-DF9A-1C4C-B6EE-1003020C65D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6708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42781E-DF9A-1C4C-B6EE-1003020C65D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9069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42781E-DF9A-1C4C-B6EE-1003020C65D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1164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42781E-DF9A-1C4C-B6EE-1003020C65D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5913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42781E-DF9A-1C4C-B6EE-1003020C65D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2931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42781E-DF9A-1C4C-B6EE-1003020C65D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4270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9A5438-C6E1-627A-C25F-8C1C227EFE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CF0A36-96B9-5628-F4E3-BC946CB14F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C920D0-4070-5E50-5020-FE8F89D01C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151548-996A-DADB-71A2-971E3D96BA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42781E-DF9A-1C4C-B6EE-1003020C65D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0036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A845B-0407-662D-5F97-AF9518FE2B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07DB94-7F97-BEE7-3C28-1C8E5C7159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7BD114-FA05-E542-D3CA-CC285AB1EC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64EE9C-9273-A6AF-A679-B44FD8D0AF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42781E-DF9A-1C4C-B6EE-1003020C65D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9295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221492" y="3046155"/>
            <a:ext cx="8380707" cy="2218789"/>
          </a:xfrm>
        </p:spPr>
        <p:txBody>
          <a:bodyPr anchor="b"/>
          <a:lstStyle>
            <a:lvl1pPr algn="l">
              <a:defRPr sz="90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21491" y="5403058"/>
            <a:ext cx="9779427" cy="1571180"/>
          </a:xfrm>
        </p:spPr>
        <p:txBody>
          <a:bodyPr/>
          <a:lstStyle>
            <a:lvl1pPr marL="0" indent="0" algn="l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C44D85A-26EC-1343-A670-279FF3F9D7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34626" y="4020242"/>
            <a:ext cx="5431914" cy="1838238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00D66C8-8466-9740-84D3-7036C115C537}"/>
              </a:ext>
            </a:extLst>
          </p:cNvPr>
          <p:cNvCxnSpPr>
            <a:cxnSpLocks/>
          </p:cNvCxnSpPr>
          <p:nvPr userDrawn="1"/>
        </p:nvCxnSpPr>
        <p:spPr>
          <a:xfrm>
            <a:off x="8940176" y="3046156"/>
            <a:ext cx="0" cy="3786411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8130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221492" y="3046155"/>
            <a:ext cx="8380707" cy="2218789"/>
          </a:xfrm>
        </p:spPr>
        <p:txBody>
          <a:bodyPr anchor="b"/>
          <a:lstStyle>
            <a:lvl1pPr algn="l">
              <a:defRPr sz="90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21491" y="5403058"/>
            <a:ext cx="9779427" cy="1571180"/>
          </a:xfrm>
        </p:spPr>
        <p:txBody>
          <a:bodyPr/>
          <a:lstStyle>
            <a:lvl1pPr marL="0" indent="0" algn="l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C44D85A-26EC-1343-A670-279FF3F9D7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34626" y="4020242"/>
            <a:ext cx="5431914" cy="1838238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00D66C8-8466-9740-84D3-7036C115C537}"/>
              </a:ext>
            </a:extLst>
          </p:cNvPr>
          <p:cNvCxnSpPr>
            <a:cxnSpLocks/>
          </p:cNvCxnSpPr>
          <p:nvPr userDrawn="1"/>
        </p:nvCxnSpPr>
        <p:spPr>
          <a:xfrm>
            <a:off x="8940176" y="3046156"/>
            <a:ext cx="0" cy="3786411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106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2553" y="2564608"/>
            <a:ext cx="1735074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2553" y="6884195"/>
            <a:ext cx="1735074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62252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3030" y="3871109"/>
            <a:ext cx="17350740" cy="58523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Content Placeholder 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2B18E1BA-C3C5-134C-B406-5F585C367C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7140" y="563580"/>
            <a:ext cx="5086563" cy="808022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A8BD4E4-6755-1E45-940F-7A45F37840FF}"/>
              </a:ext>
            </a:extLst>
          </p:cNvPr>
          <p:cNvCxnSpPr>
            <a:cxnSpLocks/>
          </p:cNvCxnSpPr>
          <p:nvPr userDrawn="1"/>
        </p:nvCxnSpPr>
        <p:spPr>
          <a:xfrm>
            <a:off x="1071749" y="1525980"/>
            <a:ext cx="19045051" cy="0"/>
          </a:xfrm>
          <a:prstGeom prst="line">
            <a:avLst/>
          </a:prstGeom>
          <a:ln w="222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60EC4845-A3DD-CB41-8319-8309798CA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030" y="1680359"/>
            <a:ext cx="17350740" cy="198834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08757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3030" y="1680359"/>
            <a:ext cx="17350740" cy="198834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83030" y="3871109"/>
            <a:ext cx="8549640" cy="58523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184130" y="3871109"/>
            <a:ext cx="8549640" cy="58523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Content Placeholder 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D80A9A48-806D-2940-8845-38B3329831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7140" y="563580"/>
            <a:ext cx="5086563" cy="808022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5FE285B-85BF-EA47-8CD7-4339C12585FF}"/>
              </a:ext>
            </a:extLst>
          </p:cNvPr>
          <p:cNvCxnSpPr>
            <a:cxnSpLocks/>
          </p:cNvCxnSpPr>
          <p:nvPr userDrawn="1"/>
        </p:nvCxnSpPr>
        <p:spPr>
          <a:xfrm>
            <a:off x="1071749" y="1525980"/>
            <a:ext cx="19045051" cy="0"/>
          </a:xfrm>
          <a:prstGeom prst="line">
            <a:avLst/>
          </a:prstGeom>
          <a:ln w="222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631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9930" y="3654416"/>
            <a:ext cx="8510349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51361" y="4890284"/>
            <a:ext cx="8510349" cy="51681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214610" y="3654416"/>
            <a:ext cx="855226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214610" y="4890284"/>
            <a:ext cx="8552260" cy="51681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0" name="Content Placeholder 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087A32F5-5668-9F4E-9539-C3B53A1FDE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7140" y="563580"/>
            <a:ext cx="5086563" cy="808022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566BC2B-E244-D040-B8C0-F1A4CF2D36B5}"/>
              </a:ext>
            </a:extLst>
          </p:cNvPr>
          <p:cNvCxnSpPr>
            <a:cxnSpLocks/>
          </p:cNvCxnSpPr>
          <p:nvPr userDrawn="1"/>
        </p:nvCxnSpPr>
        <p:spPr>
          <a:xfrm>
            <a:off x="1071749" y="1525980"/>
            <a:ext cx="19045051" cy="0"/>
          </a:xfrm>
          <a:prstGeom prst="line">
            <a:avLst/>
          </a:prstGeom>
          <a:ln w="222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97220232-E7C6-C341-83AD-C4FA25A94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030" y="1680359"/>
            <a:ext cx="17350740" cy="198834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0644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901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1325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2553" y="2564608"/>
            <a:ext cx="1735074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2553" y="6884195"/>
            <a:ext cx="1735074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146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3030" y="3871109"/>
            <a:ext cx="17350740" cy="58523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6" name="Picture 5" descr="Text&#10;&#10;Description automatically generated with low confidence">
            <a:extLst>
              <a:ext uri="{FF2B5EF4-FFF2-40B4-BE49-F238E27FC236}">
                <a16:creationId xmlns:a16="http://schemas.microsoft.com/office/drawing/2014/main" id="{679F0884-2384-7442-BDE7-61006FEE1A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7313" y="580584"/>
            <a:ext cx="4960609" cy="791016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ABF5189-9B47-F640-A5F6-99CD23D506AD}"/>
              </a:ext>
            </a:extLst>
          </p:cNvPr>
          <p:cNvCxnSpPr>
            <a:cxnSpLocks/>
          </p:cNvCxnSpPr>
          <p:nvPr userDrawn="1"/>
        </p:nvCxnSpPr>
        <p:spPr>
          <a:xfrm>
            <a:off x="1071749" y="1525980"/>
            <a:ext cx="19045051" cy="0"/>
          </a:xfrm>
          <a:prstGeom prst="line">
            <a:avLst/>
          </a:prstGeom>
          <a:ln w="22225">
            <a:solidFill>
              <a:srgbClr val="830019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B8F1E0AC-0ABE-114A-80B1-E2A3B153C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030" y="1680359"/>
            <a:ext cx="17350740" cy="198834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81933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3030" y="1680359"/>
            <a:ext cx="17350740" cy="198834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83030" y="3871109"/>
            <a:ext cx="8549640" cy="58523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184130" y="3871109"/>
            <a:ext cx="8549640" cy="58523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Picture 6" descr="Text&#10;&#10;Description automatically generated with low confidence">
            <a:extLst>
              <a:ext uri="{FF2B5EF4-FFF2-40B4-BE49-F238E27FC236}">
                <a16:creationId xmlns:a16="http://schemas.microsoft.com/office/drawing/2014/main" id="{6E695956-3665-C448-BAAA-5092E1E8B8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7313" y="580584"/>
            <a:ext cx="4960609" cy="791016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AA61B11-F9DF-C849-901C-50B8C2AEF822}"/>
              </a:ext>
            </a:extLst>
          </p:cNvPr>
          <p:cNvCxnSpPr>
            <a:cxnSpLocks/>
          </p:cNvCxnSpPr>
          <p:nvPr userDrawn="1"/>
        </p:nvCxnSpPr>
        <p:spPr>
          <a:xfrm>
            <a:off x="1071749" y="1525980"/>
            <a:ext cx="19045051" cy="0"/>
          </a:xfrm>
          <a:prstGeom prst="line">
            <a:avLst/>
          </a:prstGeom>
          <a:ln w="22225">
            <a:solidFill>
              <a:srgbClr val="830019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2089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60532" y="6358917"/>
            <a:ext cx="8380707" cy="2218789"/>
          </a:xfrm>
        </p:spPr>
        <p:txBody>
          <a:bodyPr anchor="b"/>
          <a:lstStyle>
            <a:lvl1pPr algn="l">
              <a:defRPr sz="90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60531" y="8715820"/>
            <a:ext cx="9779427" cy="1571180"/>
          </a:xfrm>
        </p:spPr>
        <p:txBody>
          <a:bodyPr/>
          <a:lstStyle>
            <a:lvl1pPr marL="0" indent="0" algn="l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C44D85A-26EC-1343-A670-279FF3F9D7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73666" y="7333004"/>
            <a:ext cx="5431914" cy="1838238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00D66C8-8466-9740-84D3-7036C115C537}"/>
              </a:ext>
            </a:extLst>
          </p:cNvPr>
          <p:cNvCxnSpPr>
            <a:cxnSpLocks/>
          </p:cNvCxnSpPr>
          <p:nvPr userDrawn="1"/>
        </p:nvCxnSpPr>
        <p:spPr>
          <a:xfrm>
            <a:off x="8879216" y="6358918"/>
            <a:ext cx="0" cy="3786411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collage of a person&#10;&#10;Description automatically generated with low confidence">
            <a:extLst>
              <a:ext uri="{FF2B5EF4-FFF2-40B4-BE49-F238E27FC236}">
                <a16:creationId xmlns:a16="http://schemas.microsoft.com/office/drawing/2014/main" id="{5C8CC33F-B21D-B14E-88F4-1A8D77317B6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47500" y="1134337"/>
            <a:ext cx="20166245" cy="4335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955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9930" y="3654416"/>
            <a:ext cx="8510349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51361" y="4890284"/>
            <a:ext cx="8510349" cy="51681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214610" y="3654416"/>
            <a:ext cx="855226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214610" y="4890284"/>
            <a:ext cx="8552260" cy="51681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9" name="Picture 8" descr="Text&#10;&#10;Description automatically generated with low confidence">
            <a:extLst>
              <a:ext uri="{FF2B5EF4-FFF2-40B4-BE49-F238E27FC236}">
                <a16:creationId xmlns:a16="http://schemas.microsoft.com/office/drawing/2014/main" id="{1ABD6D52-6E65-C444-974D-753EE4A500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7313" y="580584"/>
            <a:ext cx="4960609" cy="791016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7504330-E54D-F04F-913D-1B412CD4D4A1}"/>
              </a:ext>
            </a:extLst>
          </p:cNvPr>
          <p:cNvCxnSpPr>
            <a:cxnSpLocks/>
          </p:cNvCxnSpPr>
          <p:nvPr userDrawn="1"/>
        </p:nvCxnSpPr>
        <p:spPr>
          <a:xfrm>
            <a:off x="1071749" y="1525980"/>
            <a:ext cx="19045051" cy="0"/>
          </a:xfrm>
          <a:prstGeom prst="line">
            <a:avLst/>
          </a:prstGeom>
          <a:ln w="22225">
            <a:solidFill>
              <a:srgbClr val="830019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B219908F-3C6D-664D-95AE-C28315414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030" y="1680359"/>
            <a:ext cx="17350740" cy="198834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66228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862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2522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0149D53-7FD3-9A45-A3E6-80D28DEFB6F3}"/>
              </a:ext>
            </a:extLst>
          </p:cNvPr>
          <p:cNvSpPr/>
          <p:nvPr userDrawn="1"/>
        </p:nvSpPr>
        <p:spPr>
          <a:xfrm>
            <a:off x="0" y="0"/>
            <a:ext cx="20116800" cy="10287000"/>
          </a:xfrm>
          <a:prstGeom prst="rect">
            <a:avLst/>
          </a:prstGeom>
          <a:solidFill>
            <a:srgbClr val="830019"/>
          </a:solidFill>
          <a:ln>
            <a:solidFill>
              <a:srgbClr val="8300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D864C1F-534B-2542-88C6-3BC26AA2E7A6}"/>
              </a:ext>
            </a:extLst>
          </p:cNvPr>
          <p:cNvSpPr/>
          <p:nvPr userDrawn="1"/>
        </p:nvSpPr>
        <p:spPr>
          <a:xfrm>
            <a:off x="1061720" y="1104900"/>
            <a:ext cx="17993359" cy="8102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57548FD9-AD03-1448-BD23-F85DBDC7AD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" t="11784" r="-7" b="17909"/>
          <a:stretch/>
        </p:blipFill>
        <p:spPr>
          <a:xfrm>
            <a:off x="1061720" y="2120900"/>
            <a:ext cx="17993359" cy="651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22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60532" y="6358917"/>
            <a:ext cx="8380707" cy="2218789"/>
          </a:xfrm>
        </p:spPr>
        <p:txBody>
          <a:bodyPr anchor="b"/>
          <a:lstStyle>
            <a:lvl1pPr algn="l">
              <a:defRPr sz="90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60531" y="8715820"/>
            <a:ext cx="9779427" cy="1571180"/>
          </a:xfrm>
        </p:spPr>
        <p:txBody>
          <a:bodyPr/>
          <a:lstStyle>
            <a:lvl1pPr marL="0" indent="0" algn="l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C44D85A-26EC-1343-A670-279FF3F9D7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73666" y="7333004"/>
            <a:ext cx="5431914" cy="1838238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00D66C8-8466-9740-84D3-7036C115C537}"/>
              </a:ext>
            </a:extLst>
          </p:cNvPr>
          <p:cNvCxnSpPr>
            <a:cxnSpLocks/>
          </p:cNvCxnSpPr>
          <p:nvPr userDrawn="1"/>
        </p:nvCxnSpPr>
        <p:spPr>
          <a:xfrm>
            <a:off x="8879216" y="6358918"/>
            <a:ext cx="0" cy="3786411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A851D3B-0E0B-2141-8589-7B59EF74B5C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23825" y="1115758"/>
            <a:ext cx="4924425" cy="421481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47E63299-2876-7744-B2B4-C5A57EF828C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057775" y="1115758"/>
            <a:ext cx="4924425" cy="4214812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CA1E35F2-9D18-B74C-B145-219B98D0821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239375" y="1115758"/>
            <a:ext cx="4924425" cy="4214812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256B3B6F-B203-194C-AADB-FCBA58B47A9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420975" y="1115758"/>
            <a:ext cx="4924425" cy="421481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207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2553" y="2564608"/>
            <a:ext cx="1735074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2553" y="6884195"/>
            <a:ext cx="1735074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36516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3030" y="3871109"/>
            <a:ext cx="17350740" cy="58523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Content Placeholder 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2B18E1BA-C3C5-134C-B406-5F585C367C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7140" y="563580"/>
            <a:ext cx="5086563" cy="808022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A8BD4E4-6755-1E45-940F-7A45F37840FF}"/>
              </a:ext>
            </a:extLst>
          </p:cNvPr>
          <p:cNvCxnSpPr>
            <a:cxnSpLocks/>
          </p:cNvCxnSpPr>
          <p:nvPr userDrawn="1"/>
        </p:nvCxnSpPr>
        <p:spPr>
          <a:xfrm>
            <a:off x="1071749" y="1525980"/>
            <a:ext cx="19045051" cy="0"/>
          </a:xfrm>
          <a:prstGeom prst="line">
            <a:avLst/>
          </a:prstGeom>
          <a:ln w="222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46419160-7244-E34D-B268-455C8B219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030" y="1680359"/>
            <a:ext cx="17350740" cy="198834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3922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3030" y="1680359"/>
            <a:ext cx="17350740" cy="198834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83030" y="3871109"/>
            <a:ext cx="8549640" cy="58523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184130" y="3871109"/>
            <a:ext cx="8549640" cy="58523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Content Placeholder 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D80A9A48-806D-2940-8845-38B3329831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7140" y="563580"/>
            <a:ext cx="5086563" cy="808022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5FE285B-85BF-EA47-8CD7-4339C12585FF}"/>
              </a:ext>
            </a:extLst>
          </p:cNvPr>
          <p:cNvCxnSpPr>
            <a:cxnSpLocks/>
          </p:cNvCxnSpPr>
          <p:nvPr userDrawn="1"/>
        </p:nvCxnSpPr>
        <p:spPr>
          <a:xfrm>
            <a:off x="1071749" y="1525980"/>
            <a:ext cx="19045051" cy="0"/>
          </a:xfrm>
          <a:prstGeom prst="line">
            <a:avLst/>
          </a:prstGeom>
          <a:ln w="222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2314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9930" y="3654416"/>
            <a:ext cx="8510349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51361" y="4890284"/>
            <a:ext cx="8510349" cy="51681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214610" y="3654416"/>
            <a:ext cx="855226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214610" y="4890284"/>
            <a:ext cx="8552260" cy="51681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0" name="Content Placeholder 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087A32F5-5668-9F4E-9539-C3B53A1FDE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7140" y="563580"/>
            <a:ext cx="5086563" cy="808022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566BC2B-E244-D040-B8C0-F1A4CF2D36B5}"/>
              </a:ext>
            </a:extLst>
          </p:cNvPr>
          <p:cNvCxnSpPr>
            <a:cxnSpLocks/>
          </p:cNvCxnSpPr>
          <p:nvPr userDrawn="1"/>
        </p:nvCxnSpPr>
        <p:spPr>
          <a:xfrm>
            <a:off x="1071749" y="1525980"/>
            <a:ext cx="19045051" cy="0"/>
          </a:xfrm>
          <a:prstGeom prst="line">
            <a:avLst/>
          </a:prstGeom>
          <a:ln w="222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6" name="Title 1">
            <a:extLst>
              <a:ext uri="{FF2B5EF4-FFF2-40B4-BE49-F238E27FC236}">
                <a16:creationId xmlns:a16="http://schemas.microsoft.com/office/drawing/2014/main" id="{B6486343-DC26-6D4E-8262-198F802B8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030" y="1680359"/>
            <a:ext cx="17350740" cy="198834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14176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433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9074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Relationship Id="rId9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300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83030" y="547688"/>
            <a:ext cx="1735074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83030" y="2738438"/>
            <a:ext cx="1735074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D209364F-E885-6141-A854-0612B489049C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14000"/>
          </a:blip>
          <a:stretch>
            <a:fillRect/>
          </a:stretch>
        </p:blipFill>
        <p:spPr>
          <a:xfrm>
            <a:off x="13314113" y="4930773"/>
            <a:ext cx="7309646" cy="7309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926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5" r:id="rId2"/>
    <p:sldLayoutId id="2147483686" r:id="rId3"/>
    <p:sldLayoutId id="2147483663" r:id="rId4"/>
    <p:sldLayoutId id="2147483662" r:id="rId5"/>
    <p:sldLayoutId id="2147483664" r:id="rId6"/>
    <p:sldLayoutId id="2147483665" r:id="rId7"/>
    <p:sldLayoutId id="2147483666" r:id="rId8"/>
    <p:sldLayoutId id="2147483667" r:id="rId9"/>
  </p:sldLayoutIdLst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b="1" kern="1200">
          <a:solidFill>
            <a:schemeClr val="bg1">
              <a:lumMod val="85000"/>
            </a:schemeClr>
          </a:solidFill>
          <a:latin typeface="Montserrat" pitchFamily="2" charset="77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b="0" i="0" kern="1200">
          <a:solidFill>
            <a:schemeClr val="bg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b="0" i="0" kern="1200">
          <a:solidFill>
            <a:schemeClr val="bg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b="0" i="0" kern="1200">
          <a:solidFill>
            <a:schemeClr val="bg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b="0" i="0" kern="1200">
          <a:solidFill>
            <a:schemeClr val="bg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b="0" i="0" kern="1200">
          <a:solidFill>
            <a:schemeClr val="bg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83030" y="547688"/>
            <a:ext cx="1735074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83030" y="2738438"/>
            <a:ext cx="1735074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D209364F-E885-6141-A854-0612B489049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14000"/>
          </a:blip>
          <a:stretch>
            <a:fillRect/>
          </a:stretch>
        </p:blipFill>
        <p:spPr>
          <a:xfrm>
            <a:off x="13314113" y="4930773"/>
            <a:ext cx="7309646" cy="7309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154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</p:sldLayoutIdLst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b="1" kern="1200">
          <a:solidFill>
            <a:schemeClr val="bg1">
              <a:lumMod val="85000"/>
            </a:schemeClr>
          </a:solidFill>
          <a:latin typeface="Montserrat" pitchFamily="2" charset="77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b="0" i="0" kern="1200">
          <a:solidFill>
            <a:schemeClr val="bg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b="0" i="0" kern="1200">
          <a:solidFill>
            <a:schemeClr val="bg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b="0" i="0" kern="1200">
          <a:solidFill>
            <a:schemeClr val="bg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b="0" i="0" kern="1200">
          <a:solidFill>
            <a:schemeClr val="bg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b="0" i="0" kern="1200">
          <a:solidFill>
            <a:schemeClr val="bg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83030" y="547688"/>
            <a:ext cx="1735074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83030" y="2738438"/>
            <a:ext cx="1735074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Picture 4" descr="Shape&#10;&#10;Description automatically generated with low confidence">
            <a:extLst>
              <a:ext uri="{FF2B5EF4-FFF2-40B4-BE49-F238E27FC236}">
                <a16:creationId xmlns:a16="http://schemas.microsoft.com/office/drawing/2014/main" id="{E1D980BE-6E12-A54F-8A2E-108718B28A8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</a:blip>
          <a:stretch>
            <a:fillRect/>
          </a:stretch>
        </p:blipFill>
        <p:spPr>
          <a:xfrm>
            <a:off x="13282059" y="4912548"/>
            <a:ext cx="73152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9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</p:sldLayoutIdLst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b="1" kern="1200">
          <a:solidFill>
            <a:srgbClr val="830019"/>
          </a:solidFill>
          <a:latin typeface="Montserrat" pitchFamily="2" charset="77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b="0" i="0" kern="1200">
          <a:solidFill>
            <a:schemeClr val="bg1">
              <a:lumMod val="7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b="0" i="0" kern="1200">
          <a:solidFill>
            <a:schemeClr val="bg1">
              <a:lumMod val="7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b="0" i="0" kern="1200">
          <a:solidFill>
            <a:schemeClr val="bg1">
              <a:lumMod val="7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b="0" i="0" kern="1200">
          <a:solidFill>
            <a:schemeClr val="bg1">
              <a:lumMod val="7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b="0" i="0" kern="1200">
          <a:solidFill>
            <a:schemeClr val="bg1">
              <a:lumMod val="7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kb.wisconsin.edu/workday/internal/149984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Relationship Id="rId5" Type="http://schemas.openxmlformats.org/officeDocument/2006/relationships/hyperlink" Target="https://www.wisconsin.edu/shared-services/wp-content/uploads/sites/346/2025/11/20251030-workshop.pdf" TargetMode="External"/><Relationship Id="rId4" Type="http://schemas.openxmlformats.org/officeDocument/2006/relationships/hyperlink" Target="https://mediaspace.wisconsin.edu/media/Contracts+Part+II+Workshop+10+30+25/1_vyjsieze/391322063?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kb.uwlax.edu/104782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hrinfo@uwlax.edu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UWL Logo">
            <a:extLst>
              <a:ext uri="{FF2B5EF4-FFF2-40B4-BE49-F238E27FC236}">
                <a16:creationId xmlns:a16="http://schemas.microsoft.com/office/drawing/2014/main" id="{83CE7039-2807-3945-B156-BF836757F0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4626" y="4020242"/>
            <a:ext cx="5431914" cy="1838238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DF13B07-2EB1-0443-955B-BB889261A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940176" y="3046156"/>
            <a:ext cx="0" cy="3786411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31367123-C5D5-C731-BC29-D9D59C1A2A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69429" y="4020242"/>
            <a:ext cx="10755635" cy="2218789"/>
          </a:xfrm>
        </p:spPr>
        <p:txBody>
          <a:bodyPr>
            <a:noAutofit/>
          </a:bodyPr>
          <a:lstStyle/>
          <a:p>
            <a:r>
              <a:rPr lang="en-US" sz="7200" dirty="0"/>
              <a:t>Reappointment:</a:t>
            </a:r>
            <a:br>
              <a:rPr lang="en-US" sz="7200" dirty="0"/>
            </a:br>
            <a:r>
              <a:rPr lang="en-US" sz="7200" dirty="0"/>
              <a:t>Ongoing/Renewable Employees</a:t>
            </a:r>
            <a:br>
              <a:rPr lang="en-US" sz="7200" dirty="0"/>
            </a:br>
            <a:r>
              <a:rPr lang="en-US" sz="7200" dirty="0"/>
              <a:t>Spring 2026</a:t>
            </a:r>
          </a:p>
        </p:txBody>
      </p:sp>
    </p:spTree>
    <p:extLst>
      <p:ext uri="{BB962C8B-B14F-4D97-AF65-F5344CB8AC3E}">
        <p14:creationId xmlns:p14="http://schemas.microsoft.com/office/powerpoint/2010/main" val="2464338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B4239A-0395-3C82-BE63-4378A033E7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4775879-A93C-CD64-2752-3C125EC84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229303" y="4925961"/>
            <a:ext cx="6887497" cy="53610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305FAC-38D6-22D0-608B-2486E44A5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1274" y="146264"/>
            <a:ext cx="17350740" cy="1626585"/>
          </a:xfrm>
        </p:spPr>
        <p:txBody>
          <a:bodyPr>
            <a:noAutofit/>
          </a:bodyPr>
          <a:lstStyle/>
          <a:p>
            <a:r>
              <a:rPr lang="en-US" sz="4400" dirty="0"/>
              <a:t>Questions – Reappointment </a:t>
            </a:r>
            <a:br>
              <a:rPr lang="en-US" sz="4400" dirty="0"/>
            </a:br>
            <a:r>
              <a:rPr lang="en-US" sz="4400" dirty="0"/>
              <a:t>Extend Contract</a:t>
            </a:r>
          </a:p>
        </p:txBody>
      </p:sp>
      <p:pic>
        <p:nvPicPr>
          <p:cNvPr id="6" name="Content Placeholder 5" descr="Questions slide.">
            <a:extLst>
              <a:ext uri="{FF2B5EF4-FFF2-40B4-BE49-F238E27FC236}">
                <a16:creationId xmlns:a16="http://schemas.microsoft.com/office/drawing/2014/main" id="{48D8AE8F-BAD9-E0BD-3C1C-2C91AD4477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91274" y="1640114"/>
            <a:ext cx="7534251" cy="7824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83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3D31F9-E5E5-8391-696B-7803C4B356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06D2DEE-7DAD-5DA1-B03E-E31C77430F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229303" y="4850605"/>
            <a:ext cx="6887497" cy="53610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A1D321-CD08-3EA6-942C-2BC626453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2513" y="190510"/>
            <a:ext cx="17350740" cy="1626585"/>
          </a:xfrm>
        </p:spPr>
        <p:txBody>
          <a:bodyPr>
            <a:noAutofit/>
          </a:bodyPr>
          <a:lstStyle/>
          <a:p>
            <a:r>
              <a:rPr lang="en-US" sz="5400" dirty="0"/>
              <a:t>Recap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88CC8060-26D1-9293-AA06-BA66BAD2D86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0621382" y="1817095"/>
            <a:ext cx="8920231" cy="5827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>
              <a:lnSpc>
                <a:spcPct val="115000"/>
              </a:lnSpc>
              <a:spcBef>
                <a:spcPts val="800"/>
              </a:spcBef>
              <a:spcAft>
                <a:spcPts val="400"/>
              </a:spcAft>
              <a:buNone/>
            </a:pPr>
            <a:r>
              <a:rPr lang="en-US" sz="3200" b="1" kern="100" dirty="0">
                <a:solidFill>
                  <a:srgbClr val="0F4761"/>
                </a:solidFill>
                <a:effectLst/>
                <a:latin typeface="Aptos Display" panose="020B0004020202020204" pitchFamily="34" charset="0"/>
                <a:ea typeface="DengXian Light" panose="02010600030101010101" pitchFamily="2" charset="-122"/>
                <a:cs typeface="Times New Roman" panose="02020603050405020304" pitchFamily="18" charset="0"/>
              </a:rPr>
              <a:t>Non-Renewal</a:t>
            </a:r>
          </a:p>
          <a:p>
            <a:pPr marL="0" marR="0">
              <a:lnSpc>
                <a:spcPct val="115000"/>
              </a:lnSpc>
              <a:spcBef>
                <a:spcPts val="800"/>
              </a:spcBef>
              <a:spcAft>
                <a:spcPts val="400"/>
              </a:spcAft>
              <a:buNone/>
            </a:pPr>
            <a:r>
              <a:rPr lang="en-US" sz="2400" kern="100" dirty="0">
                <a:solidFill>
                  <a:schemeClr val="tx1"/>
                </a:solidFill>
                <a:effectLst/>
                <a:latin typeface="Aptos Display" panose="020B0004020202020204" pitchFamily="34" charset="0"/>
                <a:ea typeface="DengXian Light" panose="02010600030101010101" pitchFamily="2" charset="-122"/>
                <a:cs typeface="Times New Roman" panose="02020603050405020304" pitchFamily="18" charset="0"/>
              </a:rPr>
              <a:t>• </a:t>
            </a:r>
            <a:r>
              <a:rPr lang="en-US" sz="2400" kern="100" dirty="0">
                <a:solidFill>
                  <a:schemeClr val="tx1"/>
                </a:solidFill>
                <a:effectLst/>
                <a:latin typeface="+mn-lt"/>
                <a:ea typeface="DengXian Light" panose="02010600030101010101" pitchFamily="2" charset="-122"/>
                <a:cs typeface="Times New Roman" panose="02020603050405020304" pitchFamily="18" charset="0"/>
              </a:rPr>
              <a:t>Action: Communicate back to HR by March 30</a:t>
            </a:r>
            <a:r>
              <a:rPr lang="en-US" sz="2400" kern="100" baseline="30000" dirty="0">
                <a:solidFill>
                  <a:schemeClr val="tx1"/>
                </a:solidFill>
                <a:effectLst/>
                <a:latin typeface="+mn-lt"/>
                <a:ea typeface="DengXian Light" panose="02010600030101010101" pitchFamily="2" charset="-122"/>
                <a:cs typeface="Times New Roman" panose="02020603050405020304" pitchFamily="18" charset="0"/>
              </a:rPr>
              <a:t>th</a:t>
            </a:r>
            <a:r>
              <a:rPr lang="en-US" sz="2400" kern="100" dirty="0">
                <a:solidFill>
                  <a:schemeClr val="tx1"/>
                </a:solidFill>
                <a:effectLst/>
                <a:latin typeface="+mn-lt"/>
                <a:ea typeface="DengXian Light" panose="02010600030101010101" pitchFamily="2" charset="-122"/>
                <a:cs typeface="Times New Roman" panose="02020603050405020304" pitchFamily="18" charset="0"/>
              </a:rPr>
              <a:t> so Employee Relations can have timely discussions.</a:t>
            </a:r>
            <a:endParaRPr lang="en-US" sz="2400" kern="100" dirty="0">
              <a:solidFill>
                <a:schemeClr val="tx1"/>
              </a:solidFill>
              <a:latin typeface="+mn-lt"/>
              <a:ea typeface="DengXian Light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15000"/>
              </a:lnSpc>
              <a:buNone/>
              <a:tabLst>
                <a:tab pos="228600" algn="l"/>
                <a:tab pos="457200" algn="l"/>
              </a:tabLst>
            </a:pPr>
            <a:r>
              <a:rPr lang="en-US" sz="2400" b="1" kern="100" dirty="0">
                <a:solidFill>
                  <a:schemeClr val="tx1"/>
                </a:solidFill>
                <a:effectLst/>
                <a:latin typeface="+mn-lt"/>
                <a:ea typeface="DengXian" panose="02010600030101010101" pitchFamily="2" charset="-122"/>
                <a:cs typeface="Times New Roman" panose="02020603050405020304" pitchFamily="18" charset="0"/>
              </a:rPr>
              <a:t>Non-Renewable Appointment Notices</a:t>
            </a:r>
            <a:endParaRPr lang="en-US" sz="2400" kern="100" dirty="0">
              <a:solidFill>
                <a:schemeClr val="tx1"/>
              </a:solidFill>
              <a:effectLst/>
              <a:latin typeface="+mn-lt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US" sz="2400" kern="100" dirty="0">
                <a:solidFill>
                  <a:schemeClr val="tx1"/>
                </a:solidFill>
                <a:effectLst/>
                <a:latin typeface="+mn-lt"/>
                <a:ea typeface="DengXian" panose="02010600030101010101" pitchFamily="2" charset="-122"/>
                <a:cs typeface="Times New Roman" panose="02020603050405020304" pitchFamily="18" charset="0"/>
              </a:rPr>
              <a:t>If employed for 2+ years: </a:t>
            </a:r>
          </a:p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228600" algn="l"/>
                <a:tab pos="457200" algn="l"/>
              </a:tabLst>
            </a:pPr>
            <a:r>
              <a:rPr lang="en-US" sz="2400" kern="100" dirty="0">
                <a:solidFill>
                  <a:schemeClr val="tx1"/>
                </a:solidFill>
                <a:effectLst/>
                <a:latin typeface="+mn-lt"/>
                <a:ea typeface="DengXian" panose="02010600030101010101" pitchFamily="2" charset="-122"/>
                <a:cs typeface="Times New Roman" panose="02020603050405020304" pitchFamily="18" charset="0"/>
              </a:rPr>
              <a:t>Must receive 6 months’ notice prior to contract end date.</a:t>
            </a:r>
          </a:p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US" sz="2400" kern="100" dirty="0">
                <a:solidFill>
                  <a:schemeClr val="tx1"/>
                </a:solidFill>
                <a:effectLst/>
                <a:latin typeface="+mn-lt"/>
                <a:ea typeface="DengXian" panose="02010600030101010101" pitchFamily="2" charset="-122"/>
                <a:cs typeface="Times New Roman" panose="02020603050405020304" pitchFamily="18" charset="0"/>
              </a:rPr>
              <a:t>If employed for less than 2 years: 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228600" algn="l"/>
                <a:tab pos="457200" algn="l"/>
              </a:tabLst>
            </a:pPr>
            <a:r>
              <a:rPr lang="en-US" sz="2400" kern="100" dirty="0">
                <a:solidFill>
                  <a:schemeClr val="tx1"/>
                </a:solidFill>
                <a:effectLst/>
                <a:latin typeface="+mn-lt"/>
                <a:ea typeface="DengXian" panose="02010600030101010101" pitchFamily="2" charset="-122"/>
                <a:cs typeface="Times New Roman" panose="02020603050405020304" pitchFamily="18" charset="0"/>
              </a:rPr>
              <a:t>Must receive 3 months’ notice prior to contract end date.</a:t>
            </a:r>
          </a:p>
          <a:p>
            <a:pPr marL="0" marR="0">
              <a:lnSpc>
                <a:spcPct val="115000"/>
              </a:lnSpc>
              <a:spcBef>
                <a:spcPts val="800"/>
              </a:spcBef>
              <a:spcAft>
                <a:spcPts val="400"/>
              </a:spcAft>
              <a:buNone/>
            </a:pPr>
            <a:endParaRPr lang="en-US" sz="2800" b="1" kern="100" dirty="0">
              <a:solidFill>
                <a:srgbClr val="0F4761"/>
              </a:solidFill>
              <a:effectLst/>
              <a:latin typeface="Aptos Display" panose="020B0004020202020204" pitchFamily="34" charset="0"/>
              <a:ea typeface="DengXian Light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9FFAE5-D714-8B15-1B12-D6198349860C}"/>
              </a:ext>
            </a:extLst>
          </p:cNvPr>
          <p:cNvSpPr txBox="1"/>
          <p:nvPr/>
        </p:nvSpPr>
        <p:spPr>
          <a:xfrm>
            <a:off x="457201" y="1817095"/>
            <a:ext cx="9704439" cy="8529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>
              <a:lnSpc>
                <a:spcPct val="115000"/>
              </a:lnSpc>
              <a:spcAft>
                <a:spcPts val="800"/>
              </a:spcAft>
              <a:buNone/>
              <a:tabLst>
                <a:tab pos="228600" algn="l"/>
                <a:tab pos="457200" algn="l"/>
              </a:tabLst>
            </a:pPr>
            <a:r>
              <a:rPr lang="en-US" sz="3200" b="1" kern="100" dirty="0">
                <a:solidFill>
                  <a:srgbClr val="0F4761"/>
                </a:solidFill>
                <a:effectLst/>
                <a:latin typeface="Aptos Display" panose="020B0004020202020204" pitchFamily="34" charset="0"/>
                <a:ea typeface="DengXian Light" panose="02010600030101010101" pitchFamily="2" charset="-122"/>
                <a:cs typeface="Times New Roman" panose="02020603050405020304" pitchFamily="18" charset="0"/>
              </a:rPr>
              <a:t>Reappointment – Extend Contract End Date</a:t>
            </a:r>
          </a:p>
          <a:p>
            <a:pPr marL="0" marR="0">
              <a:lnSpc>
                <a:spcPct val="115000"/>
              </a:lnSpc>
              <a:spcBef>
                <a:spcPts val="800"/>
              </a:spcBef>
              <a:spcAft>
                <a:spcPts val="400"/>
              </a:spcAft>
              <a:buNone/>
            </a:pPr>
            <a:r>
              <a:rPr lang="en-US" sz="2400" kern="100" dirty="0">
                <a:solidFill>
                  <a:schemeClr val="tx1"/>
                </a:solidFill>
                <a:effectLst/>
                <a:latin typeface="+mn-lt"/>
                <a:ea typeface="DengXian Light" panose="02010600030101010101" pitchFamily="2" charset="-122"/>
                <a:cs typeface="Times New Roman" panose="02020603050405020304" pitchFamily="18" charset="0"/>
              </a:rPr>
              <a:t>Use: Start Review from Employee Contracts</a:t>
            </a:r>
          </a:p>
          <a:p>
            <a:pPr marL="0" marR="0">
              <a:lnSpc>
                <a:spcPct val="115000"/>
              </a:lnSpc>
              <a:spcBef>
                <a:spcPts val="800"/>
              </a:spcBef>
              <a:spcAft>
                <a:spcPts val="400"/>
              </a:spcAft>
              <a:buNone/>
            </a:pPr>
            <a:r>
              <a:rPr lang="en-US" sz="2400" kern="100" dirty="0">
                <a:solidFill>
                  <a:schemeClr val="tx1"/>
                </a:solidFill>
                <a:effectLst/>
                <a:latin typeface="+mn-lt"/>
                <a:ea typeface="DengXian Light" panose="02010600030101010101" pitchFamily="2" charset="-122"/>
                <a:cs typeface="Times New Roman" panose="02020603050405020304" pitchFamily="18" charset="0"/>
              </a:rPr>
              <a:t>Steps:</a:t>
            </a:r>
          </a:p>
          <a:p>
            <a:pPr marL="0" marR="0">
              <a:lnSpc>
                <a:spcPct val="115000"/>
              </a:lnSpc>
              <a:spcBef>
                <a:spcPts val="800"/>
              </a:spcBef>
              <a:spcAft>
                <a:spcPts val="400"/>
              </a:spcAft>
              <a:buNone/>
            </a:pPr>
            <a:r>
              <a:rPr lang="en-US" sz="2400" kern="100" dirty="0">
                <a:solidFill>
                  <a:schemeClr val="tx1"/>
                </a:solidFill>
                <a:effectLst/>
                <a:latin typeface="+mn-lt"/>
                <a:ea typeface="DengXian Light" panose="02010600030101010101" pitchFamily="2" charset="-122"/>
                <a:cs typeface="Times New Roman" panose="02020603050405020304" pitchFamily="18" charset="0"/>
              </a:rPr>
              <a:t>1. Select Extend Contract from the Actions Dropdown Menu</a:t>
            </a:r>
          </a:p>
          <a:p>
            <a:pPr marL="0" marR="0">
              <a:lnSpc>
                <a:spcPct val="115000"/>
              </a:lnSpc>
              <a:spcBef>
                <a:spcPts val="800"/>
              </a:spcBef>
              <a:spcAft>
                <a:spcPts val="400"/>
              </a:spcAft>
              <a:buNone/>
            </a:pPr>
            <a:r>
              <a:rPr lang="en-US" sz="2400" kern="100" dirty="0">
                <a:solidFill>
                  <a:schemeClr val="tx1"/>
                </a:solidFill>
                <a:effectLst/>
                <a:latin typeface="+mn-lt"/>
                <a:ea typeface="DengXian Light" panose="02010600030101010101" pitchFamily="2" charset="-122"/>
                <a:cs typeface="Times New Roman" panose="02020603050405020304" pitchFamily="18" charset="0"/>
              </a:rPr>
              <a:t>2. Enter new contract end date</a:t>
            </a:r>
          </a:p>
          <a:p>
            <a:pPr marL="0" marR="0">
              <a:lnSpc>
                <a:spcPct val="115000"/>
              </a:lnSpc>
              <a:spcBef>
                <a:spcPts val="800"/>
              </a:spcBef>
              <a:spcAft>
                <a:spcPts val="400"/>
              </a:spcAft>
              <a:buNone/>
            </a:pPr>
            <a:r>
              <a:rPr lang="en-US" sz="2400" kern="100" dirty="0">
                <a:solidFill>
                  <a:schemeClr val="tx1"/>
                </a:solidFill>
                <a:effectLst/>
                <a:latin typeface="+mn-lt"/>
                <a:ea typeface="DengXian Light" panose="02010600030101010101" pitchFamily="2" charset="-122"/>
                <a:cs typeface="Times New Roman" panose="02020603050405020304" pitchFamily="18" charset="0"/>
              </a:rPr>
              <a:t>3. </a:t>
            </a:r>
            <a:r>
              <a:rPr lang="en-US" sz="2400" kern="100" dirty="0">
                <a:solidFill>
                  <a:schemeClr val="tx1"/>
                </a:solidFill>
                <a:latin typeface="+mn-lt"/>
                <a:ea typeface="DengXian Light" panose="02010600030101010101" pitchFamily="2" charset="-122"/>
                <a:cs typeface="Times New Roman" panose="02020603050405020304" pitchFamily="18" charset="0"/>
              </a:rPr>
              <a:t>Skip the</a:t>
            </a:r>
            <a:r>
              <a:rPr lang="en-US" sz="2400" kern="100" dirty="0">
                <a:solidFill>
                  <a:schemeClr val="tx1"/>
                </a:solidFill>
                <a:effectLst/>
                <a:latin typeface="+mn-lt"/>
                <a:ea typeface="DengXian Light" panose="02010600030101010101" pitchFamily="2" charset="-122"/>
                <a:cs typeface="Times New Roman" panose="02020603050405020304" pitchFamily="18" charset="0"/>
              </a:rPr>
              <a:t> Generate Document step</a:t>
            </a:r>
          </a:p>
          <a:p>
            <a:pPr marL="0" marR="0">
              <a:lnSpc>
                <a:spcPct val="115000"/>
              </a:lnSpc>
              <a:spcBef>
                <a:spcPts val="800"/>
              </a:spcBef>
              <a:spcAft>
                <a:spcPts val="400"/>
              </a:spcAft>
              <a:buNone/>
            </a:pPr>
            <a:r>
              <a:rPr lang="en-US" sz="3200" b="1" kern="100" dirty="0">
                <a:solidFill>
                  <a:srgbClr val="0F4761"/>
                </a:solidFill>
                <a:effectLst/>
                <a:latin typeface="Aptos Display" panose="020B0004020202020204" pitchFamily="34" charset="0"/>
                <a:ea typeface="DengXian Light" panose="02010600030101010101" pitchFamily="2" charset="-122"/>
                <a:cs typeface="Times New Roman" panose="02020603050405020304" pitchFamily="18" charset="0"/>
              </a:rPr>
              <a:t>Reappointment – Changes to FTE or Compensation</a:t>
            </a:r>
          </a:p>
          <a:p>
            <a:pPr marL="400050" lvl="1" indent="-171450" fontAlgn="ctr"/>
            <a:r>
              <a:rPr lang="en-US" sz="2800" dirty="0">
                <a:solidFill>
                  <a:srgbClr val="2F2F2F"/>
                </a:solidFill>
                <a:effectLst/>
                <a:latin typeface="+mn-lt"/>
              </a:rPr>
              <a:t>Any adjustments to FTE or Compensation must be processed as separate business transactions:</a:t>
            </a:r>
          </a:p>
          <a:p>
            <a:pPr marL="1143000" lvl="2" indent="-457200" fontAlgn="ctr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2F2F2F"/>
                </a:solidFill>
                <a:effectLst/>
                <a:latin typeface="+mn-lt"/>
              </a:rPr>
              <a:t>FTE Changes</a:t>
            </a:r>
            <a:br>
              <a:rPr lang="en-US" sz="2800" dirty="0">
                <a:solidFill>
                  <a:srgbClr val="2F2F2F"/>
                </a:solidFill>
                <a:effectLst/>
                <a:latin typeface="+mn-lt"/>
              </a:rPr>
            </a:br>
            <a:r>
              <a:rPr lang="en-US" sz="2800" dirty="0">
                <a:solidFill>
                  <a:srgbClr val="2F2F2F"/>
                </a:solidFill>
                <a:effectLst/>
                <a:latin typeface="+mn-lt"/>
              </a:rPr>
              <a:t>Navigate to: Job Change → FTE Change Voluntary – Perm</a:t>
            </a:r>
          </a:p>
          <a:p>
            <a:pPr marL="1314450" lvl="3" indent="-171450" fontAlgn="ctr"/>
            <a:r>
              <a:rPr lang="en-US" sz="2800" dirty="0">
                <a:solidFill>
                  <a:srgbClr val="2F2F2F"/>
                </a:solidFill>
                <a:effectLst/>
                <a:latin typeface="+mn-lt"/>
              </a:rPr>
              <a:t>Use this for permanent, voluntary FTE adjustments.</a:t>
            </a:r>
          </a:p>
          <a:p>
            <a:pPr marL="1143000" lvl="2" indent="-457200" fontAlgn="ctr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2F2F2F"/>
                </a:solidFill>
                <a:effectLst/>
                <a:latin typeface="+mn-lt"/>
              </a:rPr>
              <a:t>Compensation Changes</a:t>
            </a:r>
            <a:br>
              <a:rPr lang="en-US" sz="2800" dirty="0">
                <a:solidFill>
                  <a:srgbClr val="2F2F2F"/>
                </a:solidFill>
                <a:effectLst/>
                <a:latin typeface="+mn-lt"/>
              </a:rPr>
            </a:br>
            <a:r>
              <a:rPr lang="en-US" sz="2800" dirty="0">
                <a:solidFill>
                  <a:srgbClr val="2F2F2F"/>
                </a:solidFill>
                <a:effectLst/>
                <a:latin typeface="+mn-lt"/>
              </a:rPr>
              <a:t>Navigate to: Actions → Compensation → Request Compensation Change</a:t>
            </a:r>
          </a:p>
          <a:p>
            <a:pPr marL="1314450" lvl="3" indent="-171450" fontAlgn="ctr"/>
            <a:r>
              <a:rPr lang="en-US" sz="3200" dirty="0">
                <a:solidFill>
                  <a:srgbClr val="2F2F2F"/>
                </a:solidFill>
                <a:effectLst/>
                <a:latin typeface="+mn-lt"/>
              </a:rPr>
              <a:t>Use this to update or adjust compensation details.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8064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9560B2-0E20-BDCA-6466-5A8C9CCCF4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10785E7-8F10-A3B2-C461-FD315E8E4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229303" y="4925961"/>
            <a:ext cx="6887497" cy="53610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0089B3-EAAD-0C77-A596-79BE6619B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5751" y="29497"/>
            <a:ext cx="13719319" cy="1988345"/>
          </a:xfrm>
        </p:spPr>
        <p:txBody>
          <a:bodyPr>
            <a:normAutofit/>
          </a:bodyPr>
          <a:lstStyle/>
          <a:p>
            <a:r>
              <a:rPr lang="en-US" sz="4400" dirty="0"/>
              <a:t>Resources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98D52258-1B55-677B-B7B0-3DB87B42D1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5622" y="1870951"/>
            <a:ext cx="19481178" cy="8416049"/>
          </a:xfrm>
        </p:spPr>
        <p:txBody>
          <a:bodyPr>
            <a:normAutofit/>
          </a:bodyPr>
          <a:lstStyle/>
          <a:p>
            <a:pPr lvl="2"/>
            <a:r>
              <a:rPr lang="en-US" sz="3200" dirty="0">
                <a:hlinkClick r:id="rId3"/>
              </a:rPr>
              <a:t>Managing and Reviewing Employee Contracts</a:t>
            </a:r>
            <a:r>
              <a:rPr lang="en-US" sz="3200" dirty="0"/>
              <a:t> – Job Aid</a:t>
            </a:r>
          </a:p>
          <a:p>
            <a:pPr lvl="2"/>
            <a:r>
              <a:rPr lang="en-US" sz="3200" dirty="0">
                <a:hlinkClick r:id="rId4"/>
              </a:rPr>
              <a:t>Contracts Part II Workshop 10/30/25 - Universities of Wisconsin</a:t>
            </a:r>
            <a:r>
              <a:rPr lang="en-US" sz="3200" dirty="0"/>
              <a:t> – Audio Only</a:t>
            </a:r>
          </a:p>
          <a:p>
            <a:pPr lvl="2"/>
            <a:r>
              <a:rPr lang="en-US" sz="3200" dirty="0">
                <a:hlinkClick r:id="rId5"/>
              </a:rPr>
              <a:t>Contracts Part II Workshop 10/30/25 - Universities of Wisconsin</a:t>
            </a:r>
            <a:r>
              <a:rPr lang="en-US" sz="3200" dirty="0"/>
              <a:t>- Slide Deck</a:t>
            </a:r>
          </a:p>
          <a:p>
            <a:pPr marL="1371600" lvl="2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1257300" lvl="1" indent="-571500"/>
            <a:endParaRPr lang="en-US" dirty="0">
              <a:solidFill>
                <a:schemeClr val="tx1"/>
              </a:solidFill>
            </a:endParaRPr>
          </a:p>
          <a:p>
            <a:pPr marL="571500" indent="-571500"/>
            <a:endParaRPr lang="en-US" dirty="0">
              <a:solidFill>
                <a:schemeClr val="tx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dirty="0"/>
          </a:p>
          <a:p>
            <a:pPr marL="2628900" lvl="3" indent="-5715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202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9439287-1218-53A7-93A0-B0ACBA65F0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229303" y="4925961"/>
            <a:ext cx="6887497" cy="53610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9733BF-AA6C-3843-8AFE-ADEA39FAD8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5751" y="29497"/>
            <a:ext cx="13719319" cy="1988345"/>
          </a:xfrm>
        </p:spPr>
        <p:txBody>
          <a:bodyPr>
            <a:normAutofit/>
          </a:bodyPr>
          <a:lstStyle/>
          <a:p>
            <a:r>
              <a:rPr lang="en-US" sz="4400" dirty="0"/>
              <a:t>Extend Existing Contract – Ongoing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F8CE0A7-1718-CF4F-86A4-261A26CBCA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437" y="1575982"/>
            <a:ext cx="10514157" cy="8711017"/>
          </a:xfrm>
        </p:spPr>
        <p:txBody>
          <a:bodyPr>
            <a:normAutofit lnSpcReduction="1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4000" b="1" i="0" dirty="0">
                <a:solidFill>
                  <a:srgbClr val="002060"/>
                </a:solidFill>
                <a:effectLst/>
                <a:latin typeface="Aptos Display" panose="020B0004020202020204" pitchFamily="34" charset="0"/>
              </a:rPr>
              <a:t>Ongoing Contracts</a:t>
            </a:r>
          </a:p>
          <a:p>
            <a:pPr marL="628650" lvl="1" indent="-171450" fontAlgn="ctr"/>
            <a:r>
              <a:rPr lang="en-US" sz="2800" b="1" dirty="0">
                <a:solidFill>
                  <a:srgbClr val="2F2F2F"/>
                </a:solidFill>
                <a:effectLst/>
                <a:latin typeface="+mn-lt"/>
              </a:rPr>
              <a:t>Use </a:t>
            </a:r>
            <a:r>
              <a:rPr lang="en-US" sz="2800" b="1" dirty="0">
                <a:solidFill>
                  <a:srgbClr val="2F2F2F"/>
                </a:solidFill>
                <a:latin typeface="+mn-lt"/>
              </a:rPr>
              <a:t>‘Start Review’ </a:t>
            </a:r>
            <a:r>
              <a:rPr lang="en-US" sz="2800" b="1" dirty="0">
                <a:solidFill>
                  <a:srgbClr val="2F2F2F"/>
                </a:solidFill>
                <a:effectLst/>
                <a:latin typeface="+mn-lt"/>
              </a:rPr>
              <a:t>from the Employee Contracts screen:</a:t>
            </a:r>
          </a:p>
          <a:p>
            <a:pPr marL="1085850" lvl="2" indent="-171450" fontAlgn="ctr"/>
            <a:r>
              <a:rPr lang="en-US" sz="2800" dirty="0">
                <a:solidFill>
                  <a:srgbClr val="2F2F2F"/>
                </a:solidFill>
                <a:effectLst/>
                <a:latin typeface="+mn-lt"/>
              </a:rPr>
              <a:t>The Contract End Date can be used to:</a:t>
            </a:r>
          </a:p>
          <a:p>
            <a:pPr marL="1543050" lvl="3" indent="-171450" fontAlgn="ctr"/>
            <a:r>
              <a:rPr lang="en-US" sz="2800" dirty="0">
                <a:solidFill>
                  <a:srgbClr val="2F2F2F"/>
                </a:solidFill>
                <a:effectLst/>
                <a:latin typeface="+mn-lt"/>
              </a:rPr>
              <a:t>Document the current end date of an ongoing contract</a:t>
            </a:r>
          </a:p>
          <a:p>
            <a:pPr marL="1543050" lvl="3" indent="-171450" fontAlgn="ctr"/>
            <a:r>
              <a:rPr lang="en-US" sz="2800" dirty="0">
                <a:solidFill>
                  <a:srgbClr val="2F2F2F"/>
                </a:solidFill>
                <a:effectLst/>
                <a:latin typeface="+mn-lt"/>
              </a:rPr>
              <a:t>Track renewal cycles</a:t>
            </a:r>
            <a:br>
              <a:rPr lang="en-US" sz="2800" dirty="0">
                <a:solidFill>
                  <a:srgbClr val="2F2F2F"/>
                </a:solidFill>
                <a:effectLst/>
                <a:latin typeface="+mn-lt"/>
              </a:rPr>
            </a:br>
            <a:r>
              <a:rPr lang="en-US" sz="2800" i="1" dirty="0">
                <a:solidFill>
                  <a:srgbClr val="2F2F2F"/>
                </a:solidFill>
                <a:effectLst/>
                <a:latin typeface="+mn-lt"/>
              </a:rPr>
              <a:t>(Typically applies to Academic Staff who are considered ongoing but require renewal tracking)</a:t>
            </a:r>
          </a:p>
          <a:p>
            <a:pPr marL="1371600" lvl="3" indent="0" fontAlgn="ctr">
              <a:buNone/>
            </a:pPr>
            <a:endParaRPr lang="en-US" sz="2800" dirty="0">
              <a:solidFill>
                <a:srgbClr val="2F2F2F"/>
              </a:solidFill>
              <a:effectLst/>
              <a:latin typeface="+mn-lt"/>
            </a:endParaRPr>
          </a:p>
          <a:p>
            <a:pPr marL="628650" lvl="1" indent="-171450" fontAlgn="ctr"/>
            <a:r>
              <a:rPr lang="en-US" sz="2800" b="1" dirty="0">
                <a:solidFill>
                  <a:srgbClr val="2F2F2F"/>
                </a:solidFill>
                <a:effectLst/>
                <a:latin typeface="+mn-lt"/>
              </a:rPr>
              <a:t>Potential Issue:</a:t>
            </a:r>
            <a:endParaRPr lang="en-US" sz="2800" dirty="0">
              <a:solidFill>
                <a:srgbClr val="2F2F2F"/>
              </a:solidFill>
              <a:effectLst/>
              <a:latin typeface="+mn-lt"/>
            </a:endParaRPr>
          </a:p>
          <a:p>
            <a:pPr marL="1085850" lvl="2" indent="-171450" fontAlgn="ctr"/>
            <a:r>
              <a:rPr lang="en-US" sz="2800" dirty="0">
                <a:solidFill>
                  <a:srgbClr val="2F2F2F"/>
                </a:solidFill>
                <a:effectLst/>
                <a:latin typeface="+mn-lt"/>
              </a:rPr>
              <a:t>Ongoing contracts are not included in the fixed-term worker process managed by Shared Services.</a:t>
            </a:r>
          </a:p>
          <a:p>
            <a:pPr marL="1543050" lvl="3" indent="-171450" fontAlgn="ctr"/>
            <a:r>
              <a:rPr lang="en-US" sz="2800" dirty="0">
                <a:solidFill>
                  <a:srgbClr val="2F2F2F"/>
                </a:solidFill>
                <a:effectLst/>
                <a:latin typeface="+mn-lt"/>
              </a:rPr>
              <a:t>HRPC must monitor end dates and adjust as needed.</a:t>
            </a:r>
          </a:p>
          <a:p>
            <a:pPr marL="1543050" lvl="3" indent="-171450" fontAlgn="ctr"/>
            <a:r>
              <a:rPr lang="en-US" sz="2800" dirty="0">
                <a:solidFill>
                  <a:srgbClr val="2F2F2F"/>
                </a:solidFill>
                <a:effectLst/>
                <a:latin typeface="+mn-lt"/>
              </a:rPr>
              <a:t>If the contract expires, it will automatically trigger termination of benefits.</a:t>
            </a:r>
          </a:p>
          <a:p>
            <a:pPr marL="857250" lvl="2" indent="-171450" fontAlgn="ctr"/>
            <a:r>
              <a:rPr lang="en-US" sz="2800" dirty="0">
                <a:solidFill>
                  <a:srgbClr val="2F2F2F"/>
                </a:solidFill>
                <a:latin typeface="+mn-lt"/>
              </a:rPr>
              <a:t>Do not use the ‘Add’ or ‘Edit’ buttons. </a:t>
            </a:r>
          </a:p>
          <a:p>
            <a:pPr marL="1543050" lvl="3" indent="-171450" fontAlgn="ctr"/>
            <a:r>
              <a:rPr lang="en-US" sz="2800" dirty="0">
                <a:solidFill>
                  <a:srgbClr val="2F2F2F"/>
                </a:solidFill>
                <a:latin typeface="+mn-lt"/>
              </a:rPr>
              <a:t>Rather, we should initiate the extension</a:t>
            </a:r>
            <a:r>
              <a:rPr lang="en-US" sz="2800" dirty="0">
                <a:solidFill>
                  <a:srgbClr val="2F2F2F"/>
                </a:solidFill>
                <a:effectLst/>
                <a:latin typeface="+mn-lt"/>
              </a:rPr>
              <a:t> with the ‘Start Review’ button.</a:t>
            </a:r>
          </a:p>
          <a:p>
            <a:pPr marL="857250" lvl="2" indent="-171450" fontAlgn="ctr"/>
            <a:r>
              <a:rPr lang="en-US" sz="2800" dirty="0">
                <a:solidFill>
                  <a:srgbClr val="2F2F2F"/>
                </a:solidFill>
                <a:latin typeface="+mn-lt"/>
              </a:rPr>
              <a:t>Do not take action to modify the Contract type. Please reach out to Catelyn if questions on the contract type.</a:t>
            </a:r>
            <a:endParaRPr lang="en-US" sz="2800" dirty="0">
              <a:solidFill>
                <a:schemeClr val="tx1"/>
              </a:solidFill>
            </a:endParaRPr>
          </a:p>
          <a:p>
            <a:pPr marL="1943100" lvl="2" indent="-571500"/>
            <a:endParaRPr lang="en-US" dirty="0">
              <a:solidFill>
                <a:schemeClr val="tx1"/>
              </a:solidFill>
            </a:endParaRPr>
          </a:p>
          <a:p>
            <a:pPr marL="1371600" lvl="2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1257300" lvl="1" indent="-571500"/>
            <a:endParaRPr lang="en-US" dirty="0">
              <a:solidFill>
                <a:schemeClr val="tx1"/>
              </a:solidFill>
            </a:endParaRPr>
          </a:p>
          <a:p>
            <a:pPr marL="571500" indent="-571500"/>
            <a:endParaRPr lang="en-US" dirty="0">
              <a:solidFill>
                <a:schemeClr val="tx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dirty="0"/>
          </a:p>
          <a:p>
            <a:pPr marL="2628900" lvl="3" indent="-5715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64DFA-282D-8916-A02C-F1243F3AE56A}"/>
              </a:ext>
            </a:extLst>
          </p:cNvPr>
          <p:cNvSpPr txBox="1"/>
          <p:nvPr/>
        </p:nvSpPr>
        <p:spPr>
          <a:xfrm>
            <a:off x="9822426" y="2066502"/>
            <a:ext cx="10233937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 fontAlgn="ctr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2F2F2F"/>
                </a:solidFill>
                <a:effectLst/>
                <a:latin typeface="+mn-lt"/>
              </a:rPr>
              <a:t>Changes to FTE or Compensation</a:t>
            </a:r>
            <a:endParaRPr lang="en-US" sz="2800" dirty="0">
              <a:solidFill>
                <a:srgbClr val="2F2F2F"/>
              </a:solidFill>
              <a:effectLst/>
              <a:latin typeface="+mn-lt"/>
            </a:endParaRPr>
          </a:p>
          <a:p>
            <a:pPr marL="1085850" lvl="2" indent="-171450" fontAlgn="ctr"/>
            <a:r>
              <a:rPr lang="en-US" sz="2800" dirty="0">
                <a:solidFill>
                  <a:srgbClr val="2F2F2F"/>
                </a:solidFill>
                <a:effectLst/>
                <a:latin typeface="+mn-lt"/>
              </a:rPr>
              <a:t>Any adjustments to FTE or Compensation must be processed as separate business transactions:</a:t>
            </a:r>
          </a:p>
          <a:p>
            <a:pPr marL="1828800" lvl="3" indent="-457200" fontAlgn="ctr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2F2F2F"/>
                </a:solidFill>
                <a:effectLst/>
                <a:latin typeface="+mn-lt"/>
              </a:rPr>
              <a:t>FTE Change:</a:t>
            </a:r>
            <a:br>
              <a:rPr lang="en-US" sz="2800" dirty="0">
                <a:solidFill>
                  <a:srgbClr val="2F2F2F"/>
                </a:solidFill>
                <a:effectLst/>
                <a:latin typeface="+mn-lt"/>
              </a:rPr>
            </a:br>
            <a:r>
              <a:rPr lang="en-US" sz="2800" dirty="0">
                <a:solidFill>
                  <a:srgbClr val="2F2F2F"/>
                </a:solidFill>
                <a:effectLst/>
                <a:latin typeface="+mn-lt"/>
              </a:rPr>
              <a:t>Navigate to: Actions →</a:t>
            </a:r>
            <a:r>
              <a:rPr lang="en-US" sz="2800" dirty="0">
                <a:solidFill>
                  <a:srgbClr val="2F2F2F"/>
                </a:solidFill>
                <a:latin typeface="+mn-lt"/>
              </a:rPr>
              <a:t> </a:t>
            </a:r>
            <a:r>
              <a:rPr lang="en-US" sz="2800" dirty="0">
                <a:solidFill>
                  <a:srgbClr val="2F2F2F"/>
                </a:solidFill>
                <a:effectLst/>
                <a:latin typeface="+mn-lt"/>
              </a:rPr>
              <a:t>Job Change →</a:t>
            </a:r>
            <a:r>
              <a:rPr lang="en-US" sz="2800" dirty="0">
                <a:solidFill>
                  <a:srgbClr val="2F2F2F"/>
                </a:solidFill>
                <a:latin typeface="+mn-lt"/>
              </a:rPr>
              <a:t> Start</a:t>
            </a:r>
            <a:r>
              <a:rPr lang="en-US" sz="2800" dirty="0">
                <a:solidFill>
                  <a:srgbClr val="2F2F2F"/>
                </a:solidFill>
                <a:effectLst/>
                <a:latin typeface="+mn-lt"/>
              </a:rPr>
              <a:t> Job Change → FTE Change Voluntary – Perm</a:t>
            </a:r>
          </a:p>
          <a:p>
            <a:pPr marL="2000250" lvl="4" indent="-171450" fontAlgn="ctr"/>
            <a:r>
              <a:rPr lang="en-US" sz="2800" dirty="0">
                <a:solidFill>
                  <a:srgbClr val="2F2F2F"/>
                </a:solidFill>
                <a:effectLst/>
                <a:latin typeface="+mn-lt"/>
              </a:rPr>
              <a:t>Use this for permanent, voluntary FTE adjustments.</a:t>
            </a:r>
          </a:p>
          <a:p>
            <a:pPr marL="2000250" lvl="4" indent="-171450" fontAlgn="ctr"/>
            <a:endParaRPr lang="en-US" sz="2800" dirty="0">
              <a:solidFill>
                <a:srgbClr val="2F2F2F"/>
              </a:solidFill>
              <a:effectLst/>
              <a:latin typeface="+mn-lt"/>
            </a:endParaRPr>
          </a:p>
          <a:p>
            <a:pPr marL="1828800" lvl="3" indent="-457200" fontAlgn="ctr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2F2F2F"/>
                </a:solidFill>
                <a:effectLst/>
                <a:latin typeface="+mn-lt"/>
              </a:rPr>
              <a:t>Compensation Change:</a:t>
            </a:r>
            <a:br>
              <a:rPr lang="en-US" sz="2800" dirty="0">
                <a:solidFill>
                  <a:srgbClr val="2F2F2F"/>
                </a:solidFill>
                <a:effectLst/>
                <a:latin typeface="+mn-lt"/>
              </a:rPr>
            </a:br>
            <a:r>
              <a:rPr lang="en-US" sz="2800" dirty="0">
                <a:solidFill>
                  <a:srgbClr val="2F2F2F"/>
                </a:solidFill>
                <a:effectLst/>
                <a:latin typeface="+mn-lt"/>
              </a:rPr>
              <a:t>Navigate to: Actions → Compensation → Request Compensation Change</a:t>
            </a:r>
          </a:p>
          <a:p>
            <a:pPr marL="2000250" lvl="4" indent="-171450" fontAlgn="ctr"/>
            <a:r>
              <a:rPr lang="en-US" sz="2800" dirty="0">
                <a:solidFill>
                  <a:srgbClr val="2F2F2F"/>
                </a:solidFill>
                <a:effectLst/>
                <a:latin typeface="+mn-lt"/>
              </a:rPr>
              <a:t>Use this to update or adjust compensation details.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055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5A5DF9-AD14-AB59-AD9F-5970EF6195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D675692-8E46-1E4D-09E0-480D3A503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229303" y="4925961"/>
            <a:ext cx="6887497" cy="53610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2ED3E0-000D-BAC0-B3DA-F738A7D87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5751" y="29497"/>
            <a:ext cx="13719319" cy="1988345"/>
          </a:xfrm>
        </p:spPr>
        <p:txBody>
          <a:bodyPr>
            <a:normAutofit/>
          </a:bodyPr>
          <a:lstStyle/>
          <a:p>
            <a:r>
              <a:rPr lang="en-US" sz="4400" dirty="0"/>
              <a:t>Step 1: Reappointment –</a:t>
            </a:r>
            <a:br>
              <a:rPr lang="en-US" sz="4400" dirty="0"/>
            </a:br>
            <a:r>
              <a:rPr lang="en-US" sz="4400" dirty="0"/>
              <a:t>Review Current Contract Details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47CC6E9-9F11-E1F6-389C-67E7635F69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8640" y="1870951"/>
            <a:ext cx="13242611" cy="8416049"/>
          </a:xfrm>
        </p:spPr>
        <p:txBody>
          <a:bodyPr>
            <a:normAutofit/>
          </a:bodyPr>
          <a:lstStyle/>
          <a:p>
            <a:pPr marL="0" marR="0">
              <a:lnSpc>
                <a:spcPct val="115000"/>
              </a:lnSpc>
              <a:spcBef>
                <a:spcPts val="800"/>
              </a:spcBef>
              <a:spcAft>
                <a:spcPts val="400"/>
              </a:spcAft>
              <a:buNone/>
            </a:pPr>
            <a:r>
              <a:rPr lang="en-US" sz="4000" b="1" kern="100" dirty="0">
                <a:solidFill>
                  <a:srgbClr val="0F4761"/>
                </a:solidFill>
                <a:effectLst/>
                <a:latin typeface="Aptos Display" panose="020B0004020202020204" pitchFamily="34" charset="0"/>
                <a:ea typeface="DengXian Light" panose="02010600030101010101" pitchFamily="2" charset="-122"/>
                <a:cs typeface="Times New Roman" panose="02020603050405020304" pitchFamily="18" charset="0"/>
              </a:rPr>
              <a:t>Step 1: </a:t>
            </a:r>
            <a:r>
              <a:rPr lang="en-US" sz="4000" b="1" kern="100" dirty="0">
                <a:solidFill>
                  <a:srgbClr val="002060"/>
                </a:solidFill>
                <a:effectLst/>
                <a:latin typeface="Aptos Display" panose="020B0004020202020204" pitchFamily="34" charset="0"/>
                <a:ea typeface="DengXian Light" panose="02010600030101010101" pitchFamily="2" charset="-122"/>
                <a:cs typeface="Times New Roman" panose="02020603050405020304" pitchFamily="18" charset="0"/>
              </a:rPr>
              <a:t>Review</a:t>
            </a:r>
            <a:r>
              <a:rPr lang="en-US" sz="4000" b="1" kern="100" dirty="0">
                <a:solidFill>
                  <a:srgbClr val="0F4761"/>
                </a:solidFill>
                <a:effectLst/>
                <a:latin typeface="Aptos Display" panose="020B0004020202020204" pitchFamily="34" charset="0"/>
                <a:ea typeface="DengXian Light" panose="02010600030101010101" pitchFamily="2" charset="-122"/>
                <a:cs typeface="Times New Roman" panose="02020603050405020304" pitchFamily="18" charset="0"/>
              </a:rPr>
              <a:t> Current Contract Details</a:t>
            </a:r>
          </a:p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US" sz="2800" kern="100" dirty="0">
                <a:solidFill>
                  <a:schemeClr val="tx1"/>
                </a:solidFill>
                <a:effectLst/>
                <a:latin typeface="+mn-lt"/>
                <a:ea typeface="DengXian" panose="02010600030101010101" pitchFamily="2" charset="-122"/>
                <a:cs typeface="Times New Roman" panose="02020603050405020304" pitchFamily="18" charset="0"/>
              </a:rPr>
              <a:t>Navigate to the Worker Profile.</a:t>
            </a:r>
          </a:p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US" sz="2800" kern="100" dirty="0">
                <a:solidFill>
                  <a:schemeClr val="tx1"/>
                </a:solidFill>
                <a:effectLst/>
                <a:latin typeface="+mn-lt"/>
                <a:ea typeface="DengXian" panose="02010600030101010101" pitchFamily="2" charset="-122"/>
                <a:cs typeface="Times New Roman" panose="02020603050405020304" pitchFamily="18" charset="0"/>
              </a:rPr>
              <a:t>Click Actions → Job Change → Employee Contracts.</a:t>
            </a:r>
          </a:p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US" sz="2800" kern="100" dirty="0">
                <a:solidFill>
                  <a:schemeClr val="tx1"/>
                </a:solidFill>
                <a:effectLst/>
                <a:latin typeface="+mn-lt"/>
                <a:ea typeface="DengXian" panose="02010600030101010101" pitchFamily="2" charset="-122"/>
                <a:cs typeface="Times New Roman" panose="02020603050405020304" pitchFamily="18" charset="0"/>
              </a:rPr>
              <a:t>Confirm: Correct position is selected, Contract Type = Ongoing, Contract Status = Active.</a:t>
            </a:r>
          </a:p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US" sz="2800" kern="100" dirty="0">
                <a:solidFill>
                  <a:schemeClr val="tx1"/>
                </a:solidFill>
                <a:effectLst/>
                <a:latin typeface="+mn-lt"/>
                <a:ea typeface="DengXian" panose="02010600030101010101" pitchFamily="2" charset="-122"/>
                <a:cs typeface="Times New Roman" panose="02020603050405020304" pitchFamily="18" charset="0"/>
              </a:rPr>
              <a:t>Do not select Add or Edit Contract</a:t>
            </a:r>
          </a:p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US" sz="2800" kern="100" dirty="0">
                <a:solidFill>
                  <a:schemeClr val="tx1"/>
                </a:solidFill>
                <a:latin typeface="+mn-lt"/>
                <a:ea typeface="DengXian" panose="02010600030101010101" pitchFamily="2" charset="-122"/>
                <a:cs typeface="Times New Roman" panose="02020603050405020304" pitchFamily="18" charset="0"/>
              </a:rPr>
              <a:t>Note the Contract End Date. If you are making changes to FTE or Compensation, the effective date should be set to one day after the current contract end date</a:t>
            </a:r>
            <a:r>
              <a:rPr lang="en-US" sz="2400" kern="100" dirty="0">
                <a:solidFill>
                  <a:schemeClr val="tx1"/>
                </a:solidFill>
                <a:latin typeface="+mn-lt"/>
                <a:ea typeface="DengXian" panose="02010600030101010101" pitchFamily="2" charset="-122"/>
                <a:cs typeface="Times New Roman" panose="02020603050405020304" pitchFamily="18" charset="0"/>
              </a:rPr>
              <a:t>.</a:t>
            </a:r>
            <a:endParaRPr lang="en-US" sz="2400" kern="100" dirty="0">
              <a:effectLst/>
              <a:latin typeface="+mn-lt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lvl="4"/>
            <a:endParaRPr lang="en-US" sz="2000" dirty="0">
              <a:solidFill>
                <a:schemeClr val="tx1"/>
              </a:solidFill>
            </a:endParaRPr>
          </a:p>
          <a:p>
            <a:pPr marL="1943100" lvl="2" indent="-571500"/>
            <a:endParaRPr lang="en-US" dirty="0">
              <a:solidFill>
                <a:schemeClr val="tx1"/>
              </a:solidFill>
            </a:endParaRPr>
          </a:p>
          <a:p>
            <a:pPr marL="1371600" lvl="2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1257300" lvl="1" indent="-571500"/>
            <a:endParaRPr lang="en-US" dirty="0">
              <a:solidFill>
                <a:schemeClr val="tx1"/>
              </a:solidFill>
            </a:endParaRPr>
          </a:p>
          <a:p>
            <a:pPr marL="571500" indent="-571500"/>
            <a:endParaRPr lang="en-US" dirty="0">
              <a:solidFill>
                <a:schemeClr val="tx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dirty="0"/>
          </a:p>
          <a:p>
            <a:pPr marL="2628900" lvl="3" indent="-5715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14" name="Picture 13" descr="Snip from Workday that shows how to navigate to the Worker Profile. This includes selectig Actions, then Job Change, then Employee Contracts.">
            <a:extLst>
              <a:ext uri="{FF2B5EF4-FFF2-40B4-BE49-F238E27FC236}">
                <a16:creationId xmlns:a16="http://schemas.microsoft.com/office/drawing/2014/main" id="{26EB2C8C-46A3-42D9-2345-74C9868EEC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19239" y="2017842"/>
            <a:ext cx="5128991" cy="468035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29DC26E-5758-B415-86ED-4210395EDE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725" y="7130906"/>
            <a:ext cx="18573349" cy="289730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62D47CB-02F7-001F-1E9D-CF133E3403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91212" y="7411763"/>
            <a:ext cx="1041575" cy="527458"/>
          </a:xfrm>
          <a:prstGeom prst="rect">
            <a:avLst/>
          </a:prstGeom>
          <a:solidFill>
            <a:srgbClr val="8300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035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5091D0-1846-11F0-234D-65AD03BE7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9C7CCAC-0E84-89D0-60F9-D3D51966B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229303" y="4925961"/>
            <a:ext cx="6887497" cy="53610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36FCF9-0799-A1AA-C02F-ECC2ED4E4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5751" y="29497"/>
            <a:ext cx="13719319" cy="1988345"/>
          </a:xfrm>
        </p:spPr>
        <p:txBody>
          <a:bodyPr>
            <a:normAutofit/>
          </a:bodyPr>
          <a:lstStyle/>
          <a:p>
            <a:r>
              <a:rPr lang="en-US" sz="4400" dirty="0"/>
              <a:t>Step 2: Reappointment – </a:t>
            </a:r>
            <a:br>
              <a:rPr lang="en-US" sz="4400" dirty="0"/>
            </a:br>
            <a:r>
              <a:rPr lang="en-US" sz="4400" dirty="0"/>
              <a:t>Click Start Review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FE643D0-AC4C-A991-213A-A440815E1D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2551" y="1841454"/>
            <a:ext cx="16574352" cy="8416049"/>
          </a:xfrm>
        </p:spPr>
        <p:txBody>
          <a:bodyPr>
            <a:normAutofit/>
          </a:bodyPr>
          <a:lstStyle/>
          <a:p>
            <a:pPr marL="0" marR="0">
              <a:lnSpc>
                <a:spcPct val="115000"/>
              </a:lnSpc>
              <a:spcBef>
                <a:spcPts val="800"/>
              </a:spcBef>
              <a:spcAft>
                <a:spcPts val="400"/>
              </a:spcAft>
              <a:buNone/>
            </a:pPr>
            <a:r>
              <a:rPr lang="en-US" sz="4000" b="1" kern="100" dirty="0">
                <a:solidFill>
                  <a:srgbClr val="0F4761"/>
                </a:solidFill>
                <a:effectLst/>
                <a:latin typeface="Aptos Display" panose="020B0004020202020204" pitchFamily="34" charset="0"/>
                <a:ea typeface="DengXian Light" panose="02010600030101010101" pitchFamily="2" charset="-122"/>
                <a:cs typeface="Times New Roman" panose="02020603050405020304" pitchFamily="18" charset="0"/>
              </a:rPr>
              <a:t>Step 2: Click Start Review</a:t>
            </a:r>
          </a:p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US" sz="2800" kern="100" dirty="0">
                <a:solidFill>
                  <a:schemeClr val="tx1"/>
                </a:solidFill>
                <a:effectLst/>
                <a:latin typeface="+mn-lt"/>
                <a:ea typeface="DengXian" panose="02010600030101010101" pitchFamily="2" charset="-122"/>
                <a:cs typeface="Times New Roman" panose="02020603050405020304" pitchFamily="18" charset="0"/>
              </a:rPr>
              <a:t>After confirming you have identified the correct position and contract, click Start Review</a:t>
            </a:r>
          </a:p>
          <a:p>
            <a:pPr lvl="1"/>
            <a:endParaRPr lang="en-US" sz="3400" i="0" dirty="0">
              <a:solidFill>
                <a:srgbClr val="333333"/>
              </a:solidFill>
              <a:effectLst/>
              <a:latin typeface="+mn-lt"/>
            </a:endParaRPr>
          </a:p>
          <a:p>
            <a:pPr lvl="4"/>
            <a:endParaRPr lang="en-US" sz="2000" dirty="0">
              <a:solidFill>
                <a:schemeClr val="tx1"/>
              </a:solidFill>
            </a:endParaRPr>
          </a:p>
          <a:p>
            <a:pPr marL="1943100" lvl="2" indent="-571500"/>
            <a:endParaRPr lang="en-US" dirty="0">
              <a:solidFill>
                <a:schemeClr val="tx1"/>
              </a:solidFill>
            </a:endParaRPr>
          </a:p>
          <a:p>
            <a:pPr marL="1371600" lvl="2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1257300" lvl="1" indent="-571500"/>
            <a:endParaRPr lang="en-US" dirty="0">
              <a:solidFill>
                <a:schemeClr val="tx1"/>
              </a:solidFill>
            </a:endParaRPr>
          </a:p>
          <a:p>
            <a:pPr marL="571500" indent="-571500"/>
            <a:endParaRPr lang="en-US" dirty="0">
              <a:solidFill>
                <a:schemeClr val="tx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dirty="0"/>
          </a:p>
          <a:p>
            <a:pPr marL="2628900" lvl="3" indent="-5715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7BBDA9-3588-06D9-D6BD-9A2D850AE6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265" y="4266728"/>
            <a:ext cx="19636984" cy="306322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E0F5C02-EB47-1C84-03DF-E40E6688D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57031" y="4266728"/>
            <a:ext cx="1262801" cy="430365"/>
          </a:xfrm>
          <a:prstGeom prst="rect">
            <a:avLst/>
          </a:prstGeom>
          <a:solidFill>
            <a:srgbClr val="8300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001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770DC8-495A-300F-E4D4-436C062F0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BE08705-659F-11FD-0930-921EDABD57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229303" y="4925961"/>
            <a:ext cx="6887497" cy="53610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EA4998-2896-207A-4628-9904AF86A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5751" y="29497"/>
            <a:ext cx="13911049" cy="1988345"/>
          </a:xfrm>
        </p:spPr>
        <p:txBody>
          <a:bodyPr>
            <a:normAutofit/>
          </a:bodyPr>
          <a:lstStyle/>
          <a:p>
            <a:r>
              <a:rPr lang="en-US" sz="4400" dirty="0"/>
              <a:t>Step 3: Reappointment – </a:t>
            </a:r>
            <a:br>
              <a:rPr lang="en-US" sz="4400" dirty="0"/>
            </a:br>
            <a:r>
              <a:rPr lang="en-US" sz="4400" dirty="0"/>
              <a:t>Start Employee Contract Review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949AA682-E31A-428E-52C5-96FF1ACEC9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2722" y="1592483"/>
            <a:ext cx="9625962" cy="8694517"/>
          </a:xfrm>
        </p:spPr>
        <p:txBody>
          <a:bodyPr>
            <a:normAutofit/>
          </a:bodyPr>
          <a:lstStyle/>
          <a:p>
            <a:pPr marL="0" marR="0">
              <a:lnSpc>
                <a:spcPct val="115000"/>
              </a:lnSpc>
              <a:spcBef>
                <a:spcPts val="800"/>
              </a:spcBef>
              <a:spcAft>
                <a:spcPts val="400"/>
              </a:spcAft>
              <a:buNone/>
            </a:pPr>
            <a:r>
              <a:rPr lang="en-US" sz="4000" b="1" kern="100" dirty="0">
                <a:solidFill>
                  <a:srgbClr val="0F4761"/>
                </a:solidFill>
                <a:effectLst/>
                <a:latin typeface="Aptos Display" panose="020B0004020202020204" pitchFamily="34" charset="0"/>
                <a:ea typeface="DengXian Light" panose="02010600030101010101" pitchFamily="2" charset="-122"/>
                <a:cs typeface="Times New Roman" panose="02020603050405020304" pitchFamily="18" charset="0"/>
              </a:rPr>
              <a:t>Step 3: Start Employee Contract Review</a:t>
            </a:r>
          </a:p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US" sz="2800" kern="100" dirty="0">
                <a:solidFill>
                  <a:schemeClr val="tx1"/>
                </a:solidFill>
                <a:latin typeface="+mn-lt"/>
                <a:ea typeface="DengXian" panose="02010600030101010101" pitchFamily="2" charset="-122"/>
                <a:cs typeface="Times New Roman" panose="02020603050405020304" pitchFamily="18" charset="0"/>
              </a:rPr>
              <a:t>You will be taken to another screen that prompts: “Do you want to start an Employee Contract Review?”</a:t>
            </a:r>
          </a:p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US" sz="2800" kern="100" dirty="0">
                <a:solidFill>
                  <a:schemeClr val="tx1"/>
                </a:solidFill>
                <a:latin typeface="+mn-lt"/>
                <a:ea typeface="DengXian" panose="02010600030101010101" pitchFamily="2" charset="-122"/>
                <a:cs typeface="Times New Roman" panose="02020603050405020304" pitchFamily="18" charset="0"/>
              </a:rPr>
              <a:t>Click OK.</a:t>
            </a:r>
          </a:p>
          <a:p>
            <a:pPr lvl="1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228600" algn="l"/>
              </a:tabLst>
            </a:pPr>
            <a:endParaRPr lang="en-US" sz="2200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endParaRPr lang="en-US" sz="3600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lvl="1"/>
            <a:endParaRPr lang="en-US" sz="3400" i="0" dirty="0">
              <a:solidFill>
                <a:srgbClr val="333333"/>
              </a:solidFill>
              <a:effectLst/>
              <a:latin typeface="+mn-lt"/>
            </a:endParaRPr>
          </a:p>
          <a:p>
            <a:pPr lvl="4"/>
            <a:endParaRPr lang="en-US" sz="2000" dirty="0">
              <a:solidFill>
                <a:schemeClr val="tx1"/>
              </a:solidFill>
            </a:endParaRPr>
          </a:p>
          <a:p>
            <a:pPr marL="1943100" lvl="2" indent="-571500"/>
            <a:endParaRPr lang="en-US" dirty="0">
              <a:solidFill>
                <a:schemeClr val="tx1"/>
              </a:solidFill>
            </a:endParaRPr>
          </a:p>
          <a:p>
            <a:pPr marL="1371600" lvl="2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1257300" lvl="1" indent="-571500"/>
            <a:endParaRPr lang="en-US" dirty="0">
              <a:solidFill>
                <a:schemeClr val="tx1"/>
              </a:solidFill>
            </a:endParaRPr>
          </a:p>
          <a:p>
            <a:pPr marL="571500" indent="-571500"/>
            <a:endParaRPr lang="en-US" dirty="0">
              <a:solidFill>
                <a:schemeClr val="tx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dirty="0"/>
          </a:p>
          <a:p>
            <a:pPr marL="2628900" lvl="3" indent="-5715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CDF9C3-0307-46CB-8028-15FEC7E9F2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0765" y="1781181"/>
            <a:ext cx="9770302" cy="612364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3989597-AA14-B872-6D80-5C9CAD5D80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90765" y="8612745"/>
            <a:ext cx="6277076" cy="120199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111A605-3232-866C-B37C-890B9A058F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039947" y="2047025"/>
            <a:ext cx="2059214" cy="496758"/>
          </a:xfrm>
          <a:prstGeom prst="rect">
            <a:avLst/>
          </a:prstGeom>
          <a:solidFill>
            <a:srgbClr val="8300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788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0B37A3-C07C-91CC-8014-D3B42DA20B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BF75A86-B1EA-7814-E253-AE2E48AA6A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229303" y="4925961"/>
            <a:ext cx="6887497" cy="53610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31FCBB-3EA1-C652-753D-C95269386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5751" y="29497"/>
            <a:ext cx="13911049" cy="1988345"/>
          </a:xfrm>
        </p:spPr>
        <p:txBody>
          <a:bodyPr>
            <a:normAutofit/>
          </a:bodyPr>
          <a:lstStyle/>
          <a:p>
            <a:r>
              <a:rPr lang="en-US" sz="4400" dirty="0"/>
              <a:t>Step 4: Reappointment -</a:t>
            </a:r>
            <a:br>
              <a:rPr lang="en-US" sz="4400" dirty="0"/>
            </a:br>
            <a:r>
              <a:rPr lang="en-US" sz="4400" dirty="0"/>
              <a:t>Choose Extend Contract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6EA6D89-5966-AFA8-4A6E-8BB7D56C4C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4685" y="1558573"/>
            <a:ext cx="11353483" cy="8416049"/>
          </a:xfrm>
        </p:spPr>
        <p:txBody>
          <a:bodyPr>
            <a:normAutofit/>
          </a:bodyPr>
          <a:lstStyle/>
          <a:p>
            <a:pPr marL="0" marR="0">
              <a:lnSpc>
                <a:spcPct val="115000"/>
              </a:lnSpc>
              <a:spcBef>
                <a:spcPts val="800"/>
              </a:spcBef>
              <a:spcAft>
                <a:spcPts val="400"/>
              </a:spcAft>
              <a:buNone/>
            </a:pPr>
            <a:r>
              <a:rPr lang="en-US" sz="4000" b="1" kern="100" dirty="0">
                <a:solidFill>
                  <a:srgbClr val="0F4761"/>
                </a:solidFill>
                <a:effectLst/>
                <a:latin typeface="Aptos Display" panose="020B0004020202020204" pitchFamily="34" charset="0"/>
                <a:ea typeface="DengXian Light" panose="02010600030101010101" pitchFamily="2" charset="-122"/>
                <a:cs typeface="Times New Roman" panose="02020603050405020304" pitchFamily="18" charset="0"/>
              </a:rPr>
              <a:t>Step 4: Choose Action Type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US" sz="2800" kern="100" dirty="0">
                <a:solidFill>
                  <a:schemeClr val="tx1"/>
                </a:solidFill>
                <a:latin typeface="+mn-lt"/>
                <a:ea typeface="DengXian" panose="02010600030101010101" pitchFamily="2" charset="-122"/>
                <a:cs typeface="Times New Roman" panose="02020603050405020304" pitchFamily="18" charset="0"/>
              </a:rPr>
              <a:t>From the Action dropdown menu, select Extend Contract.</a:t>
            </a:r>
          </a:p>
          <a:p>
            <a:pPr lvl="1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US" sz="2800" kern="100" dirty="0">
                <a:solidFill>
                  <a:schemeClr val="tx1"/>
                </a:solidFill>
                <a:latin typeface="+mn-lt"/>
                <a:ea typeface="DengXian" panose="02010600030101010101" pitchFamily="2" charset="-122"/>
                <a:cs typeface="Times New Roman" panose="02020603050405020304" pitchFamily="18" charset="0"/>
              </a:rPr>
              <a:t>The Review Contracts task has caused quite a bit of uncertainly, but as a reminder, it should not be used to initiate actions such as Change Job, Terminate, or Add a contract. The only thing this can be used for is to extend an end date for a Regular, Ongoing employee. 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US" sz="2800" kern="100" dirty="0">
                <a:solidFill>
                  <a:schemeClr val="tx1"/>
                </a:solidFill>
                <a:effectLst/>
                <a:latin typeface="+mn-lt"/>
                <a:ea typeface="DengXian" panose="02010600030101010101" pitchFamily="2" charset="-122"/>
                <a:cs typeface="Times New Roman" panose="02020603050405020304" pitchFamily="18" charset="0"/>
              </a:rPr>
              <a:t>Click Submit.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endParaRPr lang="en-US" sz="2800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endParaRPr lang="en-US" sz="3600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lvl="1"/>
            <a:endParaRPr lang="en-US" sz="3400" i="0" dirty="0">
              <a:solidFill>
                <a:srgbClr val="333333"/>
              </a:solidFill>
              <a:effectLst/>
              <a:latin typeface="+mn-lt"/>
            </a:endParaRPr>
          </a:p>
          <a:p>
            <a:pPr lvl="4"/>
            <a:endParaRPr lang="en-US" sz="2000" dirty="0">
              <a:solidFill>
                <a:schemeClr val="tx1"/>
              </a:solidFill>
            </a:endParaRPr>
          </a:p>
          <a:p>
            <a:pPr marL="1943100" lvl="2" indent="-571500"/>
            <a:endParaRPr lang="en-US" dirty="0">
              <a:solidFill>
                <a:schemeClr val="tx1"/>
              </a:solidFill>
            </a:endParaRPr>
          </a:p>
          <a:p>
            <a:pPr marL="1371600" lvl="2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1257300" lvl="1" indent="-571500"/>
            <a:endParaRPr lang="en-US" dirty="0">
              <a:solidFill>
                <a:schemeClr val="tx1"/>
              </a:solidFill>
            </a:endParaRPr>
          </a:p>
          <a:p>
            <a:pPr marL="571500" indent="-571500"/>
            <a:endParaRPr lang="en-US" dirty="0">
              <a:solidFill>
                <a:schemeClr val="tx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dirty="0"/>
          </a:p>
          <a:p>
            <a:pPr marL="2628900" lvl="3" indent="-5715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C98B5CB-BDCC-1EBC-9A61-03EE340520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5058" y="5329198"/>
            <a:ext cx="5759013" cy="484330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DF08FA7-27D5-F565-741F-166A9D2D00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78168" y="1761553"/>
            <a:ext cx="8497380" cy="525087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04706B3-5202-57EE-27ED-24150ACF24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60944" y="8893277"/>
            <a:ext cx="6631184" cy="106173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B0A7FCF-F338-972A-3F08-30C6EA563A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47691" y="5329198"/>
            <a:ext cx="913843" cy="403237"/>
          </a:xfrm>
          <a:prstGeom prst="rect">
            <a:avLst/>
          </a:prstGeom>
          <a:solidFill>
            <a:srgbClr val="8300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A415934-2E2E-D081-5B6E-773851314C0F}"/>
              </a:ext>
            </a:extLst>
          </p:cNvPr>
          <p:cNvSpPr/>
          <p:nvPr/>
        </p:nvSpPr>
        <p:spPr>
          <a:xfrm>
            <a:off x="7289333" y="8396748"/>
            <a:ext cx="1135626" cy="2949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93BB3C5-0D84-5CE1-C366-1AD0C10E6675}"/>
              </a:ext>
            </a:extLst>
          </p:cNvPr>
          <p:cNvSpPr/>
          <p:nvPr/>
        </p:nvSpPr>
        <p:spPr>
          <a:xfrm>
            <a:off x="6546620" y="8101781"/>
            <a:ext cx="1135626" cy="2949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89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E3899-3494-9C2A-01E0-A0CD3EE2B1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761E407-A17F-D5F7-6530-699F254D33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229303" y="4925961"/>
            <a:ext cx="6887497" cy="53610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B1F6BC-8564-D1DF-B59B-EF3C14AC6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5751" y="29497"/>
            <a:ext cx="13911049" cy="1988345"/>
          </a:xfrm>
        </p:spPr>
        <p:txBody>
          <a:bodyPr>
            <a:normAutofit/>
          </a:bodyPr>
          <a:lstStyle/>
          <a:p>
            <a:r>
              <a:rPr lang="en-US" sz="4400" dirty="0"/>
              <a:t>Step 5: Reappointment – </a:t>
            </a:r>
            <a:br>
              <a:rPr lang="en-US" sz="4400" dirty="0"/>
            </a:br>
            <a:r>
              <a:rPr lang="en-US" sz="4400" dirty="0"/>
              <a:t>Extend Contract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85B157-D7B8-5CF9-4EEB-11B6852E4F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5622" y="1870950"/>
            <a:ext cx="19481178" cy="8416049"/>
          </a:xfrm>
        </p:spPr>
        <p:txBody>
          <a:bodyPr>
            <a:normAutofit/>
          </a:bodyPr>
          <a:lstStyle/>
          <a:p>
            <a:pPr marL="0" marR="0">
              <a:lnSpc>
                <a:spcPct val="115000"/>
              </a:lnSpc>
              <a:spcBef>
                <a:spcPts val="800"/>
              </a:spcBef>
              <a:spcAft>
                <a:spcPts val="400"/>
              </a:spcAft>
              <a:buNone/>
            </a:pPr>
            <a:r>
              <a:rPr lang="en-US" sz="4000" b="1" kern="100" dirty="0">
                <a:solidFill>
                  <a:srgbClr val="0F4761"/>
                </a:solidFill>
                <a:effectLst/>
                <a:latin typeface="Aptos Display" panose="020B0004020202020204" pitchFamily="34" charset="0"/>
                <a:ea typeface="DengXian Light" panose="02010600030101010101" pitchFamily="2" charset="-122"/>
                <a:cs typeface="Times New Roman" panose="02020603050405020304" pitchFamily="18" charset="0"/>
              </a:rPr>
              <a:t>Step 5: Extend Contract</a:t>
            </a:r>
          </a:p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US" sz="2800" kern="100" dirty="0">
                <a:solidFill>
                  <a:schemeClr val="tx1"/>
                </a:solidFill>
                <a:effectLst/>
                <a:latin typeface="+mn-lt"/>
                <a:ea typeface="DengXian" panose="02010600030101010101" pitchFamily="2" charset="-122"/>
                <a:cs typeface="Times New Roman" panose="02020603050405020304" pitchFamily="18" charset="0"/>
              </a:rPr>
              <a:t>Enter the new Extended Contract End Date</a:t>
            </a:r>
          </a:p>
          <a:p>
            <a:pPr lvl="1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US" sz="2800" kern="100" dirty="0">
                <a:solidFill>
                  <a:schemeClr val="tx1"/>
                </a:solidFill>
                <a:latin typeface="+mn-lt"/>
                <a:ea typeface="DengXian" panose="02010600030101010101" pitchFamily="2" charset="-122"/>
                <a:cs typeface="Times New Roman" panose="02020603050405020304" pitchFamily="18" charset="0"/>
              </a:rPr>
              <a:t>Example: 6/30/2027</a:t>
            </a:r>
            <a:r>
              <a:rPr lang="en-US" sz="2800" kern="100" dirty="0">
                <a:solidFill>
                  <a:schemeClr val="tx1"/>
                </a:solidFill>
                <a:effectLst/>
                <a:latin typeface="+mn-lt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US" sz="2800" kern="100" dirty="0">
                <a:solidFill>
                  <a:schemeClr val="tx1"/>
                </a:solidFill>
                <a:latin typeface="+mn-lt"/>
                <a:ea typeface="DengXian" panose="02010600030101010101" pitchFamily="2" charset="-122"/>
                <a:cs typeface="Times New Roman" panose="02020603050405020304" pitchFamily="18" charset="0"/>
              </a:rPr>
              <a:t>Click Submit.</a:t>
            </a:r>
            <a:endParaRPr lang="en-US" sz="2800" kern="100" dirty="0">
              <a:solidFill>
                <a:schemeClr val="tx1"/>
              </a:solidFill>
              <a:effectLst/>
              <a:latin typeface="+mn-lt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lvl="4"/>
            <a:endParaRPr lang="en-US" sz="2000" dirty="0">
              <a:solidFill>
                <a:schemeClr val="tx1"/>
              </a:solidFill>
            </a:endParaRPr>
          </a:p>
          <a:p>
            <a:pPr marL="1943100" lvl="2" indent="-571500"/>
            <a:endParaRPr lang="en-US" dirty="0">
              <a:solidFill>
                <a:schemeClr val="tx1"/>
              </a:solidFill>
            </a:endParaRPr>
          </a:p>
          <a:p>
            <a:pPr marL="1371600" lvl="2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1257300" lvl="1" indent="-571500"/>
            <a:endParaRPr lang="en-US" dirty="0">
              <a:solidFill>
                <a:schemeClr val="tx1"/>
              </a:solidFill>
            </a:endParaRPr>
          </a:p>
          <a:p>
            <a:pPr marL="571500" indent="-571500"/>
            <a:endParaRPr lang="en-US" dirty="0">
              <a:solidFill>
                <a:schemeClr val="tx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dirty="0"/>
          </a:p>
          <a:p>
            <a:pPr marL="2628900" lvl="3" indent="-5715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5E272D-B8CD-A7E9-CD13-740768EA05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2131" y="9420399"/>
            <a:ext cx="5228226" cy="8371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D6A2159-874A-884C-1D5B-FC7F7FC242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2131" y="1674416"/>
            <a:ext cx="11674117" cy="256258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D344F67-F572-A247-75A9-2DF8A78219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62131" y="4327140"/>
            <a:ext cx="6334280" cy="521506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589A38C-DC40-01E7-97C9-B6063C61C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8980128" y="1674416"/>
            <a:ext cx="665318" cy="343426"/>
          </a:xfrm>
          <a:prstGeom prst="rect">
            <a:avLst/>
          </a:prstGeom>
          <a:solidFill>
            <a:srgbClr val="8300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6D3B18B-DC58-D943-F518-C01D0F0C087D}"/>
              </a:ext>
            </a:extLst>
          </p:cNvPr>
          <p:cNvSpPr/>
          <p:nvPr/>
        </p:nvSpPr>
        <p:spPr>
          <a:xfrm>
            <a:off x="10183761" y="4197558"/>
            <a:ext cx="909484" cy="4719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562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8DC245-C4F9-3A56-31B1-D2CA2FC949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2955B1E-57C6-8E88-75B2-D38BCF728E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229303" y="4925961"/>
            <a:ext cx="6887497" cy="53610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D04EFE-A7A3-4A1A-49B3-6074AFFB5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5751" y="29497"/>
            <a:ext cx="13911049" cy="1988345"/>
          </a:xfrm>
        </p:spPr>
        <p:txBody>
          <a:bodyPr>
            <a:normAutofit/>
          </a:bodyPr>
          <a:lstStyle/>
          <a:p>
            <a:r>
              <a:rPr lang="en-US" sz="4400" dirty="0"/>
              <a:t>Step 6: Reappointment – </a:t>
            </a:r>
            <a:br>
              <a:rPr lang="en-US" sz="4400" dirty="0"/>
            </a:br>
            <a:r>
              <a:rPr lang="en-US" sz="4400" dirty="0"/>
              <a:t>Skip Generate Document 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B95DF18-FF9C-7AE8-D618-87462E907A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7727" y="1617866"/>
            <a:ext cx="10636584" cy="8416049"/>
          </a:xfrm>
        </p:spPr>
        <p:txBody>
          <a:bodyPr>
            <a:normAutofit fontScale="92500"/>
          </a:bodyPr>
          <a:lstStyle/>
          <a:p>
            <a:pPr marL="0" marR="0">
              <a:lnSpc>
                <a:spcPct val="115000"/>
              </a:lnSpc>
              <a:spcBef>
                <a:spcPts val="800"/>
              </a:spcBef>
              <a:spcAft>
                <a:spcPts val="400"/>
              </a:spcAft>
              <a:buNone/>
            </a:pPr>
            <a:r>
              <a:rPr lang="en-US" sz="4000" b="1" kern="100" dirty="0">
                <a:solidFill>
                  <a:srgbClr val="0F4761"/>
                </a:solidFill>
                <a:effectLst/>
                <a:latin typeface="Aptos Display" panose="020B0004020202020204" pitchFamily="34" charset="0"/>
                <a:ea typeface="DengXian Light" panose="02010600030101010101" pitchFamily="2" charset="-122"/>
                <a:cs typeface="Times New Roman" panose="02020603050405020304" pitchFamily="18" charset="0"/>
              </a:rPr>
              <a:t>Step 6: Skip Generate Document</a:t>
            </a:r>
          </a:p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US" sz="2800" dirty="0">
                <a:solidFill>
                  <a:schemeClr val="tx1"/>
                </a:solidFill>
                <a:latin typeface="+mn-lt"/>
              </a:rPr>
              <a:t>You will skip the Generate Document task.</a:t>
            </a:r>
          </a:p>
          <a:p>
            <a:pPr lvl="1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US" sz="2800" dirty="0">
                <a:solidFill>
                  <a:schemeClr val="tx1"/>
                </a:solidFill>
                <a:latin typeface="+mn-lt"/>
              </a:rPr>
              <a:t>Click on the wheel and click Skip This Task</a:t>
            </a:r>
          </a:p>
          <a:p>
            <a:pPr lvl="1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US" sz="2800" dirty="0">
                <a:solidFill>
                  <a:schemeClr val="tx1"/>
                </a:solidFill>
                <a:latin typeface="+mn-lt"/>
              </a:rPr>
              <a:t>This will then prompt a Skip Reason, which is optional. Then click OK</a:t>
            </a:r>
          </a:p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US" sz="2800" dirty="0">
                <a:solidFill>
                  <a:schemeClr val="tx1"/>
                </a:solidFill>
                <a:latin typeface="+mn-lt"/>
              </a:rPr>
              <a:t>The reasons:</a:t>
            </a:r>
          </a:p>
          <a:p>
            <a:pPr lvl="1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US" sz="2800" dirty="0">
                <a:solidFill>
                  <a:schemeClr val="tx1"/>
                </a:solidFill>
                <a:latin typeface="+mn-lt"/>
              </a:rPr>
              <a:t>Reappointment renewal notices are not required for Academic Staff Regular, Ongoing employees as renewal is assumed under - </a:t>
            </a:r>
            <a:r>
              <a:rPr lang="en-US" sz="2800" dirty="0">
                <a:hlinkClick r:id="rId3"/>
              </a:rPr>
              <a:t>UWS Chapter 10 - Academic Staff Appointments</a:t>
            </a:r>
            <a:endParaRPr lang="en-US" sz="2800" dirty="0">
              <a:solidFill>
                <a:schemeClr val="tx1"/>
              </a:solidFill>
              <a:latin typeface="+mn-lt"/>
            </a:endParaRPr>
          </a:p>
          <a:p>
            <a:pPr lvl="1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US" sz="2800" dirty="0">
                <a:solidFill>
                  <a:schemeClr val="tx1"/>
                </a:solidFill>
                <a:latin typeface="+mn-lt"/>
              </a:rPr>
              <a:t>The Workday contract template contained unnecessary or irrelevant language.</a:t>
            </a:r>
          </a:p>
          <a:p>
            <a:pPr lvl="1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US" sz="2800" dirty="0">
                <a:solidFill>
                  <a:schemeClr val="tx1"/>
                </a:solidFill>
                <a:latin typeface="+mn-lt"/>
              </a:rPr>
              <a:t>There have been ongoing issues ensuring these contracts consistently reflected accurate information.</a:t>
            </a:r>
          </a:p>
          <a:p>
            <a:pPr lvl="1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US" sz="2800" dirty="0">
                <a:solidFill>
                  <a:schemeClr val="tx1"/>
                </a:solidFill>
                <a:latin typeface="+mn-lt"/>
              </a:rPr>
              <a:t>During the week of May 4, HR will email to all Academic Staff employees to confirm their renewal and provide instructions on how to see their contract details in Workday.</a:t>
            </a:r>
          </a:p>
          <a:p>
            <a:pPr lvl="1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228600" algn="l"/>
              </a:tabLst>
            </a:pPr>
            <a:endParaRPr lang="en-US" sz="2800" dirty="0">
              <a:solidFill>
                <a:schemeClr val="tx1"/>
              </a:solidFill>
              <a:latin typeface="+mn-lt"/>
            </a:endParaRPr>
          </a:p>
          <a:p>
            <a:pPr lvl="1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228600" algn="l"/>
              </a:tabLst>
            </a:pPr>
            <a:endParaRPr lang="en-US" dirty="0">
              <a:solidFill>
                <a:schemeClr val="tx1"/>
              </a:solidFill>
            </a:endParaRPr>
          </a:p>
          <a:p>
            <a:pPr marL="1371600" lvl="2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1257300" lvl="1" indent="-571500"/>
            <a:endParaRPr lang="en-US" dirty="0">
              <a:solidFill>
                <a:schemeClr val="tx1"/>
              </a:solidFill>
            </a:endParaRPr>
          </a:p>
          <a:p>
            <a:pPr marL="571500" indent="-571500"/>
            <a:endParaRPr lang="en-US" dirty="0">
              <a:solidFill>
                <a:schemeClr val="tx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dirty="0"/>
          </a:p>
          <a:p>
            <a:pPr marL="2628900" lvl="3" indent="-5715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3336288-3C19-4915-749A-8A933129FB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9276" y="1708718"/>
            <a:ext cx="7620348" cy="481007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89A0CFD-09B1-4417-F59C-3B4E7EC2B0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84311" y="6741589"/>
            <a:ext cx="6950042" cy="332260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A4A3283-00B3-B931-6CCB-68A68B524E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96450" y="9814519"/>
            <a:ext cx="2232853" cy="472481"/>
          </a:xfrm>
          <a:prstGeom prst="rect">
            <a:avLst/>
          </a:prstGeom>
        </p:spPr>
      </p:pic>
      <p:sp>
        <p:nvSpPr>
          <p:cNvPr id="15" name="Arrow: Down 14">
            <a:extLst>
              <a:ext uri="{FF2B5EF4-FFF2-40B4-BE49-F238E27FC236}">
                <a16:creationId xmlns:a16="http://schemas.microsoft.com/office/drawing/2014/main" id="{0AABD3EE-71F9-F050-B5D8-82789E5AD80D}"/>
              </a:ext>
            </a:extLst>
          </p:cNvPr>
          <p:cNvSpPr/>
          <p:nvPr/>
        </p:nvSpPr>
        <p:spPr>
          <a:xfrm>
            <a:off x="11894659" y="8369961"/>
            <a:ext cx="436433" cy="41664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53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CB0571-D397-BACD-6BEC-5717A6756B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DC21F02-5955-A008-2486-FCD66E7376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229303" y="4925961"/>
            <a:ext cx="6887497" cy="53610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FEC6CC-BCCD-39DD-1A29-9F3839E60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5751" y="29497"/>
            <a:ext cx="13911049" cy="1988345"/>
          </a:xfrm>
        </p:spPr>
        <p:txBody>
          <a:bodyPr>
            <a:normAutofit/>
          </a:bodyPr>
          <a:lstStyle/>
          <a:p>
            <a:r>
              <a:rPr lang="en-US" sz="4400" dirty="0"/>
              <a:t>Reappointment – Non-Renewals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FFFAA37B-8520-A042-4EF0-8B3369D4AA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7726" y="1870950"/>
            <a:ext cx="19397125" cy="8416049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4000" b="1" i="0" dirty="0">
                <a:solidFill>
                  <a:srgbClr val="002060"/>
                </a:solidFill>
                <a:effectLst/>
                <a:latin typeface="Aptos Display" panose="020B0004020202020204" pitchFamily="34" charset="0"/>
              </a:rPr>
              <a:t>Non-Renewals</a:t>
            </a:r>
            <a:endParaRPr lang="en-US" sz="4000" b="1" i="0" dirty="0">
              <a:solidFill>
                <a:srgbClr val="002060"/>
              </a:solidFill>
              <a:latin typeface="Aptos Display" panose="020B0004020202020204" pitchFamily="34" charset="0"/>
            </a:endParaRPr>
          </a:p>
          <a:p>
            <a:pPr marL="914400" lvl="1" indent="-457200" fontAlgn="ctr"/>
            <a:r>
              <a:rPr lang="en-US" sz="2800" kern="100" dirty="0">
                <a:solidFill>
                  <a:schemeClr val="tx1"/>
                </a:solidFill>
                <a:latin typeface="+mn-lt"/>
                <a:ea typeface="DengXian" panose="02010600030101010101" pitchFamily="2" charset="-122"/>
                <a:cs typeface="Times New Roman" panose="02020603050405020304" pitchFamily="18" charset="0"/>
              </a:rPr>
              <a:t>If there are any non‑renewals during this reappointment process, please notify HR by March 30. You may do so by replying directly to the original message from </a:t>
            </a:r>
            <a:r>
              <a:rPr lang="en-US" sz="2800" kern="100" dirty="0">
                <a:solidFill>
                  <a:schemeClr val="tx1"/>
                </a:solidFill>
                <a:latin typeface="+mn-lt"/>
                <a:ea typeface="DengXian" panose="02010600030101010101" pitchFamily="2" charset="-122"/>
                <a:cs typeface="Times New Roman" panose="02020603050405020304" pitchFamily="18" charset="0"/>
                <a:hlinkClick r:id="rId3"/>
              </a:rPr>
              <a:t>hrinfo@uwlax.edu</a:t>
            </a:r>
            <a:endParaRPr lang="en-US" sz="2800" kern="100" dirty="0">
              <a:solidFill>
                <a:schemeClr val="tx1"/>
              </a:solidFill>
              <a:latin typeface="+mn-lt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228600" indent="-457200" fontAlgn="ctr"/>
            <a:r>
              <a:rPr lang="en-US" sz="4000" b="1" dirty="0">
                <a:solidFill>
                  <a:srgbClr val="002060"/>
                </a:solidFill>
                <a:latin typeface="Aptos Display" panose="020B0004020202020204" pitchFamily="34" charset="0"/>
              </a:rPr>
              <a:t>Non-Renewal Appointment Notices</a:t>
            </a:r>
            <a:endParaRPr lang="en-US" sz="4000" b="1" i="0" dirty="0">
              <a:solidFill>
                <a:srgbClr val="002060"/>
              </a:solidFill>
              <a:latin typeface="Aptos Display" panose="020B0004020202020204" pitchFamily="34" charset="0"/>
            </a:endParaRPr>
          </a:p>
          <a:p>
            <a:pPr lvl="1" indent="-571500" fontAlgn="ctr"/>
            <a:r>
              <a:rPr lang="en-US" sz="2800" kern="100" dirty="0">
                <a:solidFill>
                  <a:schemeClr val="tx1"/>
                </a:solidFill>
                <a:latin typeface="+mn-lt"/>
                <a:ea typeface="DengXian" panose="02010600030101010101" pitchFamily="2" charset="-122"/>
                <a:cs typeface="Times New Roman" panose="02020603050405020304" pitchFamily="18" charset="0"/>
              </a:rPr>
              <a:t>If employed for less than 2 years: </a:t>
            </a:r>
          </a:p>
          <a:p>
            <a:pPr lvl="2" indent="-571500" fontAlgn="ctr"/>
            <a:r>
              <a:rPr lang="en-US" sz="2800" kern="100" dirty="0">
                <a:solidFill>
                  <a:schemeClr val="tx1"/>
                </a:solidFill>
                <a:latin typeface="+mn-lt"/>
                <a:ea typeface="DengXian" panose="02010600030101010101" pitchFamily="2" charset="-122"/>
                <a:cs typeface="Times New Roman" panose="02020603050405020304" pitchFamily="18" charset="0"/>
              </a:rPr>
              <a:t>Must receive 3 months’ notice prior to the contract end date.</a:t>
            </a:r>
          </a:p>
          <a:p>
            <a:pPr lvl="1" indent="-571500" fontAlgn="ctr"/>
            <a:r>
              <a:rPr lang="en-US" sz="2800" kern="100" dirty="0">
                <a:solidFill>
                  <a:schemeClr val="tx1"/>
                </a:solidFill>
                <a:latin typeface="+mn-lt"/>
                <a:ea typeface="DengXian" panose="02010600030101010101" pitchFamily="2" charset="-122"/>
                <a:cs typeface="Times New Roman" panose="02020603050405020304" pitchFamily="18" charset="0"/>
              </a:rPr>
              <a:t>If employed for 2+ years: </a:t>
            </a:r>
          </a:p>
          <a:p>
            <a:pPr lvl="2" indent="-571500" fontAlgn="ctr"/>
            <a:r>
              <a:rPr lang="en-US" sz="2800" kern="100" dirty="0">
                <a:solidFill>
                  <a:schemeClr val="tx1"/>
                </a:solidFill>
                <a:latin typeface="+mn-lt"/>
                <a:ea typeface="DengXian" panose="02010600030101010101" pitchFamily="2" charset="-122"/>
                <a:cs typeface="Times New Roman" panose="02020603050405020304" pitchFamily="18" charset="0"/>
              </a:rPr>
              <a:t>Must receive 6 months’ notice prior to the contract end date.</a:t>
            </a:r>
          </a:p>
          <a:p>
            <a:pPr lvl="3" indent="-571500" fontAlgn="ctr"/>
            <a:r>
              <a:rPr lang="en-US" sz="2800" kern="100" dirty="0">
                <a:solidFill>
                  <a:schemeClr val="tx1"/>
                </a:solidFill>
                <a:latin typeface="+mn-lt"/>
                <a:ea typeface="DengXian" panose="02010600030101010101" pitchFamily="2" charset="-122"/>
                <a:cs typeface="Times New Roman" panose="02020603050405020304" pitchFamily="18" charset="0"/>
              </a:rPr>
              <a:t>If notice is not issued in time, please work with HR Ops to update the employee’s appointment to Fixed Term – Terminal and extend the current contract end date by 3 months before the HR Partner/Employee Relations can process the termination.</a:t>
            </a:r>
          </a:p>
          <a:p>
            <a:pPr indent="-571500" fontAlgn="ctr"/>
            <a:r>
              <a:rPr lang="en-US" sz="4000" b="1" i="0" dirty="0">
                <a:solidFill>
                  <a:srgbClr val="002060"/>
                </a:solidFill>
                <a:effectLst/>
                <a:latin typeface="Aptos Display" panose="020B0004020202020204" pitchFamily="34" charset="0"/>
              </a:rPr>
              <a:t>Termination Process</a:t>
            </a:r>
          </a:p>
          <a:p>
            <a:pPr lvl="1" indent="-571500" fontAlgn="ctr"/>
            <a:r>
              <a:rPr lang="en-US" sz="2800" i="0" dirty="0">
                <a:solidFill>
                  <a:schemeClr val="tx1"/>
                </a:solidFill>
                <a:effectLst/>
                <a:latin typeface="+mn-lt"/>
              </a:rPr>
              <a:t>After Employee Relations meets with the employee, the assigned HR Partner (Vinny, Catelyn, or V) or Employee Relations will proceed with termination.</a:t>
            </a:r>
            <a:endParaRPr lang="en-US" sz="2800" dirty="0">
              <a:solidFill>
                <a:schemeClr val="tx1"/>
              </a:solidFill>
              <a:latin typeface="+mn-lt"/>
            </a:endParaRPr>
          </a:p>
          <a:p>
            <a:pPr lvl="1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228600" algn="l"/>
              </a:tabLst>
            </a:pPr>
            <a:endParaRPr lang="en-US" sz="2200" dirty="0">
              <a:solidFill>
                <a:schemeClr val="tx1"/>
              </a:solidFill>
              <a:latin typeface="+mn-lt"/>
            </a:endParaRPr>
          </a:p>
          <a:p>
            <a:pPr marL="1371600" lvl="2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1257300" lvl="1" indent="-571500"/>
            <a:endParaRPr lang="en-US" dirty="0">
              <a:solidFill>
                <a:schemeClr val="tx1"/>
              </a:solidFill>
            </a:endParaRPr>
          </a:p>
          <a:p>
            <a:pPr marL="571500" indent="-571500"/>
            <a:endParaRPr lang="en-US" dirty="0">
              <a:solidFill>
                <a:schemeClr val="tx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dirty="0"/>
          </a:p>
          <a:p>
            <a:pPr marL="2628900" lvl="3" indent="-5715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026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UWL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UWL Theme 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UWL Theme 3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95cd89b-ee54-439a-9b49-f27e4358ff23">
      <Terms xmlns="http://schemas.microsoft.com/office/infopath/2007/PartnerControls"/>
    </lcf76f155ced4ddcb4097134ff3c332f>
    <TaxCatchAll xmlns="fbb1cca4-d477-4fa3-a3b9-c66321d91aa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855BC0E8F9F20448B134C06F0839115" ma:contentTypeVersion="19" ma:contentTypeDescription="Create a new document." ma:contentTypeScope="" ma:versionID="68cd9a3b9439edc81b3e04bd1be48ce5">
  <xsd:schema xmlns:xsd="http://www.w3.org/2001/XMLSchema" xmlns:xs="http://www.w3.org/2001/XMLSchema" xmlns:p="http://schemas.microsoft.com/office/2006/metadata/properties" xmlns:ns2="d95cd89b-ee54-439a-9b49-f27e4358ff23" xmlns:ns3="fbb1cca4-d477-4fa3-a3b9-c66321d91aa1" targetNamespace="http://schemas.microsoft.com/office/2006/metadata/properties" ma:root="true" ma:fieldsID="6e1d980425d31355a898df31f08ce265" ns2:_="" ns3:_="">
    <xsd:import namespace="d95cd89b-ee54-439a-9b49-f27e4358ff23"/>
    <xsd:import namespace="fbb1cca4-d477-4fa3-a3b9-c66321d91a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5cd89b-ee54-439a-9b49-f27e4358ff2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74f3122-44b1-41ea-91ad-831baa7c83a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b1cca4-d477-4fa3-a3b9-c66321d91aa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8ebe8fd-7f37-4a16-8765-b97898aff4ed}" ma:internalName="TaxCatchAll" ma:showField="CatchAllData" ma:web="fbb1cca4-d477-4fa3-a3b9-c66321d91a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188B236-C292-4090-BE95-7941C38ED960}">
  <ds:schemaRefs>
    <ds:schemaRef ds:uri="http://schemas.microsoft.com/office/2006/metadata/properties"/>
    <ds:schemaRef ds:uri="http://schemas.microsoft.com/office/infopath/2007/PartnerControls"/>
    <ds:schemaRef ds:uri="d95cd89b-ee54-439a-9b49-f27e4358ff23"/>
    <ds:schemaRef ds:uri="fbb1cca4-d477-4fa3-a3b9-c66321d91aa1"/>
  </ds:schemaRefs>
</ds:datastoreItem>
</file>

<file path=customXml/itemProps2.xml><?xml version="1.0" encoding="utf-8"?>
<ds:datastoreItem xmlns:ds="http://schemas.openxmlformats.org/officeDocument/2006/customXml" ds:itemID="{8FFA8F33-447B-4F5D-9DB7-4D96399598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95cd89b-ee54-439a-9b49-f27e4358ff23"/>
    <ds:schemaRef ds:uri="fbb1cca4-d477-4fa3-a3b9-c66321d91aa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85FAEEC-1146-47D7-BF50-B7CCEFD75F0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25701</TotalTime>
  <Words>1005</Words>
  <Application>Microsoft Office PowerPoint</Application>
  <PresentationFormat>Custom</PresentationFormat>
  <Paragraphs>152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Aptos</vt:lpstr>
      <vt:lpstr>Aptos Display</vt:lpstr>
      <vt:lpstr>Arial</vt:lpstr>
      <vt:lpstr>Calibri</vt:lpstr>
      <vt:lpstr>Montserrat</vt:lpstr>
      <vt:lpstr>Roboto</vt:lpstr>
      <vt:lpstr>Symbol</vt:lpstr>
      <vt:lpstr>UWL Theme</vt:lpstr>
      <vt:lpstr>UWL Theme 2</vt:lpstr>
      <vt:lpstr>UWL Theme 3</vt:lpstr>
      <vt:lpstr>Reappointment: Ongoing/Renewable Employees Spring 2026</vt:lpstr>
      <vt:lpstr>Extend Existing Contract – Ongoing</vt:lpstr>
      <vt:lpstr>Step 1: Reappointment – Review Current Contract Details</vt:lpstr>
      <vt:lpstr>Step 2: Reappointment –  Click Start Review</vt:lpstr>
      <vt:lpstr>Step 3: Reappointment –  Start Employee Contract Review</vt:lpstr>
      <vt:lpstr>Step 4: Reappointment - Choose Extend Contract</vt:lpstr>
      <vt:lpstr>Step 5: Reappointment –  Extend Contract</vt:lpstr>
      <vt:lpstr>Step 6: Reappointment –  Skip Generate Document </vt:lpstr>
      <vt:lpstr>Reappointment – Non-Renewals</vt:lpstr>
      <vt:lpstr>Questions – Reappointment  Extend Contract</vt:lpstr>
      <vt:lpstr>Recap</vt:lpstr>
      <vt:lpstr>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Piro</dc:creator>
  <cp:lastModifiedBy>Vinny Heal</cp:lastModifiedBy>
  <cp:revision>187</cp:revision>
  <dcterms:created xsi:type="dcterms:W3CDTF">2018-11-12T15:38:00Z</dcterms:created>
  <dcterms:modified xsi:type="dcterms:W3CDTF">2026-07-14T13:27:18Z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0x010100E855BC0E8F9F20448B134C06F0839115</vt:lpwstr>
  </property>
</Properties>
</file>