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notesMasterIdLst>
    <p:notesMasterId r:id="rId32"/>
  </p:notesMasterIdLst>
  <p:sldIdLst>
    <p:sldId id="276" r:id="rId5"/>
    <p:sldId id="279" r:id="rId6"/>
    <p:sldId id="278" r:id="rId7"/>
    <p:sldId id="277" r:id="rId8"/>
    <p:sldId id="791" r:id="rId9"/>
    <p:sldId id="275" r:id="rId10"/>
    <p:sldId id="307" r:id="rId11"/>
    <p:sldId id="963" r:id="rId12"/>
    <p:sldId id="288" r:id="rId13"/>
    <p:sldId id="321" r:id="rId14"/>
    <p:sldId id="938" r:id="rId15"/>
    <p:sldId id="316" r:id="rId16"/>
    <p:sldId id="939" r:id="rId17"/>
    <p:sldId id="957" r:id="rId18"/>
    <p:sldId id="965" r:id="rId19"/>
    <p:sldId id="966" r:id="rId20"/>
    <p:sldId id="964" r:id="rId21"/>
    <p:sldId id="954" r:id="rId22"/>
    <p:sldId id="967" r:id="rId23"/>
    <p:sldId id="958" r:id="rId24"/>
    <p:sldId id="936" r:id="rId25"/>
    <p:sldId id="955" r:id="rId26"/>
    <p:sldId id="311" r:id="rId27"/>
    <p:sldId id="948" r:id="rId28"/>
    <p:sldId id="949" r:id="rId29"/>
    <p:sldId id="968" r:id="rId30"/>
    <p:sldId id="313" r:id="rId3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 Bridges" initials="LB" lastIdx="4" clrIdx="0">
    <p:extLst>
      <p:ext uri="{19B8F6BF-5375-455C-9EA6-DF929625EA0E}">
        <p15:presenceInfo xmlns:p15="http://schemas.microsoft.com/office/powerpoint/2012/main" userId="S::lbridges@uwsa.edu::544223a2-b8c5-4e96-8ae8-2f6c48e40f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033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A4CE5E-A618-4C56-BF85-2A0B13617674}" v="488" dt="2019-11-12T15:46:36.037"/>
    <p1510:client id="{27B98FA8-D4E6-452F-852F-03FA0ABB4D25}" v="252" dt="2019-12-05T16:31:45.222"/>
    <p1510:client id="{A01CEB2E-7D3E-44A5-AC2D-7E8818629EC1}" v="552" dt="2020-01-07T17:55:13.893"/>
    <p1510:client id="{A8863B88-ABC0-9926-58AC-C910EB924F1D}" v="6" dt="2019-11-20T15:30:02.852"/>
    <p1510:client id="{B4764582-32F3-DC25-80F3-3668CB2BF52B}" v="1" dt="2019-11-13T18:05:49.2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Simpson" userId="S::tsimpson@uwlax.edu::28fe3ae0-1ec0-4f84-b01f-159cf7bd9804" providerId="AD" clId="Web-{A01CEB2E-7D3E-44A5-AC2D-7E8818629EC1}"/>
    <pc:docChg chg="addSld delSld modSld sldOrd">
      <pc:chgData name="Tracey Simpson" userId="S::tsimpson@uwlax.edu::28fe3ae0-1ec0-4f84-b01f-159cf7bd9804" providerId="AD" clId="Web-{A01CEB2E-7D3E-44A5-AC2D-7E8818629EC1}" dt="2020-01-07T17:55:13.893" v="554"/>
      <pc:docMkLst>
        <pc:docMk/>
      </pc:docMkLst>
      <pc:sldChg chg="del">
        <pc:chgData name="Tracey Simpson" userId="S::tsimpson@uwlax.edu::28fe3ae0-1ec0-4f84-b01f-159cf7bd9804" providerId="AD" clId="Web-{A01CEB2E-7D3E-44A5-AC2D-7E8818629EC1}" dt="2020-01-07T17:47:40.720" v="552"/>
        <pc:sldMkLst>
          <pc:docMk/>
          <pc:sldMk cId="2303155729" sldId="304"/>
        </pc:sldMkLst>
      </pc:sldChg>
      <pc:sldChg chg="modSp">
        <pc:chgData name="Tracey Simpson" userId="S::tsimpson@uwlax.edu::28fe3ae0-1ec0-4f84-b01f-159cf7bd9804" providerId="AD" clId="Web-{A01CEB2E-7D3E-44A5-AC2D-7E8818629EC1}" dt="2020-01-07T17:47:08.625" v="551" actId="1076"/>
        <pc:sldMkLst>
          <pc:docMk/>
          <pc:sldMk cId="2270140872" sldId="321"/>
        </pc:sldMkLst>
        <pc:spChg chg="mod">
          <ac:chgData name="Tracey Simpson" userId="S::tsimpson@uwlax.edu::28fe3ae0-1ec0-4f84-b01f-159cf7bd9804" providerId="AD" clId="Web-{A01CEB2E-7D3E-44A5-AC2D-7E8818629EC1}" dt="2020-01-07T17:47:08.625" v="551" actId="1076"/>
          <ac:spMkLst>
            <pc:docMk/>
            <pc:sldMk cId="2270140872" sldId="321"/>
            <ac:spMk id="7" creationId="{0969AD5F-69B6-4AA3-ACF5-BCB7559C7D0C}"/>
          </ac:spMkLst>
        </pc:spChg>
        <pc:graphicFrameChg chg="mod modGraphic">
          <ac:chgData name="Tracey Simpson" userId="S::tsimpson@uwlax.edu::28fe3ae0-1ec0-4f84-b01f-159cf7bd9804" providerId="AD" clId="Web-{A01CEB2E-7D3E-44A5-AC2D-7E8818629EC1}" dt="2020-01-07T17:33:11.891" v="68" actId="20577"/>
          <ac:graphicFrameMkLst>
            <pc:docMk/>
            <pc:sldMk cId="2270140872" sldId="321"/>
            <ac:graphicFrameMk id="4" creationId="{00000000-0000-0000-0000-000000000000}"/>
          </ac:graphicFrameMkLst>
        </pc:graphicFrameChg>
      </pc:sldChg>
      <pc:sldChg chg="del">
        <pc:chgData name="Tracey Simpson" userId="S::tsimpson@uwlax.edu::28fe3ae0-1ec0-4f84-b01f-159cf7bd9804" providerId="AD" clId="Web-{A01CEB2E-7D3E-44A5-AC2D-7E8818629EC1}" dt="2020-01-07T17:44:55.245" v="426"/>
        <pc:sldMkLst>
          <pc:docMk/>
          <pc:sldMk cId="1951831756" sldId="932"/>
        </pc:sldMkLst>
      </pc:sldChg>
      <pc:sldChg chg="modSp">
        <pc:chgData name="Tracey Simpson" userId="S::tsimpson@uwlax.edu::28fe3ae0-1ec0-4f84-b01f-159cf7bd9804" providerId="AD" clId="Web-{A01CEB2E-7D3E-44A5-AC2D-7E8818629EC1}" dt="2020-01-07T17:43:31.383" v="418" actId="20577"/>
        <pc:sldMkLst>
          <pc:docMk/>
          <pc:sldMk cId="42937652" sldId="936"/>
        </pc:sldMkLst>
        <pc:spChg chg="mod">
          <ac:chgData name="Tracey Simpson" userId="S::tsimpson@uwlax.edu::28fe3ae0-1ec0-4f84-b01f-159cf7bd9804" providerId="AD" clId="Web-{A01CEB2E-7D3E-44A5-AC2D-7E8818629EC1}" dt="2020-01-07T17:43:31.383" v="418" actId="20577"/>
          <ac:spMkLst>
            <pc:docMk/>
            <pc:sldMk cId="42937652" sldId="936"/>
            <ac:spMk id="7" creationId="{00000000-0000-0000-0000-000000000000}"/>
          </ac:spMkLst>
        </pc:spChg>
      </pc:sldChg>
      <pc:sldChg chg="modSp">
        <pc:chgData name="Tracey Simpson" userId="S::tsimpson@uwlax.edu::28fe3ae0-1ec0-4f84-b01f-159cf7bd9804" providerId="AD" clId="Web-{A01CEB2E-7D3E-44A5-AC2D-7E8818629EC1}" dt="2020-01-07T17:34:17.737" v="147" actId="20577"/>
        <pc:sldMkLst>
          <pc:docMk/>
          <pc:sldMk cId="1589782267" sldId="938"/>
        </pc:sldMkLst>
        <pc:spChg chg="mod">
          <ac:chgData name="Tracey Simpson" userId="S::tsimpson@uwlax.edu::28fe3ae0-1ec0-4f84-b01f-159cf7bd9804" providerId="AD" clId="Web-{A01CEB2E-7D3E-44A5-AC2D-7E8818629EC1}" dt="2020-01-07T17:34:17.737" v="147" actId="20577"/>
          <ac:spMkLst>
            <pc:docMk/>
            <pc:sldMk cId="1589782267" sldId="938"/>
            <ac:spMk id="3" creationId="{ADC1B1B7-BFBF-4454-B4F3-FD4020B6F32A}"/>
          </ac:spMkLst>
        </pc:spChg>
      </pc:sldChg>
      <pc:sldChg chg="modSp">
        <pc:chgData name="Tracey Simpson" userId="S::tsimpson@uwlax.edu::28fe3ae0-1ec0-4f84-b01f-159cf7bd9804" providerId="AD" clId="Web-{A01CEB2E-7D3E-44A5-AC2D-7E8818629EC1}" dt="2020-01-07T17:38:03.277" v="163" actId="20577"/>
        <pc:sldMkLst>
          <pc:docMk/>
          <pc:sldMk cId="452355382" sldId="939"/>
        </pc:sldMkLst>
        <pc:spChg chg="mod">
          <ac:chgData name="Tracey Simpson" userId="S::tsimpson@uwlax.edu::28fe3ae0-1ec0-4f84-b01f-159cf7bd9804" providerId="AD" clId="Web-{A01CEB2E-7D3E-44A5-AC2D-7E8818629EC1}" dt="2020-01-07T17:38:03.277" v="163" actId="20577"/>
          <ac:spMkLst>
            <pc:docMk/>
            <pc:sldMk cId="452355382" sldId="939"/>
            <ac:spMk id="3" creationId="{51010EEC-37A7-467C-9B73-63F452FE613D}"/>
          </ac:spMkLst>
        </pc:spChg>
      </pc:sldChg>
      <pc:sldChg chg="modSp">
        <pc:chgData name="Tracey Simpson" userId="S::tsimpson@uwlax.edu::28fe3ae0-1ec0-4f84-b01f-159cf7bd9804" providerId="AD" clId="Web-{A01CEB2E-7D3E-44A5-AC2D-7E8818629EC1}" dt="2020-01-07T17:42:33.693" v="372" actId="20577"/>
        <pc:sldMkLst>
          <pc:docMk/>
          <pc:sldMk cId="2485783350" sldId="954"/>
        </pc:sldMkLst>
        <pc:spChg chg="mod">
          <ac:chgData name="Tracey Simpson" userId="S::tsimpson@uwlax.edu::28fe3ae0-1ec0-4f84-b01f-159cf7bd9804" providerId="AD" clId="Web-{A01CEB2E-7D3E-44A5-AC2D-7E8818629EC1}" dt="2020-01-07T17:42:33.693" v="372" actId="20577"/>
          <ac:spMkLst>
            <pc:docMk/>
            <pc:sldMk cId="2485783350" sldId="954"/>
            <ac:spMk id="3" creationId="{C148A8EE-6B93-4F75-A8B6-694CA4FE0936}"/>
          </ac:spMkLst>
        </pc:spChg>
      </pc:sldChg>
      <pc:sldChg chg="modSp">
        <pc:chgData name="Tracey Simpson" userId="S::tsimpson@uwlax.edu::28fe3ae0-1ec0-4f84-b01f-159cf7bd9804" providerId="AD" clId="Web-{A01CEB2E-7D3E-44A5-AC2D-7E8818629EC1}" dt="2020-01-07T17:44:09.571" v="423" actId="20577"/>
        <pc:sldMkLst>
          <pc:docMk/>
          <pc:sldMk cId="3420704368" sldId="955"/>
        </pc:sldMkLst>
        <pc:spChg chg="mod">
          <ac:chgData name="Tracey Simpson" userId="S::tsimpson@uwlax.edu::28fe3ae0-1ec0-4f84-b01f-159cf7bd9804" providerId="AD" clId="Web-{A01CEB2E-7D3E-44A5-AC2D-7E8818629EC1}" dt="2020-01-07T17:44:09.571" v="423" actId="20577"/>
          <ac:spMkLst>
            <pc:docMk/>
            <pc:sldMk cId="3420704368" sldId="955"/>
            <ac:spMk id="2" creationId="{02195333-7893-4FF0-8EF4-DDA6DB2644AA}"/>
          </ac:spMkLst>
        </pc:spChg>
      </pc:sldChg>
      <pc:sldChg chg="delSp modSp mod modClrScheme chgLayout">
        <pc:chgData name="Tracey Simpson" userId="S::tsimpson@uwlax.edu::28fe3ae0-1ec0-4f84-b01f-159cf7bd9804" providerId="AD" clId="Web-{A01CEB2E-7D3E-44A5-AC2D-7E8818629EC1}" dt="2020-01-07T17:55:13.893" v="554"/>
        <pc:sldMkLst>
          <pc:docMk/>
          <pc:sldMk cId="882899988" sldId="964"/>
        </pc:sldMkLst>
        <pc:spChg chg="mod">
          <ac:chgData name="Tracey Simpson" userId="S::tsimpson@uwlax.edu::28fe3ae0-1ec0-4f84-b01f-159cf7bd9804" providerId="AD" clId="Web-{A01CEB2E-7D3E-44A5-AC2D-7E8818629EC1}" dt="2020-01-07T17:40:16.203" v="291" actId="20577"/>
          <ac:spMkLst>
            <pc:docMk/>
            <pc:sldMk cId="882899988" sldId="964"/>
            <ac:spMk id="2" creationId="{64F168E3-655B-41E7-B711-40E9DFEF7E10}"/>
          </ac:spMkLst>
        </pc:spChg>
        <pc:spChg chg="mod">
          <ac:chgData name="Tracey Simpson" userId="S::tsimpson@uwlax.edu::28fe3ae0-1ec0-4f84-b01f-159cf7bd9804" providerId="AD" clId="Web-{A01CEB2E-7D3E-44A5-AC2D-7E8818629EC1}" dt="2020-01-07T17:40:20.219" v="294" actId="20577"/>
          <ac:spMkLst>
            <pc:docMk/>
            <pc:sldMk cId="882899988" sldId="964"/>
            <ac:spMk id="3" creationId="{1621C1AB-4D5F-48A9-B05A-0C43263226E3}"/>
          </ac:spMkLst>
        </pc:spChg>
        <pc:spChg chg="mod">
          <ac:chgData name="Tracey Simpson" userId="S::tsimpson@uwlax.edu::28fe3ae0-1ec0-4f84-b01f-159cf7bd9804" providerId="AD" clId="Web-{A01CEB2E-7D3E-44A5-AC2D-7E8818629EC1}" dt="2020-01-07T17:40:27.767" v="300" actId="20577"/>
          <ac:spMkLst>
            <pc:docMk/>
            <pc:sldMk cId="882899988" sldId="964"/>
            <ac:spMk id="4" creationId="{5F84FEA1-2512-490A-9C05-60AEC0C328ED}"/>
          </ac:spMkLst>
        </pc:spChg>
        <pc:spChg chg="mod">
          <ac:chgData name="Tracey Simpson" userId="S::tsimpson@uwlax.edu::28fe3ae0-1ec0-4f84-b01f-159cf7bd9804" providerId="AD" clId="Web-{A01CEB2E-7D3E-44A5-AC2D-7E8818629EC1}" dt="2020-01-07T17:55:13.893" v="554"/>
          <ac:spMkLst>
            <pc:docMk/>
            <pc:sldMk cId="882899988" sldId="964"/>
            <ac:spMk id="5" creationId="{80E74FFF-7B5D-4FA8-837C-B8417B1CCDBF}"/>
          </ac:spMkLst>
        </pc:spChg>
        <pc:spChg chg="del mod">
          <ac:chgData name="Tracey Simpson" userId="S::tsimpson@uwlax.edu::28fe3ae0-1ec0-4f84-b01f-159cf7bd9804" providerId="AD" clId="Web-{A01CEB2E-7D3E-44A5-AC2D-7E8818629EC1}" dt="2020-01-07T17:41:01.439" v="306"/>
          <ac:spMkLst>
            <pc:docMk/>
            <pc:sldMk cId="882899988" sldId="964"/>
            <ac:spMk id="6" creationId="{B218EF0F-6FD6-4118-87F3-9870569A9F32}"/>
          </ac:spMkLst>
        </pc:spChg>
        <pc:spChg chg="mod">
          <ac:chgData name="Tracey Simpson" userId="S::tsimpson@uwlax.edu::28fe3ae0-1ec0-4f84-b01f-159cf7bd9804" providerId="AD" clId="Web-{A01CEB2E-7D3E-44A5-AC2D-7E8818629EC1}" dt="2020-01-07T17:40:25.423" v="297" actId="20577"/>
          <ac:spMkLst>
            <pc:docMk/>
            <pc:sldMk cId="882899988" sldId="964"/>
            <ac:spMk id="7" creationId="{D9706BF6-3B1E-4444-91A0-0CE53FB20BE6}"/>
          </ac:spMkLst>
        </pc:spChg>
        <pc:spChg chg="mod ord">
          <ac:chgData name="Tracey Simpson" userId="S::tsimpson@uwlax.edu::28fe3ae0-1ec0-4f84-b01f-159cf7bd9804" providerId="AD" clId="Web-{A01CEB2E-7D3E-44A5-AC2D-7E8818629EC1}" dt="2020-01-07T17:41:01.439" v="306"/>
          <ac:spMkLst>
            <pc:docMk/>
            <pc:sldMk cId="882899988" sldId="964"/>
            <ac:spMk id="10" creationId="{BC166F16-D3A3-4641-A56B-089C598BDF91}"/>
          </ac:spMkLst>
        </pc:spChg>
      </pc:sldChg>
      <pc:sldChg chg="modSp">
        <pc:chgData name="Tracey Simpson" userId="S::tsimpson@uwlax.edu::28fe3ae0-1ec0-4f84-b01f-159cf7bd9804" providerId="AD" clId="Web-{A01CEB2E-7D3E-44A5-AC2D-7E8818629EC1}" dt="2020-01-07T17:39:57.062" v="285" actId="20577"/>
        <pc:sldMkLst>
          <pc:docMk/>
          <pc:sldMk cId="2442918442" sldId="965"/>
        </pc:sldMkLst>
        <pc:spChg chg="mod">
          <ac:chgData name="Tracey Simpson" userId="S::tsimpson@uwlax.edu::28fe3ae0-1ec0-4f84-b01f-159cf7bd9804" providerId="AD" clId="Web-{A01CEB2E-7D3E-44A5-AC2D-7E8818629EC1}" dt="2020-01-07T17:39:57.062" v="285" actId="20577"/>
          <ac:spMkLst>
            <pc:docMk/>
            <pc:sldMk cId="2442918442" sldId="965"/>
            <ac:spMk id="4" creationId="{3DB34F86-E593-44B0-9F74-E4C69C725C89}"/>
          </ac:spMkLst>
        </pc:spChg>
        <pc:spChg chg="mod">
          <ac:chgData name="Tracey Simpson" userId="S::tsimpson@uwlax.edu::28fe3ae0-1ec0-4f84-b01f-159cf7bd9804" providerId="AD" clId="Web-{A01CEB2E-7D3E-44A5-AC2D-7E8818629EC1}" dt="2020-01-07T17:39:19.545" v="279" actId="1076"/>
          <ac:spMkLst>
            <pc:docMk/>
            <pc:sldMk cId="2442918442" sldId="965"/>
            <ac:spMk id="5" creationId="{63B38C37-DD08-45CD-8DDD-55BC627F4114}"/>
          </ac:spMkLst>
        </pc:spChg>
      </pc:sldChg>
      <pc:sldChg chg="modSp add ord replId">
        <pc:chgData name="Tracey Simpson" userId="S::tsimpson@uwlax.edu::28fe3ae0-1ec0-4f84-b01f-159cf7bd9804" providerId="AD" clId="Web-{A01CEB2E-7D3E-44A5-AC2D-7E8818629EC1}" dt="2020-01-07T17:50:39.164" v="553"/>
        <pc:sldMkLst>
          <pc:docMk/>
          <pc:sldMk cId="2006303486" sldId="968"/>
        </pc:sldMkLst>
        <pc:spChg chg="mod">
          <ac:chgData name="Tracey Simpson" userId="S::tsimpson@uwlax.edu::28fe3ae0-1ec0-4f84-b01f-159cf7bd9804" providerId="AD" clId="Web-{A01CEB2E-7D3E-44A5-AC2D-7E8818629EC1}" dt="2020-01-07T17:46:29.046" v="549" actId="20577"/>
          <ac:spMkLst>
            <pc:docMk/>
            <pc:sldMk cId="2006303486" sldId="968"/>
            <ac:spMk id="7" creationId="{ACB0527F-D80B-45CE-A3E5-4EEDDD1A7927}"/>
          </ac:spMkLst>
        </pc:spChg>
      </pc:sldChg>
    </pc:docChg>
  </pc:docChgLst>
  <pc:docChgLst>
    <pc:chgData name="Tracey Simpson" userId="S::tsimpson@uwlax.edu::28fe3ae0-1ec0-4f84-b01f-159cf7bd9804" providerId="AD" clId="Web-{27B98FA8-D4E6-452F-852F-03FA0ABB4D25}"/>
    <pc:docChg chg="addSld delSld modSld sldOrd">
      <pc:chgData name="Tracey Simpson" userId="S::tsimpson@uwlax.edu::28fe3ae0-1ec0-4f84-b01f-159cf7bd9804" providerId="AD" clId="Web-{27B98FA8-D4E6-452F-852F-03FA0ABB4D25}" dt="2019-12-05T16:31:43.660" v="241" actId="20577"/>
      <pc:docMkLst>
        <pc:docMk/>
      </pc:docMkLst>
      <pc:sldChg chg="modSp">
        <pc:chgData name="Tracey Simpson" userId="S::tsimpson@uwlax.edu::28fe3ae0-1ec0-4f84-b01f-159cf7bd9804" providerId="AD" clId="Web-{27B98FA8-D4E6-452F-852F-03FA0ABB4D25}" dt="2019-12-05T16:31:42.519" v="239" actId="20577"/>
        <pc:sldMkLst>
          <pc:docMk/>
          <pc:sldMk cId="2648063159" sldId="276"/>
        </pc:sldMkLst>
        <pc:spChg chg="mod">
          <ac:chgData name="Tracey Simpson" userId="S::tsimpson@uwlax.edu::28fe3ae0-1ec0-4f84-b01f-159cf7bd9804" providerId="AD" clId="Web-{27B98FA8-D4E6-452F-852F-03FA0ABB4D25}" dt="2019-12-05T16:31:42.519" v="239" actId="20577"/>
          <ac:spMkLst>
            <pc:docMk/>
            <pc:sldMk cId="2648063159" sldId="276"/>
            <ac:spMk id="8" creationId="{00000000-0000-0000-0000-000000000000}"/>
          </ac:spMkLst>
        </pc:spChg>
        <pc:spChg chg="mod">
          <ac:chgData name="Tracey Simpson" userId="S::tsimpson@uwlax.edu::28fe3ae0-1ec0-4f84-b01f-159cf7bd9804" providerId="AD" clId="Web-{27B98FA8-D4E6-452F-852F-03FA0ABB4D25}" dt="2019-12-05T16:11:12.749" v="14" actId="20577"/>
          <ac:spMkLst>
            <pc:docMk/>
            <pc:sldMk cId="2648063159" sldId="276"/>
            <ac:spMk id="9" creationId="{00000000-0000-0000-0000-000000000000}"/>
          </ac:spMkLst>
        </pc:spChg>
      </pc:sldChg>
      <pc:sldChg chg="modSp">
        <pc:chgData name="Tracey Simpson" userId="S::tsimpson@uwlax.edu::28fe3ae0-1ec0-4f84-b01f-159cf7bd9804" providerId="AD" clId="Web-{27B98FA8-D4E6-452F-852F-03FA0ABB4D25}" dt="2019-12-05T16:11:34.875" v="20" actId="20577"/>
        <pc:sldMkLst>
          <pc:docMk/>
          <pc:sldMk cId="3073273450" sldId="279"/>
        </pc:sldMkLst>
        <pc:spChg chg="mod">
          <ac:chgData name="Tracey Simpson" userId="S::tsimpson@uwlax.edu::28fe3ae0-1ec0-4f84-b01f-159cf7bd9804" providerId="AD" clId="Web-{27B98FA8-D4E6-452F-852F-03FA0ABB4D25}" dt="2019-12-05T16:11:34.875" v="20" actId="20577"/>
          <ac:spMkLst>
            <pc:docMk/>
            <pc:sldMk cId="3073273450" sldId="279"/>
            <ac:spMk id="3" creationId="{4F09503F-251C-4130-A14D-6CE24C992ECA}"/>
          </ac:spMkLst>
        </pc:spChg>
      </pc:sldChg>
      <pc:sldChg chg="modSp">
        <pc:chgData name="Tracey Simpson" userId="S::tsimpson@uwlax.edu::28fe3ae0-1ec0-4f84-b01f-159cf7bd9804" providerId="AD" clId="Web-{27B98FA8-D4E6-452F-852F-03FA0ABB4D25}" dt="2019-12-05T16:16:32.716" v="82" actId="20577"/>
        <pc:sldMkLst>
          <pc:docMk/>
          <pc:sldMk cId="2303155729" sldId="304"/>
        </pc:sldMkLst>
        <pc:spChg chg="mod">
          <ac:chgData name="Tracey Simpson" userId="S::tsimpson@uwlax.edu::28fe3ae0-1ec0-4f84-b01f-159cf7bd9804" providerId="AD" clId="Web-{27B98FA8-D4E6-452F-852F-03FA0ABB4D25}" dt="2019-12-05T16:16:32.716" v="82" actId="20577"/>
          <ac:spMkLst>
            <pc:docMk/>
            <pc:sldMk cId="2303155729" sldId="304"/>
            <ac:spMk id="7" creationId="{ACB0527F-D80B-45CE-A3E5-4EEDDD1A7927}"/>
          </ac:spMkLst>
        </pc:spChg>
      </pc:sldChg>
      <pc:sldChg chg="del">
        <pc:chgData name="Tracey Simpson" userId="S::tsimpson@uwlax.edu::28fe3ae0-1ec0-4f84-b01f-159cf7bd9804" providerId="AD" clId="Web-{27B98FA8-D4E6-452F-852F-03FA0ABB4D25}" dt="2019-12-05T16:21:44.885" v="104"/>
        <pc:sldMkLst>
          <pc:docMk/>
          <pc:sldMk cId="2835066816" sldId="933"/>
        </pc:sldMkLst>
      </pc:sldChg>
      <pc:sldChg chg="del">
        <pc:chgData name="Tracey Simpson" userId="S::tsimpson@uwlax.edu::28fe3ae0-1ec0-4f84-b01f-159cf7bd9804" providerId="AD" clId="Web-{27B98FA8-D4E6-452F-852F-03FA0ABB4D25}" dt="2019-12-05T16:22:01.557" v="106"/>
        <pc:sldMkLst>
          <pc:docMk/>
          <pc:sldMk cId="2875319259" sldId="935"/>
        </pc:sldMkLst>
      </pc:sldChg>
      <pc:sldChg chg="del">
        <pc:chgData name="Tracey Simpson" userId="S::tsimpson@uwlax.edu::28fe3ae0-1ec0-4f84-b01f-159cf7bd9804" providerId="AD" clId="Web-{27B98FA8-D4E6-452F-852F-03FA0ABB4D25}" dt="2019-12-05T16:25:28.472" v="123"/>
        <pc:sldMkLst>
          <pc:docMk/>
          <pc:sldMk cId="1386785747" sldId="937"/>
        </pc:sldMkLst>
      </pc:sldChg>
      <pc:sldChg chg="modSp">
        <pc:chgData name="Tracey Simpson" userId="S::tsimpson@uwlax.edu::28fe3ae0-1ec0-4f84-b01f-159cf7bd9804" providerId="AD" clId="Web-{27B98FA8-D4E6-452F-852F-03FA0ABB4D25}" dt="2019-12-05T16:24:54.346" v="120" actId="20577"/>
        <pc:sldMkLst>
          <pc:docMk/>
          <pc:sldMk cId="1589782267" sldId="938"/>
        </pc:sldMkLst>
        <pc:spChg chg="mod">
          <ac:chgData name="Tracey Simpson" userId="S::tsimpson@uwlax.edu::28fe3ae0-1ec0-4f84-b01f-159cf7bd9804" providerId="AD" clId="Web-{27B98FA8-D4E6-452F-852F-03FA0ABB4D25}" dt="2019-12-05T16:12:39.987" v="23" actId="20577"/>
          <ac:spMkLst>
            <pc:docMk/>
            <pc:sldMk cId="1589782267" sldId="938"/>
            <ac:spMk id="3" creationId="{ADC1B1B7-BFBF-4454-B4F3-FD4020B6F32A}"/>
          </ac:spMkLst>
        </pc:spChg>
        <pc:spChg chg="mod">
          <ac:chgData name="Tracey Simpson" userId="S::tsimpson@uwlax.edu::28fe3ae0-1ec0-4f84-b01f-159cf7bd9804" providerId="AD" clId="Web-{27B98FA8-D4E6-452F-852F-03FA0ABB4D25}" dt="2019-12-05T16:13:22.818" v="37" actId="20577"/>
          <ac:spMkLst>
            <pc:docMk/>
            <pc:sldMk cId="1589782267" sldId="938"/>
            <ac:spMk id="4" creationId="{F664158F-8A73-4682-8085-54B2E8053955}"/>
          </ac:spMkLst>
        </pc:spChg>
        <pc:spChg chg="mod">
          <ac:chgData name="Tracey Simpson" userId="S::tsimpson@uwlax.edu::28fe3ae0-1ec0-4f84-b01f-159cf7bd9804" providerId="AD" clId="Web-{27B98FA8-D4E6-452F-852F-03FA0ABB4D25}" dt="2019-12-05T16:24:54.346" v="120" actId="20577"/>
          <ac:spMkLst>
            <pc:docMk/>
            <pc:sldMk cId="1589782267" sldId="938"/>
            <ac:spMk id="8" creationId="{6A78F5C8-1AE6-42AF-AE74-F56C0180D56B}"/>
          </ac:spMkLst>
        </pc:spChg>
      </pc:sldChg>
      <pc:sldChg chg="modSp">
        <pc:chgData name="Tracey Simpson" userId="S::tsimpson@uwlax.edu::28fe3ae0-1ec0-4f84-b01f-159cf7bd9804" providerId="AD" clId="Web-{27B98FA8-D4E6-452F-852F-03FA0ABB4D25}" dt="2019-12-05T16:16:06.339" v="78" actId="20577"/>
        <pc:sldMkLst>
          <pc:docMk/>
          <pc:sldMk cId="452355382" sldId="939"/>
        </pc:sldMkLst>
        <pc:spChg chg="mod">
          <ac:chgData name="Tracey Simpson" userId="S::tsimpson@uwlax.edu::28fe3ae0-1ec0-4f84-b01f-159cf7bd9804" providerId="AD" clId="Web-{27B98FA8-D4E6-452F-852F-03FA0ABB4D25}" dt="2019-12-05T16:16:06.339" v="78" actId="20577"/>
          <ac:spMkLst>
            <pc:docMk/>
            <pc:sldMk cId="452355382" sldId="939"/>
            <ac:spMk id="3" creationId="{51010EEC-37A7-467C-9B73-63F452FE613D}"/>
          </ac:spMkLst>
        </pc:spChg>
      </pc:sldChg>
      <pc:sldChg chg="del">
        <pc:chgData name="Tracey Simpson" userId="S::tsimpson@uwlax.edu::28fe3ae0-1ec0-4f84-b01f-159cf7bd9804" providerId="AD" clId="Web-{27B98FA8-D4E6-452F-852F-03FA0ABB4D25}" dt="2019-12-05T16:22:28.480" v="107"/>
        <pc:sldMkLst>
          <pc:docMk/>
          <pc:sldMk cId="4170897900" sldId="941"/>
        </pc:sldMkLst>
      </pc:sldChg>
      <pc:sldChg chg="del">
        <pc:chgData name="Tracey Simpson" userId="S::tsimpson@uwlax.edu::28fe3ae0-1ec0-4f84-b01f-159cf7bd9804" providerId="AD" clId="Web-{27B98FA8-D4E6-452F-852F-03FA0ABB4D25}" dt="2019-12-05T16:21:57.745" v="105"/>
        <pc:sldMkLst>
          <pc:docMk/>
          <pc:sldMk cId="1121013722" sldId="943"/>
        </pc:sldMkLst>
      </pc:sldChg>
      <pc:sldChg chg="del ord">
        <pc:chgData name="Tracey Simpson" userId="S::tsimpson@uwlax.edu::28fe3ae0-1ec0-4f84-b01f-159cf7bd9804" providerId="AD" clId="Web-{27B98FA8-D4E6-452F-852F-03FA0ABB4D25}" dt="2019-12-05T16:17:59.579" v="86"/>
        <pc:sldMkLst>
          <pc:docMk/>
          <pc:sldMk cId="1837659611" sldId="946"/>
        </pc:sldMkLst>
      </pc:sldChg>
      <pc:sldChg chg="del">
        <pc:chgData name="Tracey Simpson" userId="S::tsimpson@uwlax.edu::28fe3ae0-1ec0-4f84-b01f-159cf7bd9804" providerId="AD" clId="Web-{27B98FA8-D4E6-452F-852F-03FA0ABB4D25}" dt="2019-12-05T16:20:35.273" v="94"/>
        <pc:sldMkLst>
          <pc:docMk/>
          <pc:sldMk cId="1588010975" sldId="950"/>
        </pc:sldMkLst>
      </pc:sldChg>
      <pc:sldChg chg="del">
        <pc:chgData name="Tracey Simpson" userId="S::tsimpson@uwlax.edu::28fe3ae0-1ec0-4f84-b01f-159cf7bd9804" providerId="AD" clId="Web-{27B98FA8-D4E6-452F-852F-03FA0ABB4D25}" dt="2019-12-05T16:20:38.288" v="95"/>
        <pc:sldMkLst>
          <pc:docMk/>
          <pc:sldMk cId="2626986342" sldId="951"/>
        </pc:sldMkLst>
      </pc:sldChg>
      <pc:sldChg chg="del">
        <pc:chgData name="Tracey Simpson" userId="S::tsimpson@uwlax.edu::28fe3ae0-1ec0-4f84-b01f-159cf7bd9804" providerId="AD" clId="Web-{27B98FA8-D4E6-452F-852F-03FA0ABB4D25}" dt="2019-12-05T16:20:40.383" v="96"/>
        <pc:sldMkLst>
          <pc:docMk/>
          <pc:sldMk cId="431936168" sldId="952"/>
        </pc:sldMkLst>
      </pc:sldChg>
      <pc:sldChg chg="del">
        <pc:chgData name="Tracey Simpson" userId="S::tsimpson@uwlax.edu::28fe3ae0-1ec0-4f84-b01f-159cf7bd9804" providerId="AD" clId="Web-{27B98FA8-D4E6-452F-852F-03FA0ABB4D25}" dt="2019-12-05T16:20:42.601" v="97"/>
        <pc:sldMkLst>
          <pc:docMk/>
          <pc:sldMk cId="384179985" sldId="953"/>
        </pc:sldMkLst>
      </pc:sldChg>
      <pc:sldChg chg="del">
        <pc:chgData name="Tracey Simpson" userId="S::tsimpson@uwlax.edu::28fe3ae0-1ec0-4f84-b01f-159cf7bd9804" providerId="AD" clId="Web-{27B98FA8-D4E6-452F-852F-03FA0ABB4D25}" dt="2019-12-05T16:22:30.371" v="108"/>
        <pc:sldMkLst>
          <pc:docMk/>
          <pc:sldMk cId="161160651" sldId="956"/>
        </pc:sldMkLst>
      </pc:sldChg>
      <pc:sldChg chg="modSp ord">
        <pc:chgData name="Tracey Simpson" userId="S::tsimpson@uwlax.edu::28fe3ae0-1ec0-4f84-b01f-159cf7bd9804" providerId="AD" clId="Web-{27B98FA8-D4E6-452F-852F-03FA0ABB4D25}" dt="2019-12-05T16:30:49.907" v="234"/>
        <pc:sldMkLst>
          <pc:docMk/>
          <pc:sldMk cId="37172231" sldId="957"/>
        </pc:sldMkLst>
        <pc:spChg chg="mod">
          <ac:chgData name="Tracey Simpson" userId="S::tsimpson@uwlax.edu::28fe3ae0-1ec0-4f84-b01f-159cf7bd9804" providerId="AD" clId="Web-{27B98FA8-D4E6-452F-852F-03FA0ABB4D25}" dt="2019-12-05T16:27:32.759" v="191" actId="20577"/>
          <ac:spMkLst>
            <pc:docMk/>
            <pc:sldMk cId="37172231" sldId="957"/>
            <ac:spMk id="3" creationId="{D0C2CE5B-F433-4C76-A07B-D5341BF3392E}"/>
          </ac:spMkLst>
        </pc:spChg>
      </pc:sldChg>
      <pc:sldChg chg="del">
        <pc:chgData name="Tracey Simpson" userId="S::tsimpson@uwlax.edu::28fe3ae0-1ec0-4f84-b01f-159cf7bd9804" providerId="AD" clId="Web-{27B98FA8-D4E6-452F-852F-03FA0ABB4D25}" dt="2019-12-05T16:20:48.960" v="99"/>
        <pc:sldMkLst>
          <pc:docMk/>
          <pc:sldMk cId="221402356" sldId="959"/>
        </pc:sldMkLst>
      </pc:sldChg>
      <pc:sldChg chg="del">
        <pc:chgData name="Tracey Simpson" userId="S::tsimpson@uwlax.edu::28fe3ae0-1ec0-4f84-b01f-159cf7bd9804" providerId="AD" clId="Web-{27B98FA8-D4E6-452F-852F-03FA0ABB4D25}" dt="2019-12-05T16:20:45.398" v="98"/>
        <pc:sldMkLst>
          <pc:docMk/>
          <pc:sldMk cId="1712546537" sldId="960"/>
        </pc:sldMkLst>
      </pc:sldChg>
      <pc:sldChg chg="del">
        <pc:chgData name="Tracey Simpson" userId="S::tsimpson@uwlax.edu::28fe3ae0-1ec0-4f84-b01f-159cf7bd9804" providerId="AD" clId="Web-{27B98FA8-D4E6-452F-852F-03FA0ABB4D25}" dt="2019-12-05T16:21:27.775" v="103"/>
        <pc:sldMkLst>
          <pc:docMk/>
          <pc:sldMk cId="4039805932" sldId="961"/>
        </pc:sldMkLst>
      </pc:sldChg>
      <pc:sldChg chg="modSp ord">
        <pc:chgData name="Tracey Simpson" userId="S::tsimpson@uwlax.edu::28fe3ae0-1ec0-4f84-b01f-159cf7bd9804" providerId="AD" clId="Web-{27B98FA8-D4E6-452F-852F-03FA0ABB4D25}" dt="2019-12-05T16:26:27.600" v="188" actId="20577"/>
        <pc:sldMkLst>
          <pc:docMk/>
          <pc:sldMk cId="882899988" sldId="964"/>
        </pc:sldMkLst>
        <pc:spChg chg="mod">
          <ac:chgData name="Tracey Simpson" userId="S::tsimpson@uwlax.edu::28fe3ae0-1ec0-4f84-b01f-159cf7bd9804" providerId="AD" clId="Web-{27B98FA8-D4E6-452F-852F-03FA0ABB4D25}" dt="2019-12-05T16:26:27.600" v="188" actId="20577"/>
          <ac:spMkLst>
            <pc:docMk/>
            <pc:sldMk cId="882899988" sldId="964"/>
            <ac:spMk id="4" creationId="{5F84FEA1-2512-490A-9C05-60AEC0C328ED}"/>
          </ac:spMkLst>
        </pc:spChg>
      </pc:sldChg>
      <pc:sldChg chg="modSp ord">
        <pc:chgData name="Tracey Simpson" userId="S::tsimpson@uwlax.edu::28fe3ae0-1ec0-4f84-b01f-159cf7bd9804" providerId="AD" clId="Web-{27B98FA8-D4E6-452F-852F-03FA0ABB4D25}" dt="2019-12-05T16:28:52.996" v="226" actId="20577"/>
        <pc:sldMkLst>
          <pc:docMk/>
          <pc:sldMk cId="2442918442" sldId="965"/>
        </pc:sldMkLst>
        <pc:spChg chg="mod">
          <ac:chgData name="Tracey Simpson" userId="S::tsimpson@uwlax.edu::28fe3ae0-1ec0-4f84-b01f-159cf7bd9804" providerId="AD" clId="Web-{27B98FA8-D4E6-452F-852F-03FA0ABB4D25}" dt="2019-12-05T16:25:58.255" v="169" actId="20577"/>
          <ac:spMkLst>
            <pc:docMk/>
            <pc:sldMk cId="2442918442" sldId="965"/>
            <ac:spMk id="4" creationId="{3DB34F86-E593-44B0-9F74-E4C69C725C89}"/>
          </ac:spMkLst>
        </pc:spChg>
        <pc:spChg chg="mod">
          <ac:chgData name="Tracey Simpson" userId="S::tsimpson@uwlax.edu::28fe3ae0-1ec0-4f84-b01f-159cf7bd9804" providerId="AD" clId="Web-{27B98FA8-D4E6-452F-852F-03FA0ABB4D25}" dt="2019-12-05T16:28:52.996" v="226" actId="20577"/>
          <ac:spMkLst>
            <pc:docMk/>
            <pc:sldMk cId="2442918442" sldId="965"/>
            <ac:spMk id="5" creationId="{63B38C37-DD08-45CD-8DDD-55BC627F4114}"/>
          </ac:spMkLst>
        </pc:spChg>
      </pc:sldChg>
      <pc:sldChg chg="modSp ord">
        <pc:chgData name="Tracey Simpson" userId="S::tsimpson@uwlax.edu::28fe3ae0-1ec0-4f84-b01f-159cf7bd9804" providerId="AD" clId="Web-{27B98FA8-D4E6-452F-852F-03FA0ABB4D25}" dt="2019-12-05T16:29:14.872" v="231" actId="20577"/>
        <pc:sldMkLst>
          <pc:docMk/>
          <pc:sldMk cId="3780179164" sldId="966"/>
        </pc:sldMkLst>
        <pc:spChg chg="mod">
          <ac:chgData name="Tracey Simpson" userId="S::tsimpson@uwlax.edu::28fe3ae0-1ec0-4f84-b01f-159cf7bd9804" providerId="AD" clId="Web-{27B98FA8-D4E6-452F-852F-03FA0ABB4D25}" dt="2019-12-05T16:29:14.872" v="231" actId="20577"/>
          <ac:spMkLst>
            <pc:docMk/>
            <pc:sldMk cId="3780179164" sldId="966"/>
            <ac:spMk id="3" creationId="{B3E470F0-88DF-487D-A878-DC575682D9C2}"/>
          </ac:spMkLst>
        </pc:spChg>
      </pc:sldChg>
      <pc:sldChg chg="add del replId">
        <pc:chgData name="Tracey Simpson" userId="S::tsimpson@uwlax.edu::28fe3ae0-1ec0-4f84-b01f-159cf7bd9804" providerId="AD" clId="Web-{27B98FA8-D4E6-452F-852F-03FA0ABB4D25}" dt="2019-12-05T16:21:12.227" v="102"/>
        <pc:sldMkLst>
          <pc:docMk/>
          <pc:sldMk cId="546655682" sldId="967"/>
        </pc:sldMkLst>
      </pc:sldChg>
      <pc:sldChg chg="add replId">
        <pc:chgData name="Tracey Simpson" userId="S::tsimpson@uwlax.edu::28fe3ae0-1ec0-4f84-b01f-159cf7bd9804" providerId="AD" clId="Web-{27B98FA8-D4E6-452F-852F-03FA0ABB4D25}" dt="2019-12-05T16:30:35.532" v="233"/>
        <pc:sldMkLst>
          <pc:docMk/>
          <pc:sldMk cId="2202620155" sldId="967"/>
        </pc:sldMkLst>
      </pc:sldChg>
      <pc:sldChg chg="new del ord">
        <pc:chgData name="Tracey Simpson" userId="S::tsimpson@uwlax.edu::28fe3ae0-1ec0-4f84-b01f-159cf7bd9804" providerId="AD" clId="Web-{27B98FA8-D4E6-452F-852F-03FA0ABB4D25}" dt="2019-12-05T16:28:36.886" v="196"/>
        <pc:sldMkLst>
          <pc:docMk/>
          <pc:sldMk cId="2586600450" sldId="967"/>
        </pc:sldMkLst>
      </pc:sldChg>
      <pc:sldChg chg="add del replId">
        <pc:chgData name="Tracey Simpson" userId="S::tsimpson@uwlax.edu::28fe3ae0-1ec0-4f84-b01f-159cf7bd9804" providerId="AD" clId="Web-{27B98FA8-D4E6-452F-852F-03FA0ABB4D25}" dt="2019-12-05T16:21:08.290" v="101"/>
        <pc:sldMkLst>
          <pc:docMk/>
          <pc:sldMk cId="1005515110" sldId="968"/>
        </pc:sldMkLst>
      </pc:sldChg>
      <pc:sldChg chg="add del replId">
        <pc:chgData name="Tracey Simpson" userId="S::tsimpson@uwlax.edu::28fe3ae0-1ec0-4f84-b01f-159cf7bd9804" providerId="AD" clId="Web-{27B98FA8-D4E6-452F-852F-03FA0ABB4D25}" dt="2019-12-05T16:21:05.164" v="100"/>
        <pc:sldMkLst>
          <pc:docMk/>
          <pc:sldMk cId="2699058075" sldId="969"/>
        </pc:sldMkLst>
      </pc:sldChg>
      <pc:sldChg chg="addSp modSp new del">
        <pc:chgData name="Tracey Simpson" userId="S::tsimpson@uwlax.edu::28fe3ae0-1ec0-4f84-b01f-159cf7bd9804" providerId="AD" clId="Web-{27B98FA8-D4E6-452F-852F-03FA0ABB4D25}" dt="2019-12-05T16:20:09.584" v="93"/>
        <pc:sldMkLst>
          <pc:docMk/>
          <pc:sldMk cId="2348432657" sldId="970"/>
        </pc:sldMkLst>
        <pc:spChg chg="add mod">
          <ac:chgData name="Tracey Simpson" userId="S::tsimpson@uwlax.edu::28fe3ae0-1ec0-4f84-b01f-159cf7bd9804" providerId="AD" clId="Web-{27B98FA8-D4E6-452F-852F-03FA0ABB4D25}" dt="2019-12-05T16:20:04.865" v="92"/>
          <ac:spMkLst>
            <pc:docMk/>
            <pc:sldMk cId="2348432657" sldId="970"/>
            <ac:spMk id="5" creationId="{9B0F87B4-CE7D-4BA0-AAF2-61A49777672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DC3848-8EF7-403A-A7D1-4C438F8A8468}" type="doc">
      <dgm:prSet loTypeId="urn:microsoft.com/office/officeart/2011/layout/Circle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E4C1503-C913-424A-8F4A-6EA4D22F4EB1}">
      <dgm:prSet phldrT="[Text]" custT="1"/>
      <dgm:spPr/>
      <dgm:t>
        <a:bodyPr/>
        <a:lstStyle/>
        <a:p>
          <a:r>
            <a:rPr lang="en-US" sz="1400" b="1"/>
            <a:t>UWS gives institution HR consolidated list of mapped employees in mapping workbook</a:t>
          </a:r>
        </a:p>
        <a:p>
          <a:r>
            <a:rPr lang="en-US" sz="1400" b="1"/>
            <a:t>11/15 ‒ 12/1</a:t>
          </a:r>
        </a:p>
      </dgm:t>
    </dgm:pt>
    <dgm:pt modelId="{B44BE65C-6B29-4D2C-BDF9-897E1B02491B}" type="parTrans" cxnId="{ECD4B5B0-A540-4BC7-873A-42A4CAD08FDD}">
      <dgm:prSet/>
      <dgm:spPr/>
      <dgm:t>
        <a:bodyPr/>
        <a:lstStyle/>
        <a:p>
          <a:endParaRPr lang="en-US"/>
        </a:p>
      </dgm:t>
    </dgm:pt>
    <dgm:pt modelId="{E530EF4E-90A3-4984-8089-28A46972AEF6}" type="sibTrans" cxnId="{ECD4B5B0-A540-4BC7-873A-42A4CAD08FDD}">
      <dgm:prSet/>
      <dgm:spPr/>
      <dgm:t>
        <a:bodyPr/>
        <a:lstStyle/>
        <a:p>
          <a:endParaRPr lang="en-US"/>
        </a:p>
      </dgm:t>
    </dgm:pt>
    <dgm:pt modelId="{702A4CA4-FEC1-4B69-AE3D-214499BA785C}">
      <dgm:prSet phldrT="[Text]" custT="1"/>
      <dgm:spPr/>
      <dgm:t>
        <a:bodyPr/>
        <a:lstStyle/>
        <a:p>
          <a:r>
            <a:rPr lang="en-US" sz="1400" b="1"/>
            <a:t>Institution HR distributes mapping workbook &amp; meeting materials for E-M Conversations</a:t>
          </a:r>
        </a:p>
        <a:p>
          <a:r>
            <a:rPr lang="en-US" sz="1400" b="1"/>
            <a:t>12/1 ‒ 1/15</a:t>
          </a:r>
        </a:p>
      </dgm:t>
    </dgm:pt>
    <dgm:pt modelId="{B3E95571-99EA-492D-A43F-237BBCA010D9}" type="parTrans" cxnId="{B2CC89AB-156A-4934-A61D-510E0F1031BB}">
      <dgm:prSet/>
      <dgm:spPr/>
      <dgm:t>
        <a:bodyPr/>
        <a:lstStyle/>
        <a:p>
          <a:endParaRPr lang="en-US"/>
        </a:p>
      </dgm:t>
    </dgm:pt>
    <dgm:pt modelId="{F1748D1D-BD37-425C-95B3-ACE6BACB823A}" type="sibTrans" cxnId="{B2CC89AB-156A-4934-A61D-510E0F1031BB}">
      <dgm:prSet/>
      <dgm:spPr/>
      <dgm:t>
        <a:bodyPr/>
        <a:lstStyle/>
        <a:p>
          <a:endParaRPr lang="en-US"/>
        </a:p>
      </dgm:t>
    </dgm:pt>
    <dgm:pt modelId="{76509074-E3DF-462B-B627-5177130A85D4}">
      <dgm:prSet phldrT="[Text]" custT="1"/>
      <dgm:spPr/>
      <dgm:t>
        <a:bodyPr/>
        <a:lstStyle/>
        <a:p>
          <a:r>
            <a:rPr lang="en-US" sz="1400" b="1"/>
            <a:t>Review mapping workbook and meet with employees                              12/1 ‒ 3/15</a:t>
          </a:r>
        </a:p>
      </dgm:t>
    </dgm:pt>
    <dgm:pt modelId="{80B36739-F292-4A93-8F69-3FE6226B619B}" type="parTrans" cxnId="{47B71F56-CF0D-4C9B-B29F-EB1864E485F8}">
      <dgm:prSet/>
      <dgm:spPr/>
      <dgm:t>
        <a:bodyPr/>
        <a:lstStyle/>
        <a:p>
          <a:endParaRPr lang="en-US"/>
        </a:p>
      </dgm:t>
    </dgm:pt>
    <dgm:pt modelId="{79B62127-693C-4440-8021-04671A693879}" type="sibTrans" cxnId="{47B71F56-CF0D-4C9B-B29F-EB1864E485F8}">
      <dgm:prSet/>
      <dgm:spPr/>
      <dgm:t>
        <a:bodyPr/>
        <a:lstStyle/>
        <a:p>
          <a:endParaRPr lang="en-US"/>
        </a:p>
      </dgm:t>
    </dgm:pt>
    <dgm:pt modelId="{D8FDC5D4-01C7-47A1-A186-50C732B96C23}">
      <dgm:prSet phldrT="[Text]" custT="1"/>
      <dgm:spPr/>
      <dgm:t>
        <a:bodyPr/>
        <a:lstStyle/>
        <a:p>
          <a:r>
            <a:rPr lang="en-US" sz="1400" b="1"/>
            <a:t>Institution HR considers E-M Conversation feedback; Reports weekly updates to UWS during Thursday Calls                                     12/1 ‒ 3/15</a:t>
          </a:r>
        </a:p>
      </dgm:t>
    </dgm:pt>
    <dgm:pt modelId="{9D2CA514-D864-4022-B739-FB83E6FC5826}" type="parTrans" cxnId="{584058B7-336D-4002-9167-60A2AD85288E}">
      <dgm:prSet/>
      <dgm:spPr/>
      <dgm:t>
        <a:bodyPr/>
        <a:lstStyle/>
        <a:p>
          <a:endParaRPr lang="en-US"/>
        </a:p>
      </dgm:t>
    </dgm:pt>
    <dgm:pt modelId="{87215359-9595-42BD-AAF0-CDC551DA3CC3}" type="sibTrans" cxnId="{584058B7-336D-4002-9167-60A2AD85288E}">
      <dgm:prSet/>
      <dgm:spPr/>
      <dgm:t>
        <a:bodyPr/>
        <a:lstStyle/>
        <a:p>
          <a:endParaRPr lang="en-US"/>
        </a:p>
      </dgm:t>
    </dgm:pt>
    <dgm:pt modelId="{931AD723-CF8F-48DE-BD71-0D2DC2C8D206}">
      <dgm:prSet phldrT="[Text]"/>
      <dgm:spPr/>
      <dgm:t>
        <a:bodyPr/>
        <a:lstStyle/>
        <a:p>
          <a:r>
            <a:rPr lang="en-US" b="1"/>
            <a:t>Institution HR consolidates feedback and finalizes mapping workbook; Returns to UWS 3/15 ‒ 3/21</a:t>
          </a:r>
        </a:p>
      </dgm:t>
    </dgm:pt>
    <dgm:pt modelId="{E459786A-3C1C-4683-930B-EC0FD42642EF}" type="parTrans" cxnId="{6A63E45C-AF20-4B3B-BE48-5FAE7BECFB12}">
      <dgm:prSet/>
      <dgm:spPr/>
      <dgm:t>
        <a:bodyPr/>
        <a:lstStyle/>
        <a:p>
          <a:endParaRPr lang="en-US"/>
        </a:p>
      </dgm:t>
    </dgm:pt>
    <dgm:pt modelId="{DE81333B-6A4C-4C33-8811-7160DC776C14}" type="sibTrans" cxnId="{6A63E45C-AF20-4B3B-BE48-5FAE7BECFB12}">
      <dgm:prSet/>
      <dgm:spPr/>
      <dgm:t>
        <a:bodyPr/>
        <a:lstStyle/>
        <a:p>
          <a:endParaRPr lang="en-US"/>
        </a:p>
      </dgm:t>
    </dgm:pt>
    <dgm:pt modelId="{49090D4D-4476-4BD4-B936-3013E2DE227E}" type="pres">
      <dgm:prSet presAssocID="{76DC3848-8EF7-403A-A7D1-4C438F8A8468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AA8B3DCF-791C-4394-8471-9FCD97BEDA8F}" type="pres">
      <dgm:prSet presAssocID="{931AD723-CF8F-48DE-BD71-0D2DC2C8D206}" presName="Accent5" presStyleCnt="0"/>
      <dgm:spPr/>
    </dgm:pt>
    <dgm:pt modelId="{E0BF683F-2CB9-465B-8EE8-4BEE296B75E5}" type="pres">
      <dgm:prSet presAssocID="{931AD723-CF8F-48DE-BD71-0D2DC2C8D206}" presName="Accent" presStyleLbl="node1" presStyleIdx="0" presStyleCnt="5"/>
      <dgm:spPr/>
    </dgm:pt>
    <dgm:pt modelId="{DD426C06-CA68-4834-9A2E-2CC2FE9ECA90}" type="pres">
      <dgm:prSet presAssocID="{931AD723-CF8F-48DE-BD71-0D2DC2C8D206}" presName="ParentBackground5" presStyleCnt="0"/>
      <dgm:spPr/>
    </dgm:pt>
    <dgm:pt modelId="{0245EB7D-0928-47BB-9264-C9E3F5A527E2}" type="pres">
      <dgm:prSet presAssocID="{931AD723-CF8F-48DE-BD71-0D2DC2C8D206}" presName="ParentBackground" presStyleLbl="fgAcc1" presStyleIdx="0" presStyleCnt="5"/>
      <dgm:spPr/>
    </dgm:pt>
    <dgm:pt modelId="{A12E9E73-EF1E-42DF-BAA7-18DB3CEEF161}" type="pres">
      <dgm:prSet presAssocID="{931AD723-CF8F-48DE-BD71-0D2DC2C8D206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EE9C32DC-65A1-4A61-9470-999B7A29A6E3}" type="pres">
      <dgm:prSet presAssocID="{D8FDC5D4-01C7-47A1-A186-50C732B96C23}" presName="Accent4" presStyleCnt="0"/>
      <dgm:spPr/>
    </dgm:pt>
    <dgm:pt modelId="{B7CE7AA8-CDC7-49EB-9138-DB5F291E7113}" type="pres">
      <dgm:prSet presAssocID="{D8FDC5D4-01C7-47A1-A186-50C732B96C23}" presName="Accent" presStyleLbl="node1" presStyleIdx="1" presStyleCnt="5"/>
      <dgm:spPr/>
    </dgm:pt>
    <dgm:pt modelId="{33598C90-D5D9-4F38-9ECB-640BEC61AD1D}" type="pres">
      <dgm:prSet presAssocID="{D8FDC5D4-01C7-47A1-A186-50C732B96C23}" presName="ParentBackground4" presStyleCnt="0"/>
      <dgm:spPr/>
    </dgm:pt>
    <dgm:pt modelId="{FB4ACBEA-E149-47BF-BE1F-9E3643C2F465}" type="pres">
      <dgm:prSet presAssocID="{D8FDC5D4-01C7-47A1-A186-50C732B96C23}" presName="ParentBackground" presStyleLbl="fgAcc1" presStyleIdx="1" presStyleCnt="5"/>
      <dgm:spPr/>
    </dgm:pt>
    <dgm:pt modelId="{DE2C5C68-7FAC-4A5B-892C-58A10BA1930B}" type="pres">
      <dgm:prSet presAssocID="{D8FDC5D4-01C7-47A1-A186-50C732B96C23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49BEE9F-6887-4C85-8D00-F9767A4BC337}" type="pres">
      <dgm:prSet presAssocID="{76509074-E3DF-462B-B627-5177130A85D4}" presName="Accent3" presStyleCnt="0"/>
      <dgm:spPr/>
    </dgm:pt>
    <dgm:pt modelId="{07AB83F7-E38B-4105-A228-09C422F82BB2}" type="pres">
      <dgm:prSet presAssocID="{76509074-E3DF-462B-B627-5177130A85D4}" presName="Accent" presStyleLbl="node1" presStyleIdx="2" presStyleCnt="5"/>
      <dgm:spPr/>
    </dgm:pt>
    <dgm:pt modelId="{46BC57BC-99F9-4593-B927-D1366DFB5100}" type="pres">
      <dgm:prSet presAssocID="{76509074-E3DF-462B-B627-5177130A85D4}" presName="ParentBackground3" presStyleCnt="0"/>
      <dgm:spPr/>
    </dgm:pt>
    <dgm:pt modelId="{3E06532B-51B5-47C8-A843-FCA0868CEEC0}" type="pres">
      <dgm:prSet presAssocID="{76509074-E3DF-462B-B627-5177130A85D4}" presName="ParentBackground" presStyleLbl="fgAcc1" presStyleIdx="2" presStyleCnt="5"/>
      <dgm:spPr/>
    </dgm:pt>
    <dgm:pt modelId="{F0E0FEB6-F372-4B1F-96E5-E3E3FB4833CE}" type="pres">
      <dgm:prSet presAssocID="{76509074-E3DF-462B-B627-5177130A85D4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EF745062-6438-495D-BDFC-A63C38B4202B}" type="pres">
      <dgm:prSet presAssocID="{702A4CA4-FEC1-4B69-AE3D-214499BA785C}" presName="Accent2" presStyleCnt="0"/>
      <dgm:spPr/>
    </dgm:pt>
    <dgm:pt modelId="{02FDFB6A-92FD-428A-8C87-BE88ABBB477C}" type="pres">
      <dgm:prSet presAssocID="{702A4CA4-FEC1-4B69-AE3D-214499BA785C}" presName="Accent" presStyleLbl="node1" presStyleIdx="3" presStyleCnt="5"/>
      <dgm:spPr/>
    </dgm:pt>
    <dgm:pt modelId="{32D51F94-461D-49F6-93EC-DEA764FAD9A5}" type="pres">
      <dgm:prSet presAssocID="{702A4CA4-FEC1-4B69-AE3D-214499BA785C}" presName="ParentBackground2" presStyleCnt="0"/>
      <dgm:spPr/>
    </dgm:pt>
    <dgm:pt modelId="{3C04C658-7D81-4361-91B7-1782F7D81787}" type="pres">
      <dgm:prSet presAssocID="{702A4CA4-FEC1-4B69-AE3D-214499BA785C}" presName="ParentBackground" presStyleLbl="fgAcc1" presStyleIdx="3" presStyleCnt="5"/>
      <dgm:spPr/>
    </dgm:pt>
    <dgm:pt modelId="{F417CD51-3FA8-45BF-AED7-1AD22611D85A}" type="pres">
      <dgm:prSet presAssocID="{702A4CA4-FEC1-4B69-AE3D-214499BA785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8161B96-E532-4A82-AE48-49EA2BBAD0D6}" type="pres">
      <dgm:prSet presAssocID="{3E4C1503-C913-424A-8F4A-6EA4D22F4EB1}" presName="Accent1" presStyleCnt="0"/>
      <dgm:spPr/>
    </dgm:pt>
    <dgm:pt modelId="{9A45FCA9-0742-4F2F-BD00-8856F5606242}" type="pres">
      <dgm:prSet presAssocID="{3E4C1503-C913-424A-8F4A-6EA4D22F4EB1}" presName="Accent" presStyleLbl="node1" presStyleIdx="4" presStyleCnt="5"/>
      <dgm:spPr/>
    </dgm:pt>
    <dgm:pt modelId="{520E4FE8-F78B-4D7D-AAD7-EE44571151F5}" type="pres">
      <dgm:prSet presAssocID="{3E4C1503-C913-424A-8F4A-6EA4D22F4EB1}" presName="ParentBackground1" presStyleCnt="0"/>
      <dgm:spPr/>
    </dgm:pt>
    <dgm:pt modelId="{88288BCA-13E8-4A7F-A0B7-C30629C7AF05}" type="pres">
      <dgm:prSet presAssocID="{3E4C1503-C913-424A-8F4A-6EA4D22F4EB1}" presName="ParentBackground" presStyleLbl="fgAcc1" presStyleIdx="4" presStyleCnt="5"/>
      <dgm:spPr/>
    </dgm:pt>
    <dgm:pt modelId="{7C15A989-2F98-4ACD-AF47-EE1F519BCE35}" type="pres">
      <dgm:prSet presAssocID="{3E4C1503-C913-424A-8F4A-6EA4D22F4EB1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447D5900-F7C5-4F1C-B165-4B94C9C1AD49}" type="presOf" srcId="{3E4C1503-C913-424A-8F4A-6EA4D22F4EB1}" destId="{7C15A989-2F98-4ACD-AF47-EE1F519BCE35}" srcOrd="1" destOrd="0" presId="urn:microsoft.com/office/officeart/2011/layout/CircleProcess"/>
    <dgm:cxn modelId="{B9136E18-1EDA-48AC-A9F1-39B95420DBD5}" type="presOf" srcId="{D8FDC5D4-01C7-47A1-A186-50C732B96C23}" destId="{FB4ACBEA-E149-47BF-BE1F-9E3643C2F465}" srcOrd="0" destOrd="0" presId="urn:microsoft.com/office/officeart/2011/layout/CircleProcess"/>
    <dgm:cxn modelId="{1378863E-6836-4CA7-A245-456FB071D98F}" type="presOf" srcId="{931AD723-CF8F-48DE-BD71-0D2DC2C8D206}" destId="{0245EB7D-0928-47BB-9264-C9E3F5A527E2}" srcOrd="0" destOrd="0" presId="urn:microsoft.com/office/officeart/2011/layout/CircleProcess"/>
    <dgm:cxn modelId="{7CF5915B-480F-466D-851C-DF30826ACA2A}" type="presOf" srcId="{702A4CA4-FEC1-4B69-AE3D-214499BA785C}" destId="{F417CD51-3FA8-45BF-AED7-1AD22611D85A}" srcOrd="1" destOrd="0" presId="urn:microsoft.com/office/officeart/2011/layout/CircleProcess"/>
    <dgm:cxn modelId="{6A63E45C-AF20-4B3B-BE48-5FAE7BECFB12}" srcId="{76DC3848-8EF7-403A-A7D1-4C438F8A8468}" destId="{931AD723-CF8F-48DE-BD71-0D2DC2C8D206}" srcOrd="4" destOrd="0" parTransId="{E459786A-3C1C-4683-930B-EC0FD42642EF}" sibTransId="{DE81333B-6A4C-4C33-8811-7160DC776C14}"/>
    <dgm:cxn modelId="{0E6B285E-A693-4194-9102-9270A3D71EE9}" type="presOf" srcId="{702A4CA4-FEC1-4B69-AE3D-214499BA785C}" destId="{3C04C658-7D81-4361-91B7-1782F7D81787}" srcOrd="0" destOrd="0" presId="urn:microsoft.com/office/officeart/2011/layout/CircleProcess"/>
    <dgm:cxn modelId="{47B71F56-CF0D-4C9B-B29F-EB1864E485F8}" srcId="{76DC3848-8EF7-403A-A7D1-4C438F8A8468}" destId="{76509074-E3DF-462B-B627-5177130A85D4}" srcOrd="2" destOrd="0" parTransId="{80B36739-F292-4A93-8F69-3FE6226B619B}" sibTransId="{79B62127-693C-4440-8021-04671A693879}"/>
    <dgm:cxn modelId="{D95A9759-3D97-47BF-94D7-585CDF9B6D8D}" type="presOf" srcId="{D8FDC5D4-01C7-47A1-A186-50C732B96C23}" destId="{DE2C5C68-7FAC-4A5B-892C-58A10BA1930B}" srcOrd="1" destOrd="0" presId="urn:microsoft.com/office/officeart/2011/layout/CircleProcess"/>
    <dgm:cxn modelId="{DFEC445A-319F-4B14-80D6-97F90125DB44}" type="presOf" srcId="{76509074-E3DF-462B-B627-5177130A85D4}" destId="{F0E0FEB6-F372-4B1F-96E5-E3E3FB4833CE}" srcOrd="1" destOrd="0" presId="urn:microsoft.com/office/officeart/2011/layout/CircleProcess"/>
    <dgm:cxn modelId="{9807D3A4-7BA4-4044-A7C8-B49EC703BA5C}" type="presOf" srcId="{931AD723-CF8F-48DE-BD71-0D2DC2C8D206}" destId="{A12E9E73-EF1E-42DF-BAA7-18DB3CEEF161}" srcOrd="1" destOrd="0" presId="urn:microsoft.com/office/officeart/2011/layout/CircleProcess"/>
    <dgm:cxn modelId="{B2CC89AB-156A-4934-A61D-510E0F1031BB}" srcId="{76DC3848-8EF7-403A-A7D1-4C438F8A8468}" destId="{702A4CA4-FEC1-4B69-AE3D-214499BA785C}" srcOrd="1" destOrd="0" parTransId="{B3E95571-99EA-492D-A43F-237BBCA010D9}" sibTransId="{F1748D1D-BD37-425C-95B3-ACE6BACB823A}"/>
    <dgm:cxn modelId="{ECD4B5B0-A540-4BC7-873A-42A4CAD08FDD}" srcId="{76DC3848-8EF7-403A-A7D1-4C438F8A8468}" destId="{3E4C1503-C913-424A-8F4A-6EA4D22F4EB1}" srcOrd="0" destOrd="0" parTransId="{B44BE65C-6B29-4D2C-BDF9-897E1B02491B}" sibTransId="{E530EF4E-90A3-4984-8089-28A46972AEF6}"/>
    <dgm:cxn modelId="{584058B7-336D-4002-9167-60A2AD85288E}" srcId="{76DC3848-8EF7-403A-A7D1-4C438F8A8468}" destId="{D8FDC5D4-01C7-47A1-A186-50C732B96C23}" srcOrd="3" destOrd="0" parTransId="{9D2CA514-D864-4022-B739-FB83E6FC5826}" sibTransId="{87215359-9595-42BD-AAF0-CDC551DA3CC3}"/>
    <dgm:cxn modelId="{5F2126C8-38F8-4635-9A80-10572FFA12D2}" type="presOf" srcId="{76DC3848-8EF7-403A-A7D1-4C438F8A8468}" destId="{49090D4D-4476-4BD4-B936-3013E2DE227E}" srcOrd="0" destOrd="0" presId="urn:microsoft.com/office/officeart/2011/layout/CircleProcess"/>
    <dgm:cxn modelId="{464E64E2-F902-4CE8-831B-22D2895B4D10}" type="presOf" srcId="{76509074-E3DF-462B-B627-5177130A85D4}" destId="{3E06532B-51B5-47C8-A843-FCA0868CEEC0}" srcOrd="0" destOrd="0" presId="urn:microsoft.com/office/officeart/2011/layout/CircleProcess"/>
    <dgm:cxn modelId="{775EB3EB-73DC-4163-87D2-79606E5F5BE8}" type="presOf" srcId="{3E4C1503-C913-424A-8F4A-6EA4D22F4EB1}" destId="{88288BCA-13E8-4A7F-A0B7-C30629C7AF05}" srcOrd="0" destOrd="0" presId="urn:microsoft.com/office/officeart/2011/layout/CircleProcess"/>
    <dgm:cxn modelId="{AFBECED9-1981-440D-832C-48FFD297AA6F}" type="presParOf" srcId="{49090D4D-4476-4BD4-B936-3013E2DE227E}" destId="{AA8B3DCF-791C-4394-8471-9FCD97BEDA8F}" srcOrd="0" destOrd="0" presId="urn:microsoft.com/office/officeart/2011/layout/CircleProcess"/>
    <dgm:cxn modelId="{BBCD9EFE-C327-4AB2-874C-8A3A0ACD7AA0}" type="presParOf" srcId="{AA8B3DCF-791C-4394-8471-9FCD97BEDA8F}" destId="{E0BF683F-2CB9-465B-8EE8-4BEE296B75E5}" srcOrd="0" destOrd="0" presId="urn:microsoft.com/office/officeart/2011/layout/CircleProcess"/>
    <dgm:cxn modelId="{524ED1A3-0CC4-4B7D-8F91-B2AFCC221951}" type="presParOf" srcId="{49090D4D-4476-4BD4-B936-3013E2DE227E}" destId="{DD426C06-CA68-4834-9A2E-2CC2FE9ECA90}" srcOrd="1" destOrd="0" presId="urn:microsoft.com/office/officeart/2011/layout/CircleProcess"/>
    <dgm:cxn modelId="{1EC7E5F6-4E97-4040-B57D-EAA7CA085277}" type="presParOf" srcId="{DD426C06-CA68-4834-9A2E-2CC2FE9ECA90}" destId="{0245EB7D-0928-47BB-9264-C9E3F5A527E2}" srcOrd="0" destOrd="0" presId="urn:microsoft.com/office/officeart/2011/layout/CircleProcess"/>
    <dgm:cxn modelId="{16AE98F1-F514-4060-BF94-70F10F8A27B4}" type="presParOf" srcId="{49090D4D-4476-4BD4-B936-3013E2DE227E}" destId="{A12E9E73-EF1E-42DF-BAA7-18DB3CEEF161}" srcOrd="2" destOrd="0" presId="urn:microsoft.com/office/officeart/2011/layout/CircleProcess"/>
    <dgm:cxn modelId="{2502C866-EC1A-4083-A625-FE49E5C46671}" type="presParOf" srcId="{49090D4D-4476-4BD4-B936-3013E2DE227E}" destId="{EE9C32DC-65A1-4A61-9470-999B7A29A6E3}" srcOrd="3" destOrd="0" presId="urn:microsoft.com/office/officeart/2011/layout/CircleProcess"/>
    <dgm:cxn modelId="{5C0358EA-F13C-43DA-AF88-A49323A2036D}" type="presParOf" srcId="{EE9C32DC-65A1-4A61-9470-999B7A29A6E3}" destId="{B7CE7AA8-CDC7-49EB-9138-DB5F291E7113}" srcOrd="0" destOrd="0" presId="urn:microsoft.com/office/officeart/2011/layout/CircleProcess"/>
    <dgm:cxn modelId="{67D3CD16-305E-4447-8496-84219C76FEE6}" type="presParOf" srcId="{49090D4D-4476-4BD4-B936-3013E2DE227E}" destId="{33598C90-D5D9-4F38-9ECB-640BEC61AD1D}" srcOrd="4" destOrd="0" presId="urn:microsoft.com/office/officeart/2011/layout/CircleProcess"/>
    <dgm:cxn modelId="{93DC6218-E1DE-47DF-9CE1-3305AA3F6D8B}" type="presParOf" srcId="{33598C90-D5D9-4F38-9ECB-640BEC61AD1D}" destId="{FB4ACBEA-E149-47BF-BE1F-9E3643C2F465}" srcOrd="0" destOrd="0" presId="urn:microsoft.com/office/officeart/2011/layout/CircleProcess"/>
    <dgm:cxn modelId="{9EAAB48F-45D6-45B2-97FE-E9C74066AB57}" type="presParOf" srcId="{49090D4D-4476-4BD4-B936-3013E2DE227E}" destId="{DE2C5C68-7FAC-4A5B-892C-58A10BA1930B}" srcOrd="5" destOrd="0" presId="urn:microsoft.com/office/officeart/2011/layout/CircleProcess"/>
    <dgm:cxn modelId="{765A3BD8-196D-4EEC-8358-F344545FDB4C}" type="presParOf" srcId="{49090D4D-4476-4BD4-B936-3013E2DE227E}" destId="{D49BEE9F-6887-4C85-8D00-F9767A4BC337}" srcOrd="6" destOrd="0" presId="urn:microsoft.com/office/officeart/2011/layout/CircleProcess"/>
    <dgm:cxn modelId="{F34051A9-6835-49C6-BB08-5FFED3CA972B}" type="presParOf" srcId="{D49BEE9F-6887-4C85-8D00-F9767A4BC337}" destId="{07AB83F7-E38B-4105-A228-09C422F82BB2}" srcOrd="0" destOrd="0" presId="urn:microsoft.com/office/officeart/2011/layout/CircleProcess"/>
    <dgm:cxn modelId="{7AFDA0C1-B736-444D-A387-A279594A6FB3}" type="presParOf" srcId="{49090D4D-4476-4BD4-B936-3013E2DE227E}" destId="{46BC57BC-99F9-4593-B927-D1366DFB5100}" srcOrd="7" destOrd="0" presId="urn:microsoft.com/office/officeart/2011/layout/CircleProcess"/>
    <dgm:cxn modelId="{CD5843D7-A4DA-4A3B-A981-6A47F6769E78}" type="presParOf" srcId="{46BC57BC-99F9-4593-B927-D1366DFB5100}" destId="{3E06532B-51B5-47C8-A843-FCA0868CEEC0}" srcOrd="0" destOrd="0" presId="urn:microsoft.com/office/officeart/2011/layout/CircleProcess"/>
    <dgm:cxn modelId="{126DFC7D-0621-4C11-8AE1-572FE102B7C7}" type="presParOf" srcId="{49090D4D-4476-4BD4-B936-3013E2DE227E}" destId="{F0E0FEB6-F372-4B1F-96E5-E3E3FB4833CE}" srcOrd="8" destOrd="0" presId="urn:microsoft.com/office/officeart/2011/layout/CircleProcess"/>
    <dgm:cxn modelId="{E4EEDE30-B3CA-4368-8FAF-6FC4DA44593C}" type="presParOf" srcId="{49090D4D-4476-4BD4-B936-3013E2DE227E}" destId="{EF745062-6438-495D-BDFC-A63C38B4202B}" srcOrd="9" destOrd="0" presId="urn:microsoft.com/office/officeart/2011/layout/CircleProcess"/>
    <dgm:cxn modelId="{CE4E1987-6E74-4595-B5F1-759FCF521789}" type="presParOf" srcId="{EF745062-6438-495D-BDFC-A63C38B4202B}" destId="{02FDFB6A-92FD-428A-8C87-BE88ABBB477C}" srcOrd="0" destOrd="0" presId="urn:microsoft.com/office/officeart/2011/layout/CircleProcess"/>
    <dgm:cxn modelId="{42FEAB30-4E4D-449A-99CD-67ED11D490F7}" type="presParOf" srcId="{49090D4D-4476-4BD4-B936-3013E2DE227E}" destId="{32D51F94-461D-49F6-93EC-DEA764FAD9A5}" srcOrd="10" destOrd="0" presId="urn:microsoft.com/office/officeart/2011/layout/CircleProcess"/>
    <dgm:cxn modelId="{4C5474E5-B829-4225-AABC-58B9EDE13BD8}" type="presParOf" srcId="{32D51F94-461D-49F6-93EC-DEA764FAD9A5}" destId="{3C04C658-7D81-4361-91B7-1782F7D81787}" srcOrd="0" destOrd="0" presId="urn:microsoft.com/office/officeart/2011/layout/CircleProcess"/>
    <dgm:cxn modelId="{86F9EC38-4706-4704-93FC-4068E9106688}" type="presParOf" srcId="{49090D4D-4476-4BD4-B936-3013E2DE227E}" destId="{F417CD51-3FA8-45BF-AED7-1AD22611D85A}" srcOrd="11" destOrd="0" presId="urn:microsoft.com/office/officeart/2011/layout/CircleProcess"/>
    <dgm:cxn modelId="{8E39F1BB-6870-4DF4-B152-1CFA3347FBF2}" type="presParOf" srcId="{49090D4D-4476-4BD4-B936-3013E2DE227E}" destId="{D8161B96-E532-4A82-AE48-49EA2BBAD0D6}" srcOrd="12" destOrd="0" presId="urn:microsoft.com/office/officeart/2011/layout/CircleProcess"/>
    <dgm:cxn modelId="{D307BF5D-477C-4967-9CD1-A753C14AE5BC}" type="presParOf" srcId="{D8161B96-E532-4A82-AE48-49EA2BBAD0D6}" destId="{9A45FCA9-0742-4F2F-BD00-8856F5606242}" srcOrd="0" destOrd="0" presId="urn:microsoft.com/office/officeart/2011/layout/CircleProcess"/>
    <dgm:cxn modelId="{84FF6869-5D0A-4CB1-A17B-FC1D3303FC83}" type="presParOf" srcId="{49090D4D-4476-4BD4-B936-3013E2DE227E}" destId="{520E4FE8-F78B-4D7D-AAD7-EE44571151F5}" srcOrd="13" destOrd="0" presId="urn:microsoft.com/office/officeart/2011/layout/CircleProcess"/>
    <dgm:cxn modelId="{60E1FD65-4F4D-4132-B355-451C06940DA5}" type="presParOf" srcId="{520E4FE8-F78B-4D7D-AAD7-EE44571151F5}" destId="{88288BCA-13E8-4A7F-A0B7-C30629C7AF05}" srcOrd="0" destOrd="0" presId="urn:microsoft.com/office/officeart/2011/layout/CircleProcess"/>
    <dgm:cxn modelId="{08CF48B6-41F3-4F3B-851D-AC01E1B9A32B}" type="presParOf" srcId="{49090D4D-4476-4BD4-B936-3013E2DE227E}" destId="{7C15A989-2F98-4ACD-AF47-EE1F519BCE35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A25692-41E6-4691-B397-6269F2C3DA5B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DBFADD-A17F-46AE-A6A2-EB7033CBA064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Individual Employee</a:t>
          </a:r>
        </a:p>
      </dgm:t>
    </dgm:pt>
    <dgm:pt modelId="{D17EAFDB-2BFD-4FD0-B948-094A791E3DEA}" type="parTrans" cxnId="{C0581C7A-7F6B-411B-99A1-CDEF6002AD37}">
      <dgm:prSet/>
      <dgm:spPr/>
      <dgm:t>
        <a:bodyPr/>
        <a:lstStyle/>
        <a:p>
          <a:endParaRPr lang="en-US"/>
        </a:p>
      </dgm:t>
    </dgm:pt>
    <dgm:pt modelId="{85F32A01-1216-4A48-87B1-D6DD51919C93}" type="sibTrans" cxnId="{C0581C7A-7F6B-411B-99A1-CDEF6002AD37}">
      <dgm:prSet/>
      <dgm:spPr/>
      <dgm:t>
        <a:bodyPr/>
        <a:lstStyle/>
        <a:p>
          <a:endParaRPr lang="en-US"/>
        </a:p>
      </dgm:t>
    </dgm:pt>
    <dgm:pt modelId="{29DED522-F34A-41D5-9ADD-663ABFA2BF30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Employees who share a title/SJD</a:t>
          </a:r>
        </a:p>
      </dgm:t>
    </dgm:pt>
    <dgm:pt modelId="{9130AA6D-2A38-4678-AB93-6EE7F0FB7FFE}" type="parTrans" cxnId="{8DD10028-248E-4816-8939-2E8D0737DA6B}">
      <dgm:prSet/>
      <dgm:spPr/>
      <dgm:t>
        <a:bodyPr/>
        <a:lstStyle/>
        <a:p>
          <a:endParaRPr lang="en-US"/>
        </a:p>
      </dgm:t>
    </dgm:pt>
    <dgm:pt modelId="{48715D9C-8E7C-4A1F-B2A8-9951DB24D124}" type="sibTrans" cxnId="{8DD10028-248E-4816-8939-2E8D0737DA6B}">
      <dgm:prSet/>
      <dgm:spPr/>
      <dgm:t>
        <a:bodyPr/>
        <a:lstStyle/>
        <a:p>
          <a:endParaRPr lang="en-US"/>
        </a:p>
      </dgm:t>
    </dgm:pt>
    <dgm:pt modelId="{AE5A9473-8C5D-4BF7-8084-7FCA99E8214C}" type="pres">
      <dgm:prSet presAssocID="{76A25692-41E6-4691-B397-6269F2C3DA5B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1AFBD69E-DF6F-4F1B-A997-A8DE9A857E9D}" type="pres">
      <dgm:prSet presAssocID="{76A25692-41E6-4691-B397-6269F2C3DA5B}" presName="cycle" presStyleCnt="0"/>
      <dgm:spPr/>
    </dgm:pt>
    <dgm:pt modelId="{50FB099D-45C3-4E80-A9B9-19BC5984D6C2}" type="pres">
      <dgm:prSet presAssocID="{76A25692-41E6-4691-B397-6269F2C3DA5B}" presName="centerShape" presStyleCnt="0"/>
      <dgm:spPr/>
    </dgm:pt>
    <dgm:pt modelId="{9E2034F3-27B2-43E8-A15F-6A869523CE95}" type="pres">
      <dgm:prSet presAssocID="{76A25692-41E6-4691-B397-6269F2C3DA5B}" presName="connSite" presStyleLbl="node1" presStyleIdx="0" presStyleCnt="3"/>
      <dgm:spPr/>
    </dgm:pt>
    <dgm:pt modelId="{694F9FD0-63E1-4F92-9F2D-9F6331D317AB}" type="pres">
      <dgm:prSet presAssocID="{76A25692-41E6-4691-B397-6269F2C3DA5B}" presName="visible" presStyleLbl="node1" presStyleIdx="0" presStyleCnt="3" custScaleX="102212" custScaleY="102212"/>
      <dgm:spPr/>
    </dgm:pt>
    <dgm:pt modelId="{426BF66A-6B61-4F8F-8F97-E82EE47E0ECC}" type="pres">
      <dgm:prSet presAssocID="{D17EAFDB-2BFD-4FD0-B948-094A791E3DEA}" presName="Name25" presStyleLbl="parChTrans1D1" presStyleIdx="0" presStyleCnt="2"/>
      <dgm:spPr/>
    </dgm:pt>
    <dgm:pt modelId="{4B4F80D0-D2BD-4E00-8DA8-078CBA8BA1DD}" type="pres">
      <dgm:prSet presAssocID="{79DBFADD-A17F-46AE-A6A2-EB7033CBA064}" presName="node" presStyleCnt="0"/>
      <dgm:spPr/>
    </dgm:pt>
    <dgm:pt modelId="{D3B794E3-DB3A-4A47-8171-1373B8291B3C}" type="pres">
      <dgm:prSet presAssocID="{79DBFADD-A17F-46AE-A6A2-EB7033CBA064}" presName="parentNode" presStyleLbl="node1" presStyleIdx="1" presStyleCnt="3">
        <dgm:presLayoutVars>
          <dgm:chMax val="1"/>
          <dgm:bulletEnabled val="1"/>
        </dgm:presLayoutVars>
      </dgm:prSet>
      <dgm:spPr/>
    </dgm:pt>
    <dgm:pt modelId="{1BEDEA5C-1460-44BC-AD27-617D01602780}" type="pres">
      <dgm:prSet presAssocID="{79DBFADD-A17F-46AE-A6A2-EB7033CBA064}" presName="childNode" presStyleLbl="revTx" presStyleIdx="0" presStyleCnt="0">
        <dgm:presLayoutVars>
          <dgm:bulletEnabled val="1"/>
        </dgm:presLayoutVars>
      </dgm:prSet>
      <dgm:spPr/>
    </dgm:pt>
    <dgm:pt modelId="{EB924620-5067-44E9-B77F-54B25D199CEF}" type="pres">
      <dgm:prSet presAssocID="{9130AA6D-2A38-4678-AB93-6EE7F0FB7FFE}" presName="Name25" presStyleLbl="parChTrans1D1" presStyleIdx="1" presStyleCnt="2"/>
      <dgm:spPr/>
    </dgm:pt>
    <dgm:pt modelId="{8AD9A1D7-A001-43E3-A7DE-1181B0A13B48}" type="pres">
      <dgm:prSet presAssocID="{29DED522-F34A-41D5-9ADD-663ABFA2BF30}" presName="node" presStyleCnt="0"/>
      <dgm:spPr/>
    </dgm:pt>
    <dgm:pt modelId="{2E141925-3C8C-47DB-9CEC-406D6EA16FDE}" type="pres">
      <dgm:prSet presAssocID="{29DED522-F34A-41D5-9ADD-663ABFA2BF30}" presName="parentNode" presStyleLbl="node1" presStyleIdx="2" presStyleCnt="3">
        <dgm:presLayoutVars>
          <dgm:chMax val="1"/>
          <dgm:bulletEnabled val="1"/>
        </dgm:presLayoutVars>
      </dgm:prSet>
      <dgm:spPr/>
    </dgm:pt>
    <dgm:pt modelId="{62609B8F-741B-4F9E-8289-929AF7EA700E}" type="pres">
      <dgm:prSet presAssocID="{29DED522-F34A-41D5-9ADD-663ABFA2BF30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A797E612-FB54-447A-AB79-CC79BAA7AB34}" type="presOf" srcId="{9130AA6D-2A38-4678-AB93-6EE7F0FB7FFE}" destId="{EB924620-5067-44E9-B77F-54B25D199CEF}" srcOrd="0" destOrd="0" presId="urn:microsoft.com/office/officeart/2005/8/layout/radial2"/>
    <dgm:cxn modelId="{8DD10028-248E-4816-8939-2E8D0737DA6B}" srcId="{76A25692-41E6-4691-B397-6269F2C3DA5B}" destId="{29DED522-F34A-41D5-9ADD-663ABFA2BF30}" srcOrd="1" destOrd="0" parTransId="{9130AA6D-2A38-4678-AB93-6EE7F0FB7FFE}" sibTransId="{48715D9C-8E7C-4A1F-B2A8-9951DB24D124}"/>
    <dgm:cxn modelId="{8B8AF52E-723B-4144-B8AF-FEAF354AD050}" type="presOf" srcId="{29DED522-F34A-41D5-9ADD-663ABFA2BF30}" destId="{2E141925-3C8C-47DB-9CEC-406D6EA16FDE}" srcOrd="0" destOrd="0" presId="urn:microsoft.com/office/officeart/2005/8/layout/radial2"/>
    <dgm:cxn modelId="{C0581C7A-7F6B-411B-99A1-CDEF6002AD37}" srcId="{76A25692-41E6-4691-B397-6269F2C3DA5B}" destId="{79DBFADD-A17F-46AE-A6A2-EB7033CBA064}" srcOrd="0" destOrd="0" parTransId="{D17EAFDB-2BFD-4FD0-B948-094A791E3DEA}" sibTransId="{85F32A01-1216-4A48-87B1-D6DD51919C93}"/>
    <dgm:cxn modelId="{5A9196BB-0284-44A8-8F78-3D4BB442000F}" type="presOf" srcId="{D17EAFDB-2BFD-4FD0-B948-094A791E3DEA}" destId="{426BF66A-6B61-4F8F-8F97-E82EE47E0ECC}" srcOrd="0" destOrd="0" presId="urn:microsoft.com/office/officeart/2005/8/layout/radial2"/>
    <dgm:cxn modelId="{B01820D9-E8C1-4A8E-B3E9-F7D7B49333F1}" type="presOf" srcId="{76A25692-41E6-4691-B397-6269F2C3DA5B}" destId="{AE5A9473-8C5D-4BF7-8084-7FCA99E8214C}" srcOrd="0" destOrd="0" presId="urn:microsoft.com/office/officeart/2005/8/layout/radial2"/>
    <dgm:cxn modelId="{A50DE6F4-CF1A-4BAA-8C1B-92081CDED4F4}" type="presOf" srcId="{79DBFADD-A17F-46AE-A6A2-EB7033CBA064}" destId="{D3B794E3-DB3A-4A47-8171-1373B8291B3C}" srcOrd="0" destOrd="0" presId="urn:microsoft.com/office/officeart/2005/8/layout/radial2"/>
    <dgm:cxn modelId="{21E59489-7AF8-40DF-A7F4-A996572F75F3}" type="presParOf" srcId="{AE5A9473-8C5D-4BF7-8084-7FCA99E8214C}" destId="{1AFBD69E-DF6F-4F1B-A997-A8DE9A857E9D}" srcOrd="0" destOrd="0" presId="urn:microsoft.com/office/officeart/2005/8/layout/radial2"/>
    <dgm:cxn modelId="{B28E12F3-ACCC-42B3-AAFF-93BD119B7A84}" type="presParOf" srcId="{1AFBD69E-DF6F-4F1B-A997-A8DE9A857E9D}" destId="{50FB099D-45C3-4E80-A9B9-19BC5984D6C2}" srcOrd="0" destOrd="0" presId="urn:microsoft.com/office/officeart/2005/8/layout/radial2"/>
    <dgm:cxn modelId="{13215D16-F2C5-4D73-B2B2-25E595133A66}" type="presParOf" srcId="{50FB099D-45C3-4E80-A9B9-19BC5984D6C2}" destId="{9E2034F3-27B2-43E8-A15F-6A869523CE95}" srcOrd="0" destOrd="0" presId="urn:microsoft.com/office/officeart/2005/8/layout/radial2"/>
    <dgm:cxn modelId="{33E1AA5E-9914-41F0-ABEE-DC989A981E98}" type="presParOf" srcId="{50FB099D-45C3-4E80-A9B9-19BC5984D6C2}" destId="{694F9FD0-63E1-4F92-9F2D-9F6331D317AB}" srcOrd="1" destOrd="0" presId="urn:microsoft.com/office/officeart/2005/8/layout/radial2"/>
    <dgm:cxn modelId="{33CE5FE4-4481-4ECF-9D72-44DDA611637E}" type="presParOf" srcId="{1AFBD69E-DF6F-4F1B-A997-A8DE9A857E9D}" destId="{426BF66A-6B61-4F8F-8F97-E82EE47E0ECC}" srcOrd="1" destOrd="0" presId="urn:microsoft.com/office/officeart/2005/8/layout/radial2"/>
    <dgm:cxn modelId="{5A2FD7D8-BDFE-45F8-9D46-E04A98A05218}" type="presParOf" srcId="{1AFBD69E-DF6F-4F1B-A997-A8DE9A857E9D}" destId="{4B4F80D0-D2BD-4E00-8DA8-078CBA8BA1DD}" srcOrd="2" destOrd="0" presId="urn:microsoft.com/office/officeart/2005/8/layout/radial2"/>
    <dgm:cxn modelId="{2E4362CF-D85A-48FD-8D7D-7B6B1B048F18}" type="presParOf" srcId="{4B4F80D0-D2BD-4E00-8DA8-078CBA8BA1DD}" destId="{D3B794E3-DB3A-4A47-8171-1373B8291B3C}" srcOrd="0" destOrd="0" presId="urn:microsoft.com/office/officeart/2005/8/layout/radial2"/>
    <dgm:cxn modelId="{36C51F1C-CC6A-4C42-BED0-128A5E36D0AE}" type="presParOf" srcId="{4B4F80D0-D2BD-4E00-8DA8-078CBA8BA1DD}" destId="{1BEDEA5C-1460-44BC-AD27-617D01602780}" srcOrd="1" destOrd="0" presId="urn:microsoft.com/office/officeart/2005/8/layout/radial2"/>
    <dgm:cxn modelId="{3B7F11AC-27C3-44F8-ACC7-72CE5431898B}" type="presParOf" srcId="{1AFBD69E-DF6F-4F1B-A997-A8DE9A857E9D}" destId="{EB924620-5067-44E9-B77F-54B25D199CEF}" srcOrd="3" destOrd="0" presId="urn:microsoft.com/office/officeart/2005/8/layout/radial2"/>
    <dgm:cxn modelId="{4CBC6B88-7AD5-4531-851D-8433748E47AA}" type="presParOf" srcId="{1AFBD69E-DF6F-4F1B-A997-A8DE9A857E9D}" destId="{8AD9A1D7-A001-43E3-A7DE-1181B0A13B48}" srcOrd="4" destOrd="0" presId="urn:microsoft.com/office/officeart/2005/8/layout/radial2"/>
    <dgm:cxn modelId="{4609257A-1A54-4A1F-8D54-D0C15C2DE4D9}" type="presParOf" srcId="{8AD9A1D7-A001-43E3-A7DE-1181B0A13B48}" destId="{2E141925-3C8C-47DB-9CEC-406D6EA16FDE}" srcOrd="0" destOrd="0" presId="urn:microsoft.com/office/officeart/2005/8/layout/radial2"/>
    <dgm:cxn modelId="{69A0C1CB-823F-4393-8E05-2607B8AEEA28}" type="presParOf" srcId="{8AD9A1D7-A001-43E3-A7DE-1181B0A13B48}" destId="{62609B8F-741B-4F9E-8289-929AF7EA700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F683F-2CB9-465B-8EE8-4BEE296B75E5}">
      <dsp:nvSpPr>
        <dsp:cNvPr id="0" name=""/>
        <dsp:cNvSpPr/>
      </dsp:nvSpPr>
      <dsp:spPr>
        <a:xfrm>
          <a:off x="9969906" y="2478433"/>
          <a:ext cx="2273300" cy="22736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5EB7D-0928-47BB-9264-C9E3F5A527E2}">
      <dsp:nvSpPr>
        <dsp:cNvPr id="0" name=""/>
        <dsp:cNvSpPr/>
      </dsp:nvSpPr>
      <dsp:spPr>
        <a:xfrm>
          <a:off x="10044916" y="2554235"/>
          <a:ext cx="2122069" cy="212206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Institution HR consolidates feedback and finalizes mapping workbook; Returns to UWS 3/15 ‒ 3/21</a:t>
          </a:r>
        </a:p>
      </dsp:txBody>
      <dsp:txXfrm>
        <a:off x="10348588" y="2857445"/>
        <a:ext cx="1515937" cy="1515648"/>
      </dsp:txXfrm>
    </dsp:sp>
    <dsp:sp modelId="{B7CE7AA8-CDC7-49EB-9138-DB5F291E7113}">
      <dsp:nvSpPr>
        <dsp:cNvPr id="0" name=""/>
        <dsp:cNvSpPr/>
      </dsp:nvSpPr>
      <dsp:spPr>
        <a:xfrm rot="2700000">
          <a:off x="7619307" y="2478551"/>
          <a:ext cx="2273037" cy="2273037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4ACBEA-E149-47BF-BE1F-9E3643C2F465}">
      <dsp:nvSpPr>
        <dsp:cNvPr id="0" name=""/>
        <dsp:cNvSpPr/>
      </dsp:nvSpPr>
      <dsp:spPr>
        <a:xfrm>
          <a:off x="7696605" y="2554235"/>
          <a:ext cx="2122069" cy="212206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Institution HR considers E-M Conversation feedback; Reports weekly updates to UWS during Thursday Calls                                     12/1 ‒ 3/15</a:t>
          </a:r>
        </a:p>
      </dsp:txBody>
      <dsp:txXfrm>
        <a:off x="7999067" y="2857445"/>
        <a:ext cx="1515937" cy="1515648"/>
      </dsp:txXfrm>
    </dsp:sp>
    <dsp:sp modelId="{07AB83F7-E38B-4105-A228-09C422F82BB2}">
      <dsp:nvSpPr>
        <dsp:cNvPr id="0" name=""/>
        <dsp:cNvSpPr/>
      </dsp:nvSpPr>
      <dsp:spPr>
        <a:xfrm rot="2700000">
          <a:off x="5270996" y="2478551"/>
          <a:ext cx="2273037" cy="2273037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6532B-51B5-47C8-A843-FCA0868CEEC0}">
      <dsp:nvSpPr>
        <dsp:cNvPr id="0" name=""/>
        <dsp:cNvSpPr/>
      </dsp:nvSpPr>
      <dsp:spPr>
        <a:xfrm>
          <a:off x="5347085" y="2554235"/>
          <a:ext cx="2122069" cy="212206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Review mapping workbook and meet with employees                              12/1 ‒ 3/15</a:t>
          </a:r>
        </a:p>
      </dsp:txBody>
      <dsp:txXfrm>
        <a:off x="5649546" y="2857445"/>
        <a:ext cx="1515937" cy="1515648"/>
      </dsp:txXfrm>
    </dsp:sp>
    <dsp:sp modelId="{02FDFB6A-92FD-428A-8C87-BE88ABBB477C}">
      <dsp:nvSpPr>
        <dsp:cNvPr id="0" name=""/>
        <dsp:cNvSpPr/>
      </dsp:nvSpPr>
      <dsp:spPr>
        <a:xfrm rot="2700000">
          <a:off x="2921475" y="2478551"/>
          <a:ext cx="2273037" cy="2273037"/>
        </a:xfrm>
        <a:prstGeom prst="teardrop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4C658-7D81-4361-91B7-1782F7D81787}">
      <dsp:nvSpPr>
        <dsp:cNvPr id="0" name=""/>
        <dsp:cNvSpPr/>
      </dsp:nvSpPr>
      <dsp:spPr>
        <a:xfrm>
          <a:off x="2997564" y="2554235"/>
          <a:ext cx="2122069" cy="212206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Institution HR distributes mapping workbook &amp; meeting materials for E-M Conversations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12/1 ‒ 1/15</a:t>
          </a:r>
        </a:p>
      </dsp:txBody>
      <dsp:txXfrm>
        <a:off x="3301235" y="2857445"/>
        <a:ext cx="1515937" cy="1515648"/>
      </dsp:txXfrm>
    </dsp:sp>
    <dsp:sp modelId="{9A45FCA9-0742-4F2F-BD00-8856F5606242}">
      <dsp:nvSpPr>
        <dsp:cNvPr id="0" name=""/>
        <dsp:cNvSpPr/>
      </dsp:nvSpPr>
      <dsp:spPr>
        <a:xfrm rot="2700000">
          <a:off x="571954" y="2478551"/>
          <a:ext cx="2273037" cy="2273037"/>
        </a:xfrm>
        <a:prstGeom prst="teardrop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88BCA-13E8-4A7F-A0B7-C30629C7AF05}">
      <dsp:nvSpPr>
        <dsp:cNvPr id="0" name=""/>
        <dsp:cNvSpPr/>
      </dsp:nvSpPr>
      <dsp:spPr>
        <a:xfrm>
          <a:off x="648043" y="2554235"/>
          <a:ext cx="2122069" cy="212206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UWS gives institution HR consolidated list of mapped employees in mapping workbook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11/15 ‒ 12/1</a:t>
          </a:r>
        </a:p>
      </dsp:txBody>
      <dsp:txXfrm>
        <a:off x="951714" y="2857445"/>
        <a:ext cx="1515937" cy="1515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24620-5067-44E9-B77F-54B25D199CEF}">
      <dsp:nvSpPr>
        <dsp:cNvPr id="0" name=""/>
        <dsp:cNvSpPr/>
      </dsp:nvSpPr>
      <dsp:spPr>
        <a:xfrm rot="1774406">
          <a:off x="4427198" y="3022884"/>
          <a:ext cx="820804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820804" y="224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BF66A-6B61-4F8F-8F97-E82EE47E0ECC}">
      <dsp:nvSpPr>
        <dsp:cNvPr id="0" name=""/>
        <dsp:cNvSpPr/>
      </dsp:nvSpPr>
      <dsp:spPr>
        <a:xfrm rot="19825594">
          <a:off x="4427198" y="1472541"/>
          <a:ext cx="820804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820804" y="224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F9FD0-63E1-4F92-9F2D-9F6331D317AB}">
      <dsp:nvSpPr>
        <dsp:cNvPr id="0" name=""/>
        <dsp:cNvSpPr/>
      </dsp:nvSpPr>
      <dsp:spPr>
        <a:xfrm>
          <a:off x="1998139" y="796686"/>
          <a:ext cx="2946877" cy="29468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794E3-DB3A-4A47-8171-1373B8291B3C}">
      <dsp:nvSpPr>
        <dsp:cNvPr id="0" name=""/>
        <dsp:cNvSpPr/>
      </dsp:nvSpPr>
      <dsp:spPr>
        <a:xfrm>
          <a:off x="5081857" y="596"/>
          <a:ext cx="1729861" cy="1729861"/>
        </a:xfrm>
        <a:prstGeom prst="ellipse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Individual Employee</a:t>
          </a:r>
        </a:p>
      </dsp:txBody>
      <dsp:txXfrm>
        <a:off x="5335189" y="253928"/>
        <a:ext cx="1223197" cy="1223197"/>
      </dsp:txXfrm>
    </dsp:sp>
    <dsp:sp modelId="{2E141925-3C8C-47DB-9CEC-406D6EA16FDE}">
      <dsp:nvSpPr>
        <dsp:cNvPr id="0" name=""/>
        <dsp:cNvSpPr/>
      </dsp:nvSpPr>
      <dsp:spPr>
        <a:xfrm>
          <a:off x="5081857" y="2809791"/>
          <a:ext cx="1729861" cy="1729861"/>
        </a:xfrm>
        <a:prstGeom prst="ellipse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Employees who share a title/SJD</a:t>
          </a:r>
        </a:p>
      </dsp:txBody>
      <dsp:txXfrm>
        <a:off x="5335189" y="3063123"/>
        <a:ext cx="1223197" cy="1223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932699-D993-45B5-A651-A73C3E88288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668583-DA9D-434D-AF92-BCD94F040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01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B09A-6706-1944-A37A-3010484C87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668583-DA9D-434D-AF92-BCD94F040D4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01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668583-DA9D-434D-AF92-BCD94F040D4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15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668583-DA9D-434D-AF92-BCD94F040D4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09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9AB16-0E41-4AA1-A665-8F9364DEB64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46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9AB16-0E41-4AA1-A665-8F9364DEB64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215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210E-B44B-4F42-9099-6EA9EE98730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0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668583-DA9D-434D-AF92-BCD94F040D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5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668583-DA9D-434D-AF92-BCD94F040D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85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668583-DA9D-434D-AF92-BCD94F040D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61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210E-B44B-4F42-9099-6EA9EE9873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41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210E-B44B-4F42-9099-6EA9EE9873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38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0B09A-6706-1944-A37A-3010484C875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65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0B09A-6706-1944-A37A-3010484C875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5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0B09A-6706-1944-A37A-3010484C875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9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937" y="2130425"/>
            <a:ext cx="10981663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607" y="3627291"/>
            <a:ext cx="10079593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C85B-BDC6-4F8E-B1A2-1375275F447A}" type="datetime1">
              <a:rPr lang="en-US" smtClean="0"/>
              <a:t>1/7/2020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2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C7F4-49BD-4849-9935-90DDF3E81985}" type="datetime1">
              <a:rPr lang="en-US" smtClean="0"/>
              <a:t>1/7/2020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8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199" y="274638"/>
            <a:ext cx="3010623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929" y="274638"/>
            <a:ext cx="8353871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65CB-EF94-4CED-8C8C-5143AEA68BA0}" type="datetime1">
              <a:rPr lang="en-US" smtClean="0"/>
              <a:t>1/7/2020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20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-swish-red.ai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3" r="1049" b="42141"/>
          <a:stretch/>
        </p:blipFill>
        <p:spPr>
          <a:xfrm flipH="1">
            <a:off x="-1" y="5121691"/>
            <a:ext cx="12192000" cy="17363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934" y="6102848"/>
            <a:ext cx="2479271" cy="56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656170" y="6356349"/>
            <a:ext cx="2172006" cy="365125"/>
          </a:xfrm>
        </p:spPr>
        <p:txBody>
          <a:bodyPr/>
          <a:lstStyle>
            <a:lvl1pPr algn="r">
              <a:defRPr/>
            </a:lvl1pPr>
          </a:lstStyle>
          <a:p>
            <a:fld id="{54AEE455-459D-4FC7-A239-D2DBF847C75E}" type="datetime1">
              <a:rPr lang="en-US" smtClean="0"/>
              <a:t>1/7/2020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294944" y="6356350"/>
            <a:ext cx="509421" cy="365125"/>
          </a:xfrm>
        </p:spPr>
        <p:txBody>
          <a:bodyPr/>
          <a:lstStyle>
            <a:lvl1pPr algn="r">
              <a:defRPr/>
            </a:lvl1pPr>
          </a:lstStyle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283607" y="1439923"/>
            <a:ext cx="11578545" cy="453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7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55E2-E70F-429E-AC6C-829288C9BE85}" type="datetime1">
              <a:rPr lang="en-US" smtClean="0"/>
              <a:t>1/7/2020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3014" y="6102848"/>
            <a:ext cx="2479271" cy="56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283607" y="1439923"/>
            <a:ext cx="11578545" cy="453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0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AF05-F76D-49ED-A2B9-1C7072216956}" type="datetime1">
              <a:rPr lang="en-US" smtClean="0"/>
              <a:t>1/7/2020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68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237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07" y="1427594"/>
            <a:ext cx="11578545" cy="4539635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6DEE-130C-4BBD-B8A1-87CF0F6F4419}" type="datetime1">
              <a:rPr lang="en-US" smtClean="0"/>
              <a:t>1/7/2020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1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99" y="4406900"/>
            <a:ext cx="11006214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99" y="2906713"/>
            <a:ext cx="1100621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04DB-2BE8-4BC4-AB27-FDC0F7525BEE}" type="datetime1">
              <a:rPr lang="en-US" smtClean="0"/>
              <a:t>1/7/2020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2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607" y="1439923"/>
            <a:ext cx="573619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39923"/>
            <a:ext cx="571461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F10B-AA07-4421-9D29-21FDCEA2A9D9}" type="datetime1">
              <a:rPr lang="en-US" smtClean="0"/>
              <a:t>1/7/2020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607" y="1535113"/>
            <a:ext cx="571238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3607" y="2174875"/>
            <a:ext cx="571238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7" y="1535113"/>
            <a:ext cx="56693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68164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C858-4486-4720-96DB-AA420A8BE2F9}" type="datetime1">
              <a:rPr lang="en-US" smtClean="0"/>
              <a:t>1/7/2020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9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D550-886C-4546-9246-F892144D1ADF}" type="datetime1">
              <a:rPr lang="en-US" smtClean="0"/>
              <a:t>1/7/2020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9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1381-9A72-4FE6-973A-5F6E83A0B7A5}" type="datetime1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691" y="634402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0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260" y="273050"/>
            <a:ext cx="42759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70702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592" y="1435100"/>
            <a:ext cx="426362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8E2E-5357-473A-B15D-E0D2E5E5947D}" type="datetime1">
              <a:rPr lang="en-US" smtClean="0"/>
              <a:t>1/7/2020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7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4E4D-3B99-49F5-8AB7-2E97C6FBBE41}" type="datetime1">
              <a:rPr lang="en-US" smtClean="0"/>
              <a:t>1/7/2020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4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sh-image2.png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8" b="28980"/>
          <a:stretch/>
        </p:blipFill>
        <p:spPr>
          <a:xfrm flipH="1">
            <a:off x="-3" y="6028876"/>
            <a:ext cx="10160516" cy="8291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88316" y="6250798"/>
            <a:ext cx="2600539" cy="59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3607" y="274638"/>
            <a:ext cx="11578546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607" y="1439923"/>
            <a:ext cx="11578545" cy="453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8411" y="6356349"/>
            <a:ext cx="2172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D612-F54C-4171-9626-AB3300A53185}" type="datetime1">
              <a:rPr lang="en-US" smtClean="0"/>
              <a:t>1/7/2020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229" y="6356350"/>
            <a:ext cx="509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F7216-1C8D-9C4B-8765-95E531582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6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sconsin.edu/ohrwd/title-and-total-compensation-study/standard-job-description-library/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tree in front of a building&#10;&#10;Description automatically generated">
            <a:extLst>
              <a:ext uri="{FF2B5EF4-FFF2-40B4-BE49-F238E27FC236}">
                <a16:creationId xmlns:a16="http://schemas.microsoft.com/office/drawing/2014/main" id="{AEE6DEA3-DEA5-4A19-BC27-1AADDC21B35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853" y="-1032321"/>
            <a:ext cx="12192000" cy="8160642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Manager Training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and Total Compensation Project </a:t>
            </a:r>
            <a:endParaRPr lang="en-US"/>
          </a:p>
          <a:p>
            <a:r>
              <a:rPr lang="en-US" dirty="0"/>
              <a:t>January 2020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3A354C-30A1-415E-B641-269239DA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63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Conversation Options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116368"/>
              </p:ext>
            </p:extLst>
          </p:nvPr>
        </p:nvGraphicFramePr>
        <p:xfrm>
          <a:off x="1784101" y="1373439"/>
          <a:ext cx="11577637" cy="4540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24668350-3CCF-4398-A5FC-D41D645EB627}"/>
              </a:ext>
            </a:extLst>
          </p:cNvPr>
          <p:cNvSpPr/>
          <p:nvPr/>
        </p:nvSpPr>
        <p:spPr>
          <a:xfrm>
            <a:off x="3776442" y="2140046"/>
            <a:ext cx="2946877" cy="2946877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69AD5F-69B6-4AA3-ACF5-BCB7559C7D0C}"/>
              </a:ext>
            </a:extLst>
          </p:cNvPr>
          <p:cNvSpPr txBox="1"/>
          <p:nvPr/>
        </p:nvSpPr>
        <p:spPr>
          <a:xfrm>
            <a:off x="4101567" y="2523673"/>
            <a:ext cx="2376836" cy="280076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Supervisor</a:t>
            </a:r>
            <a:endParaRPr lang="en-US" sz="2400" dirty="0">
              <a:solidFill>
                <a:schemeClr val="bg1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Lead Worker</a:t>
            </a:r>
            <a:endParaRPr lang="en-US" sz="2400" dirty="0">
              <a:solidFill>
                <a:schemeClr val="bg1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cs typeface="Calibri"/>
              </a:rPr>
              <a:t>HR, if you feel the employee may have a strong reaction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7C305F-1100-4BD3-B168-5E9B8BEC45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40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DC1B1B7-BFBF-4454-B4F3-FD4020B6F32A}"/>
              </a:ext>
            </a:extLst>
          </p:cNvPr>
          <p:cNvSpPr/>
          <p:nvPr/>
        </p:nvSpPr>
        <p:spPr>
          <a:xfrm>
            <a:off x="601064" y="1046675"/>
            <a:ext cx="10778336" cy="36933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/>
              <a:t>Purpose of conversations</a:t>
            </a:r>
            <a:r>
              <a:rPr lang="en-US" dirty="0"/>
              <a:t>: Review title and new job description that go into effect Summer/Fall 2020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F664158F-8A73-4682-8085-54B2E8053955}"/>
              </a:ext>
            </a:extLst>
          </p:cNvPr>
          <p:cNvSpPr txBox="1">
            <a:spLocks/>
          </p:cNvSpPr>
          <p:nvPr/>
        </p:nvSpPr>
        <p:spPr>
          <a:xfrm>
            <a:off x="1521682" y="2289397"/>
            <a:ext cx="4572001" cy="3604577"/>
          </a:xfrm>
          <a:prstGeom prst="rect">
            <a:avLst/>
          </a:prstGeom>
          <a:ln w="25400">
            <a:solidFill>
              <a:srgbClr val="A0040B"/>
            </a:solidFill>
          </a:ln>
        </p:spPr>
        <p:txBody>
          <a:bodyPr vert="horz" lIns="226314" tIns="37719" rIns="75438" bIns="37719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5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990033"/>
                </a:solidFill>
                <a:cs typeface="Arial"/>
              </a:rPr>
              <a:t>Familiarize Yourself with TTC</a:t>
            </a:r>
          </a:p>
          <a:p>
            <a:pPr marL="461645" lvl="1" indent="-231775">
              <a:buFont typeface="Wingdings" panose="05000000000000000000" pitchFamily="2" charset="2"/>
              <a:buChar char="ü"/>
            </a:pPr>
            <a:r>
              <a:rPr lang="en-US" sz="1400" dirty="0">
                <a:cs typeface="Arial"/>
              </a:rPr>
              <a:t>Visit the project website - review the Resources page</a:t>
            </a:r>
          </a:p>
          <a:p>
            <a:pPr marL="461645" lvl="1" indent="-231775">
              <a:buFont typeface="Wingdings" panose="05000000000000000000" pitchFamily="2" charset="2"/>
              <a:buChar char="ü"/>
            </a:pPr>
            <a:r>
              <a:rPr lang="en-US" sz="1400" dirty="0">
                <a:cs typeface="Arial"/>
              </a:rPr>
              <a:t>Watch a Town Hall Video</a:t>
            </a:r>
          </a:p>
          <a:p>
            <a:pPr marL="461645" lvl="1" indent="-231775">
              <a:buFont typeface="Wingdings" panose="05000000000000000000" pitchFamily="2" charset="2"/>
              <a:buChar char="ü"/>
            </a:pPr>
            <a:r>
              <a:rPr lang="en-US" sz="1400" dirty="0">
                <a:cs typeface="Arial"/>
              </a:rPr>
              <a:t>Review your current position description</a:t>
            </a:r>
          </a:p>
          <a:p>
            <a:pPr marL="461645" lvl="1" indent="-231775">
              <a:buFont typeface="Wingdings" panose="05000000000000000000" pitchFamily="2" charset="2"/>
              <a:buChar char="ü"/>
            </a:pPr>
            <a:r>
              <a:rPr lang="en-US" sz="1400" dirty="0">
                <a:cs typeface="Arial"/>
              </a:rPr>
              <a:t>View the new SJD Library on the TTC website</a:t>
            </a:r>
          </a:p>
          <a:p>
            <a:pPr marL="461645" lvl="1" indent="-231775">
              <a:buFont typeface="Wingdings" panose="05000000000000000000" pitchFamily="2" charset="2"/>
              <a:buChar char="ü"/>
            </a:pPr>
            <a:r>
              <a:rPr lang="en-US" sz="1400" dirty="0">
                <a:cs typeface="Arial"/>
              </a:rPr>
              <a:t>Manager and employee conversations and engagement</a:t>
            </a:r>
            <a:endParaRPr lang="en-US"/>
          </a:p>
          <a:p>
            <a:pPr marL="461645" lvl="1" indent="-231775">
              <a:buFont typeface="Wingdings" panose="05000000000000000000" pitchFamily="2" charset="2"/>
              <a:buChar char="ü"/>
            </a:pPr>
            <a:r>
              <a:rPr lang="en-US" sz="1400" dirty="0">
                <a:cs typeface="Arial"/>
              </a:rPr>
              <a:t>Review and confirm your new standard job description</a:t>
            </a:r>
          </a:p>
          <a:p>
            <a:pPr marL="0" indent="0">
              <a:buNone/>
            </a:pPr>
            <a:endParaRPr lang="en-US" sz="231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0DBA26-9891-487D-82D9-0822DD7567D3}"/>
              </a:ext>
            </a:extLst>
          </p:cNvPr>
          <p:cNvSpPr txBox="1">
            <a:spLocks/>
          </p:cNvSpPr>
          <p:nvPr/>
        </p:nvSpPr>
        <p:spPr>
          <a:xfrm>
            <a:off x="1521681" y="1948530"/>
            <a:ext cx="4572001" cy="322625"/>
          </a:xfrm>
          <a:prstGeom prst="rect">
            <a:avLst/>
          </a:prstGeom>
          <a:solidFill>
            <a:srgbClr val="990033"/>
          </a:solidFill>
          <a:ln w="25400">
            <a:solidFill>
              <a:srgbClr val="990033"/>
            </a:solidFill>
          </a:ln>
        </p:spPr>
        <p:txBody>
          <a:bodyPr vert="horz" lIns="226314" tIns="37719" rIns="75438" bIns="37719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>
                <a:solidFill>
                  <a:schemeClr val="bg1"/>
                </a:solidFill>
                <a:cs typeface="Arial" panose="020B0604020202020204" pitchFamily="34" charset="0"/>
              </a:rPr>
              <a:t>How Employees Can Prepare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6C337-8870-4E16-9D9F-8A8ED946B61E}"/>
              </a:ext>
            </a:extLst>
          </p:cNvPr>
          <p:cNvSpPr txBox="1">
            <a:spLocks/>
          </p:cNvSpPr>
          <p:nvPr/>
        </p:nvSpPr>
        <p:spPr>
          <a:xfrm>
            <a:off x="6202539" y="2177415"/>
            <a:ext cx="4125686" cy="3716559"/>
          </a:xfrm>
          <a:prstGeom prst="rect">
            <a:avLst/>
          </a:prstGeom>
          <a:ln w="25400">
            <a:solidFill>
              <a:srgbClr val="A0040B"/>
            </a:solidFill>
          </a:ln>
        </p:spPr>
        <p:txBody>
          <a:bodyPr vert="horz" lIns="226314" tIns="37719" rIns="75438" bIns="37719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7190" lvl="1" indent="0">
              <a:buNone/>
            </a:pPr>
            <a:endParaRPr lang="en-US" sz="6600"/>
          </a:p>
          <a:p>
            <a:pPr lvl="1">
              <a:buFont typeface="Wingdings" panose="05000000000000000000" pitchFamily="2" charset="2"/>
              <a:buChar char="ü"/>
            </a:pPr>
            <a:endParaRPr lang="en-US" sz="6600"/>
          </a:p>
          <a:p>
            <a:pPr marL="377190" lvl="1" indent="0">
              <a:buNone/>
            </a:pPr>
            <a:endParaRPr lang="en-US" sz="660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A2B0974-2D6E-4E28-923B-F91CDBFBE7F9}"/>
              </a:ext>
            </a:extLst>
          </p:cNvPr>
          <p:cNvSpPr txBox="1">
            <a:spLocks/>
          </p:cNvSpPr>
          <p:nvPr/>
        </p:nvSpPr>
        <p:spPr>
          <a:xfrm>
            <a:off x="6201769" y="1948530"/>
            <a:ext cx="4125687" cy="322625"/>
          </a:xfrm>
          <a:prstGeom prst="rect">
            <a:avLst/>
          </a:prstGeom>
          <a:solidFill>
            <a:srgbClr val="990033"/>
          </a:solidFill>
          <a:ln w="25400">
            <a:solidFill>
              <a:srgbClr val="990033"/>
            </a:solidFill>
          </a:ln>
        </p:spPr>
        <p:txBody>
          <a:bodyPr vert="horz" lIns="226314" tIns="37719" rIns="75438" bIns="37719" rtlCol="0" anchor="b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>
                <a:solidFill>
                  <a:schemeClr val="bg1"/>
                </a:solidFill>
                <a:cs typeface="Arial" panose="020B0604020202020204" pitchFamily="34" charset="0"/>
              </a:rPr>
              <a:t>How Managers Can Prepare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78F5C8-1AE6-42AF-AE74-F56C0180D56B}"/>
              </a:ext>
            </a:extLst>
          </p:cNvPr>
          <p:cNvSpPr txBox="1"/>
          <p:nvPr/>
        </p:nvSpPr>
        <p:spPr>
          <a:xfrm>
            <a:off x="6373328" y="2289397"/>
            <a:ext cx="3954128" cy="315317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990033"/>
                </a:solidFill>
                <a:cs typeface="Arial"/>
              </a:rPr>
              <a:t>Familiarize Yourself with TTC</a:t>
            </a:r>
          </a:p>
          <a:p>
            <a:pPr lvl="1" indent="-226695">
              <a:buFont typeface="Wingdings" panose="05000000000000000000" pitchFamily="2" charset="2"/>
              <a:buChar char="ü"/>
            </a:pPr>
            <a:r>
              <a:rPr lang="en-US" sz="1400" dirty="0">
                <a:cs typeface="Arial"/>
              </a:rPr>
              <a:t> Visit the project website - review and share content</a:t>
            </a:r>
          </a:p>
          <a:p>
            <a:pPr lvl="1" indent="-226695"/>
            <a:r>
              <a:rPr lang="en-US" sz="1400" dirty="0">
                <a:cs typeface="Arial"/>
              </a:rPr>
              <a:t>      from the Resources page</a:t>
            </a:r>
          </a:p>
          <a:p>
            <a:pPr lvl="1" indent="-22669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>
                <a:cs typeface="Arial"/>
              </a:rPr>
              <a:t>Watch a Town Hall Video</a:t>
            </a:r>
          </a:p>
          <a:p>
            <a:pPr lvl="1" indent="-22669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>
                <a:cs typeface="Arial"/>
              </a:rPr>
              <a:t> Take online manager training – 30 minutes</a:t>
            </a:r>
          </a:p>
          <a:p>
            <a:pPr lvl="1" indent="-22669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>
                <a:cs typeface="Arial"/>
              </a:rPr>
              <a:t> Talk with employees about the project</a:t>
            </a:r>
          </a:p>
          <a:p>
            <a:pPr lvl="1" indent="-226695">
              <a:buFont typeface="Wingdings" panose="05000000000000000000" pitchFamily="2" charset="2"/>
              <a:buChar char="ü"/>
            </a:pPr>
            <a:r>
              <a:rPr lang="en-US" sz="1400" dirty="0">
                <a:cs typeface="Arial"/>
              </a:rPr>
              <a:t> Review your employee’s current job description</a:t>
            </a:r>
            <a:endParaRPr lang="en-US" sz="1400" dirty="0">
              <a:solidFill>
                <a:srgbClr val="990033"/>
              </a:solidFill>
              <a:cs typeface="Arial" panose="020B0604020202020204" pitchFamily="34" charset="0"/>
            </a:endParaRPr>
          </a:p>
          <a:p>
            <a:pPr lvl="1" indent="-226695">
              <a:buFont typeface="Wingdings" panose="05000000000000000000" pitchFamily="2" charset="2"/>
              <a:buChar char="ü"/>
            </a:pPr>
            <a:r>
              <a:rPr lang="en-US" sz="1400" dirty="0">
                <a:cs typeface="Arial"/>
              </a:rPr>
              <a:t> Confirm employee mapping  </a:t>
            </a:r>
            <a:endParaRPr lang="en-US" sz="1400" dirty="0">
              <a:solidFill>
                <a:srgbClr val="990033"/>
              </a:solidFill>
              <a:cs typeface="Arial" panose="020B0604020202020204" pitchFamily="34" charset="0"/>
            </a:endParaRPr>
          </a:p>
          <a:p>
            <a:pPr lvl="1" indent="-226695">
              <a:buFont typeface="Wingdings" panose="05000000000000000000" pitchFamily="2" charset="2"/>
              <a:buChar char="ü"/>
            </a:pPr>
            <a:r>
              <a:rPr lang="en-US" sz="1400" dirty="0">
                <a:cs typeface="Arial"/>
              </a:rPr>
              <a:t> Engage employees through manager </a:t>
            </a:r>
            <a:endParaRPr lang="en-US" sz="1400" dirty="0">
              <a:cs typeface="Arial" panose="020B0604020202020204" pitchFamily="34" charset="0"/>
            </a:endParaRPr>
          </a:p>
          <a:p>
            <a:pPr marL="230505" lvl="1"/>
            <a:r>
              <a:rPr lang="en-US" sz="1400" dirty="0">
                <a:cs typeface="Arial"/>
              </a:rPr>
              <a:t>       and employee conversations</a:t>
            </a:r>
            <a:endParaRPr lang="en-US" sz="1400" dirty="0"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sz="99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9125FE6-59C4-43CA-8112-816143CE0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409" y="142908"/>
            <a:ext cx="11578546" cy="916209"/>
          </a:xfrm>
        </p:spPr>
        <p:txBody>
          <a:bodyPr/>
          <a:lstStyle/>
          <a:p>
            <a:r>
              <a:rPr lang="en-US"/>
              <a:t>Employee-Manager Conversation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F0EE0F-86CC-48D9-BDF0-306A18E42D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82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 of 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Review and confirm updated title and standard job description accurately describes the work an employee does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DEBB4-5602-45F2-B109-630DF55743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94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10EEC-37A7-467C-9B73-63F452FE613D}"/>
              </a:ext>
            </a:extLst>
          </p:cNvPr>
          <p:cNvSpPr txBox="1">
            <a:spLocks/>
          </p:cNvSpPr>
          <p:nvPr/>
        </p:nvSpPr>
        <p:spPr>
          <a:xfrm>
            <a:off x="1895059" y="1494045"/>
            <a:ext cx="8401881" cy="4877136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What will be covered in this meeting</a:t>
            </a:r>
          </a:p>
          <a:p>
            <a:r>
              <a:rPr lang="en-US" sz="2000" dirty="0"/>
              <a:t>Review and confirmation of job title, working title, and </a:t>
            </a:r>
            <a:r>
              <a:rPr lang="en-US" sz="2000" dirty="0">
                <a:hlinkClick r:id="rId2"/>
              </a:rPr>
              <a:t>job description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Conversation on whether the job title and job description accurately reflect the work you do 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Review if FLSA status of job is changing based on mapping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Manager and Human Resources (if applicable) answers questions about job titles and job descriptions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b="1" dirty="0"/>
              <a:t>What will not be covered in this meeting</a:t>
            </a:r>
            <a:endParaRPr lang="en-US" sz="2000" b="1" dirty="0">
              <a:cs typeface="Calibri"/>
            </a:endParaRPr>
          </a:p>
          <a:p>
            <a:r>
              <a:rPr lang="en-US" sz="2000" dirty="0"/>
              <a:t>Pay or Salary - the compensation structure is still being finalized and more information will be available in 2020 to address employee questions on updated pay ranges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  <a:p>
            <a:endParaRPr lang="en-US" sz="2000"/>
          </a:p>
          <a:p>
            <a:endParaRPr lang="en-US" sz="20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D4A7302-354E-43B6-8511-1A2C14AED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 Expectations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ABE8E3-0E22-4684-BCAF-653A9B771D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55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C2CE5B-F433-4C76-A07B-D5341BF33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Discussion/Q&amp;A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B80320-BDF3-4613-9244-1356084E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088DF-146C-422D-A48E-3BCAEB91AE64}"/>
              </a:ext>
            </a:extLst>
          </p:cNvPr>
          <p:cNvSpPr txBox="1">
            <a:spLocks/>
          </p:cNvSpPr>
          <p:nvPr/>
        </p:nvSpPr>
        <p:spPr>
          <a:xfrm>
            <a:off x="1895060" y="1709057"/>
            <a:ext cx="8401881" cy="469174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endParaRPr lang="en-US" sz="2200"/>
          </a:p>
          <a:p>
            <a:endParaRPr lang="en-US" sz="2200"/>
          </a:p>
          <a:p>
            <a:endParaRPr lang="en-US" sz="2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B34F86-E593-44B0-9F74-E4C69C725C89}"/>
              </a:ext>
            </a:extLst>
          </p:cNvPr>
          <p:cNvSpPr txBox="1"/>
          <p:nvPr/>
        </p:nvSpPr>
        <p:spPr>
          <a:xfrm>
            <a:off x="898657" y="902070"/>
            <a:ext cx="9574959" cy="52629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dirty="0"/>
              <a:t>There must be a demonstrated need for a working title based on the following guidelines</a:t>
            </a:r>
          </a:p>
          <a:p>
            <a:endParaRPr lang="en-US" sz="2400" dirty="0"/>
          </a:p>
          <a:p>
            <a:r>
              <a:rPr lang="en-US" sz="2400" dirty="0"/>
              <a:t>A working title should:</a:t>
            </a: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Clarify</a:t>
            </a:r>
            <a:r>
              <a:rPr lang="en-US" sz="2400" dirty="0"/>
              <a:t> a position’s role in the organization</a:t>
            </a: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Describe</a:t>
            </a:r>
            <a:r>
              <a:rPr lang="en-US" sz="2400" dirty="0"/>
              <a:t> the work performed in a role</a:t>
            </a:r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Align</a:t>
            </a:r>
            <a:r>
              <a:rPr lang="en-US" sz="2400" dirty="0"/>
              <a:t> with industry best practice</a:t>
            </a:r>
            <a:endParaRPr lang="en-US" sz="2400" dirty="0">
              <a:cs typeface="Calibri"/>
            </a:endParaRPr>
          </a:p>
          <a:p>
            <a:endParaRPr lang="en-US" sz="2400">
              <a:cs typeface="Calibri"/>
            </a:endParaRPr>
          </a:p>
          <a:p>
            <a:r>
              <a:rPr lang="en-US" sz="2400" dirty="0"/>
              <a:t>A working title must: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 </a:t>
            </a:r>
            <a:r>
              <a:rPr lang="en-US" sz="2400" b="1" dirty="0"/>
              <a:t>approved</a:t>
            </a:r>
            <a:r>
              <a:rPr lang="en-US" sz="2400" dirty="0"/>
              <a:t> by institution Human Resources in consultation with the Chancellor, department/division lead, and employee supervisor</a:t>
            </a:r>
          </a:p>
          <a:p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Note:  UWL has chosen the term "working" title versus "business" title, which is being used by System.  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3B38C37-DD08-45CD-8DDD-55BC627F4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581" y="-116388"/>
            <a:ext cx="11578546" cy="1143000"/>
          </a:xfrm>
        </p:spPr>
        <p:txBody>
          <a:bodyPr/>
          <a:lstStyle/>
          <a:p>
            <a:r>
              <a:rPr lang="en-US" dirty="0"/>
              <a:t>Working Title Guidelines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EB99C-890E-4114-BE70-7B9763568B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18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27BE987-C912-4040-970E-2086DA289B46}"/>
              </a:ext>
            </a:extLst>
          </p:cNvPr>
          <p:cNvSpPr txBox="1">
            <a:spLocks/>
          </p:cNvSpPr>
          <p:nvPr/>
        </p:nvSpPr>
        <p:spPr>
          <a:xfrm>
            <a:off x="1596964" y="1417638"/>
            <a:ext cx="7040410" cy="456891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sz="240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b="1"/>
              <a:t>Duplicate</a:t>
            </a:r>
            <a:r>
              <a:rPr lang="en-US" sz="2400"/>
              <a:t> a title of record or official title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b="1"/>
              <a:t>Misrepresent</a:t>
            </a:r>
            <a:r>
              <a:rPr lang="en-US" sz="2400"/>
              <a:t> the university or the authority of a position in any 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/>
              <a:t>Use</a:t>
            </a:r>
            <a:r>
              <a:rPr lang="en-US" sz="2400"/>
              <a:t> words that are recognized as typically being associated with </a:t>
            </a:r>
            <a:r>
              <a:rPr lang="en-US" sz="2400" b="1"/>
              <a:t>executive titles </a:t>
            </a:r>
            <a:r>
              <a:rPr lang="en-US" sz="2400"/>
              <a:t>– president, chancellor, director – or any modified executive titles – vice president, etc. – without institution Human Resources, Chancellor, departmental, and/or division approvals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E470F0-88DF-487D-A878-DC575682D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Titles Cannot…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3923A-F451-4FA9-8FA2-69E73A4091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79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F168E3-655B-41E7-B711-40E9DFEF7E10}"/>
              </a:ext>
            </a:extLst>
          </p:cNvPr>
          <p:cNvSpPr/>
          <p:nvPr/>
        </p:nvSpPr>
        <p:spPr>
          <a:xfrm>
            <a:off x="545787" y="999281"/>
            <a:ext cx="11578546" cy="4001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endParaRPr lang="en-US" sz="2000" dirty="0"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21C1AB-4D5F-48A9-B05A-0C43263226E3}"/>
              </a:ext>
            </a:extLst>
          </p:cNvPr>
          <p:cNvSpPr txBox="1"/>
          <p:nvPr/>
        </p:nvSpPr>
        <p:spPr>
          <a:xfrm>
            <a:off x="2307075" y="1740913"/>
            <a:ext cx="4238366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2200" b="1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84FEA1-2512-490A-9C05-60AEC0C328ED}"/>
              </a:ext>
            </a:extLst>
          </p:cNvPr>
          <p:cNvSpPr txBox="1"/>
          <p:nvPr/>
        </p:nvSpPr>
        <p:spPr>
          <a:xfrm>
            <a:off x="6545441" y="1740913"/>
            <a:ext cx="4238366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2200" b="1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E74FFF-7B5D-4FA8-837C-B8417B1CCDBF}"/>
              </a:ext>
            </a:extLst>
          </p:cNvPr>
          <p:cNvSpPr txBox="1"/>
          <p:nvPr/>
        </p:nvSpPr>
        <p:spPr>
          <a:xfrm>
            <a:off x="164382" y="4515836"/>
            <a:ext cx="844354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r>
              <a:rPr lang="en-US" sz="4000" cap="all" dirty="0">
                <a:solidFill>
                  <a:srgbClr val="990033"/>
                </a:solidFill>
                <a:latin typeface="Calibri"/>
              </a:rPr>
              <a:t>DISCUSSION/Q&amp;A</a:t>
            </a:r>
            <a:r>
              <a:rPr lang="en-US" sz="4000" dirty="0">
                <a:latin typeface="Calibri"/>
                <a:ea typeface="Calibri"/>
                <a:cs typeface="Calibri"/>
              </a:rPr>
              <a:t>​</a:t>
            </a:r>
            <a:endParaRPr lang="en-US" sz="4000" dirty="0"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706BF6-3B1E-4444-91A0-0CE53FB20BE6}"/>
              </a:ext>
            </a:extLst>
          </p:cNvPr>
          <p:cNvSpPr/>
          <p:nvPr/>
        </p:nvSpPr>
        <p:spPr>
          <a:xfrm>
            <a:off x="545787" y="5170841"/>
            <a:ext cx="11316366" cy="4001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endParaRPr lang="en-US" sz="2000" dirty="0">
              <a:cs typeface="Times New Roman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C166F16-D3A3-4641-A56B-089C598B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99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8B05-6184-4DDC-9186-6B0823240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Role-Play Employee-Manager Conversation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8A8EE-6B93-4F75-A8B6-694CA4FE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727" y="1578146"/>
            <a:ext cx="11578545" cy="434418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dirty="0"/>
              <a:t>Think</a:t>
            </a:r>
            <a:r>
              <a:rPr lang="en-US" dirty="0"/>
              <a:t> </a:t>
            </a:r>
            <a:endParaRPr lang="en-US"/>
          </a:p>
          <a:p>
            <a:pPr marL="0" indent="0">
              <a:buNone/>
            </a:pPr>
            <a:r>
              <a:rPr lang="en-US" dirty="0"/>
              <a:t>Let’s role-play the employee-manager conversation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/>
          </a:p>
          <a:p>
            <a:r>
              <a:rPr lang="en-US" b="1" dirty="0"/>
              <a:t>Pair</a:t>
            </a:r>
            <a:r>
              <a:rPr lang="en-US" dirty="0"/>
              <a:t> up – 30 minutes (to include sharing lessons learned)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/>
              <a:t>Use this time to read through your script, either playing the manager or playing the employee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/>
          </a:p>
          <a:p>
            <a:r>
              <a:rPr lang="en-US" b="1" dirty="0"/>
              <a:t>Share</a:t>
            </a:r>
            <a:r>
              <a:rPr lang="en-US" dirty="0"/>
              <a:t> lessons learned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0F814-A6D4-4E5C-8661-CD8316A31D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83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C2CE5B-F433-4C76-A07B-D5341BF33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Discussion/Q&amp;A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B80320-BDF3-4613-9244-1356084E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2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62917-C85B-4029-97DC-7077D5330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9503F-251C-4130-A14D-6CE24C992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Introduction/Overview</a:t>
            </a:r>
          </a:p>
          <a:p>
            <a:r>
              <a:rPr lang="en-US" dirty="0"/>
              <a:t>Employee-Manager Conversation</a:t>
            </a:r>
            <a:endParaRPr lang="en-US" dirty="0">
              <a:cs typeface="Calibri"/>
            </a:endParaRPr>
          </a:p>
          <a:p>
            <a:r>
              <a:rPr lang="en-US" dirty="0"/>
              <a:t>Title Appeals </a:t>
            </a:r>
            <a:endParaRPr lang="en-US" dirty="0">
              <a:cs typeface="Calibri"/>
            </a:endParaRPr>
          </a:p>
          <a:p>
            <a:r>
              <a:rPr lang="en-US" dirty="0"/>
              <a:t>Changes to Current Policies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Business Titles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Instructional Academic Staff</a:t>
            </a:r>
            <a:endParaRPr lang="en-US" dirty="0">
              <a:cs typeface="Calibri"/>
            </a:endParaRPr>
          </a:p>
          <a:p>
            <a:r>
              <a:rPr lang="en-US" dirty="0"/>
              <a:t>What’s Next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0408B-753A-442A-AC20-0694421057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73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5BC67-46ED-4C6F-B953-6FDAF84FF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Appeals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D8C1C6-0E59-4F3E-AA32-EAAC8667E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55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Appeals </a:t>
            </a:r>
            <a:r>
              <a:rPr lang="en-US" sz="2000" dirty="0"/>
              <a:t>(Policy being reviewed and finalized)</a:t>
            </a:r>
            <a:endParaRPr lang="en-US" sz="2000" dirty="0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F1AA65-07D0-4D99-B698-CFDC108197CC}"/>
              </a:ext>
            </a:extLst>
          </p:cNvPr>
          <p:cNvSpPr txBox="1"/>
          <p:nvPr/>
        </p:nvSpPr>
        <p:spPr>
          <a:xfrm>
            <a:off x="1166037" y="1509823"/>
            <a:ext cx="99946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Step 1 Initial Review and Determination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Employee initiates appeal with supervisor signature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HR initial determination</a:t>
            </a:r>
          </a:p>
          <a:p>
            <a:endParaRPr lang="en-US" sz="2400" dirty="0"/>
          </a:p>
          <a:p>
            <a:r>
              <a:rPr lang="en-US" sz="2400" b="1" dirty="0"/>
              <a:t>Step 2 Panel Review and Recommendation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HR representation/recommend knowledge of titling and compensation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Joint governance representation/recommend knowledge of job family/group(s) in question</a:t>
            </a:r>
          </a:p>
          <a:p>
            <a:endParaRPr lang="en-US" sz="2400" dirty="0"/>
          </a:p>
          <a:p>
            <a:r>
              <a:rPr lang="en-US" sz="2400" b="1" dirty="0"/>
              <a:t>Step 3: Final Determination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Final institution CHRO/HRD determination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C67FE840-60B7-4F9E-BDD4-B33FFB3FB32C}"/>
              </a:ext>
            </a:extLst>
          </p:cNvPr>
          <p:cNvSpPr/>
          <p:nvPr/>
        </p:nvSpPr>
        <p:spPr>
          <a:xfrm>
            <a:off x="8410353" y="480104"/>
            <a:ext cx="3582597" cy="2465113"/>
          </a:xfrm>
          <a:prstGeom prst="wedgeRoundRectCallout">
            <a:avLst>
              <a:gd name="adj1" fmla="val -85829"/>
              <a:gd name="adj2" fmla="val -36273"/>
              <a:gd name="adj3" fmla="val 16667"/>
            </a:avLst>
          </a:prstGeom>
          <a:solidFill>
            <a:schemeClr val="bg2">
              <a:lumMod val="2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UWS will send employees official notification in              Spring 2020 </a:t>
            </a:r>
          </a:p>
          <a:p>
            <a:pPr algn="ctr"/>
            <a:endParaRPr lang="en-US" sz="2000" dirty="0"/>
          </a:p>
          <a:p>
            <a:r>
              <a:rPr lang="en-US" sz="2000" dirty="0"/>
              <a:t>Employees have 30 days from receipt of their title change notification to file an appeal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E472B-FC69-473D-A1CA-216FC8F2FE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95333-7893-4FF0-8EF4-DDA6DB264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Appeal/Job Mapping Considerations </a:t>
            </a:r>
            <a:endParaRPr lang="en-US" sz="310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583E5-318D-4167-ADF2-D4C91DC8E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Best Fit</a:t>
            </a:r>
          </a:p>
          <a:p>
            <a:r>
              <a:rPr lang="en-US"/>
              <a:t>Perform all job responsibilities that are in Standard Job Description </a:t>
            </a:r>
          </a:p>
          <a:p>
            <a:r>
              <a:rPr lang="en-US"/>
              <a:t>Accurate assessment of scope and responsibility</a:t>
            </a:r>
          </a:p>
          <a:p>
            <a:r>
              <a:rPr lang="en-US"/>
              <a:t>More tasks does not equate to different or “higher” level job description</a:t>
            </a:r>
          </a:p>
          <a:p>
            <a:r>
              <a:rPr lang="en-US"/>
              <a:t>Market-informed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7EBCCA-E6EB-4102-8756-E61B3F0F5F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04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74583-4FED-43BE-965A-FBFBDD5F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Changes to Current policies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23CF50-9E66-453C-B46B-E7CF2BAC1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88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8C2B9-7E81-47C3-B130-BA6DFF25B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Progression vs Promotion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2AD527A0-F1BD-4E33-A90F-29DA0567D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996" y="1958076"/>
            <a:ext cx="4104571" cy="1127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Progression and promotion are interchangeable terms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You typically perform the </a:t>
            </a:r>
            <a:r>
              <a:rPr lang="en-US" altLang="en-US" sz="1400" b="1">
                <a:solidFill>
                  <a:srgbClr val="000000"/>
                </a:solidFill>
              </a:rPr>
              <a:t>same work</a:t>
            </a:r>
            <a:r>
              <a:rPr lang="en-US" altLang="en-US" sz="1400">
                <a:solidFill>
                  <a:srgbClr val="000000"/>
                </a:solidFill>
              </a:rPr>
              <a:t>, but your </a:t>
            </a:r>
            <a:r>
              <a:rPr lang="en-US" altLang="en-US" sz="1400" b="1">
                <a:solidFill>
                  <a:srgbClr val="000000"/>
                </a:solidFill>
              </a:rPr>
              <a:t>title changes</a:t>
            </a:r>
            <a:r>
              <a:rPr lang="en-US" altLang="en-US" sz="1400">
                <a:solidFill>
                  <a:srgbClr val="000000"/>
                </a:solidFill>
              </a:rPr>
              <a:t> and your </a:t>
            </a:r>
            <a:r>
              <a:rPr lang="en-US" altLang="en-US" sz="1400" b="1">
                <a:solidFill>
                  <a:srgbClr val="000000"/>
                </a:solidFill>
              </a:rPr>
              <a:t>pay increases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Minimum requirement is often years of service</a:t>
            </a:r>
            <a:endParaRPr lang="en-US" altLang="en-US" sz="140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79346A3-9A48-4532-9584-86535E033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9202" y="2776834"/>
            <a:ext cx="1369181" cy="243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Pay Range</a:t>
            </a:r>
            <a:endParaRPr lang="en-US" altLang="en-US" sz="140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261D15FD-194E-48F3-B35A-8678046A0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1539" y="2279663"/>
            <a:ext cx="1294785" cy="317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Pay Range</a:t>
            </a:r>
            <a:endParaRPr lang="en-US" altLang="en-US" sz="140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D44C4107-0BE2-472C-B5B1-5664AB76A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960" y="1861136"/>
            <a:ext cx="1020366" cy="19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Pay Range</a:t>
            </a:r>
            <a:endParaRPr lang="en-US" altLang="en-US" sz="1400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5F3B40BE-5C25-4C2C-82F7-DA245348C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357" y="1980738"/>
            <a:ext cx="1519864" cy="170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Advanced/Senior</a:t>
            </a:r>
            <a:endParaRPr lang="en-US" altLang="en-US" sz="1400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26EDB589-2C26-4B8C-896D-DE3A2D8F2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7233" y="2450199"/>
            <a:ext cx="1609063" cy="206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Objective/No Prefix</a:t>
            </a:r>
            <a:endParaRPr lang="en-US" altLang="en-US" sz="1400"/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2B4B7B6E-881B-4171-AE69-CF4AA5899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638" y="2872894"/>
            <a:ext cx="1206755" cy="281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Entry/Associate</a:t>
            </a:r>
            <a:endParaRPr lang="en-US" altLang="en-US" sz="1400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670D3FE4-507E-414D-B0B8-20027395D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853" y="5601014"/>
            <a:ext cx="1039969" cy="26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Pay Range</a:t>
            </a:r>
            <a:endParaRPr lang="en-US" altLang="en-US" sz="1400"/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736818DE-F3C7-42EF-8101-2FDB8CC20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219" y="3361086"/>
            <a:ext cx="4803776" cy="26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>
                <a:solidFill>
                  <a:srgbClr val="000000"/>
                </a:solidFill>
              </a:rPr>
              <a:t>In the future, progression and promotion are defined separately </a:t>
            </a:r>
            <a:endParaRPr lang="en-US" altLang="en-US" sz="1400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47B67874-83FC-48C8-9286-DDB9974F3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7913" y="5182609"/>
            <a:ext cx="1044603" cy="175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Pay Range</a:t>
            </a:r>
            <a:endParaRPr lang="en-US" altLang="en-US" sz="1400"/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1AD8BCE9-7FBE-459C-8D4A-CD7E185FB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913" y="1531965"/>
            <a:ext cx="1920479" cy="275034"/>
          </a:xfrm>
          <a:prstGeom prst="rect">
            <a:avLst/>
          </a:prstGeom>
          <a:solidFill>
            <a:srgbClr val="97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FFFFFF"/>
                </a:solidFill>
              </a:rPr>
              <a:t>  </a:t>
            </a:r>
            <a:r>
              <a:rPr lang="en-US" altLang="en-US" sz="1600" b="1" dirty="0">
                <a:solidFill>
                  <a:srgbClr val="FFFFFF"/>
                </a:solidFill>
              </a:rPr>
              <a:t>Today</a:t>
            </a:r>
            <a:endParaRPr lang="en-US" altLang="en-US" sz="1600" b="1" dirty="0"/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2E27A956-7FB2-4B1C-88FA-54B3DBF37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956" y="3177689"/>
            <a:ext cx="1920478" cy="273844"/>
          </a:xfrm>
          <a:prstGeom prst="rect">
            <a:avLst/>
          </a:prstGeom>
          <a:solidFill>
            <a:srgbClr val="97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FFFFFF"/>
                </a:solidFill>
              </a:rPr>
              <a:t>  </a:t>
            </a:r>
            <a:r>
              <a:rPr lang="en-US" altLang="en-US" sz="1400" b="1" dirty="0">
                <a:solidFill>
                  <a:srgbClr val="FFFFFF"/>
                </a:solidFill>
              </a:rPr>
              <a:t>After Spring 2020</a:t>
            </a:r>
            <a:endParaRPr lang="en-US" altLang="en-US" sz="1400" b="1" dirty="0"/>
          </a:p>
        </p:txBody>
      </p:sp>
      <p:sp>
        <p:nvSpPr>
          <p:cNvPr id="18" name="AutoShape 16">
            <a:extLst>
              <a:ext uri="{FF2B5EF4-FFF2-40B4-BE49-F238E27FC236}">
                <a16:creationId xmlns:a16="http://schemas.microsoft.com/office/drawing/2014/main" id="{36ECE232-3F79-429C-9DB5-8B23FC70A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7651" y="1974901"/>
            <a:ext cx="164306" cy="959644"/>
          </a:xfrm>
          <a:prstGeom prst="upArrow">
            <a:avLst>
              <a:gd name="adj1" fmla="val 28852"/>
              <a:gd name="adj2" fmla="val 83904"/>
            </a:avLst>
          </a:prstGeom>
          <a:solidFill>
            <a:srgbClr val="97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eaVert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86A9B35E-BB05-4424-9BDC-614689D04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745" y="4108325"/>
            <a:ext cx="4479119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Advancement to a </a:t>
            </a:r>
            <a:r>
              <a:rPr lang="en-US" altLang="en-US" sz="1400" b="1">
                <a:solidFill>
                  <a:srgbClr val="000000"/>
                </a:solidFill>
              </a:rPr>
              <a:t>new job </a:t>
            </a:r>
            <a:r>
              <a:rPr lang="en-US" altLang="en-US" sz="1400">
                <a:solidFill>
                  <a:srgbClr val="000000"/>
                </a:solidFill>
              </a:rPr>
              <a:t>with a higher pay range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Your </a:t>
            </a:r>
            <a:r>
              <a:rPr lang="en-US" altLang="en-US" sz="1400" b="1">
                <a:solidFill>
                  <a:srgbClr val="000000"/>
                </a:solidFill>
              </a:rPr>
              <a:t>job title</a:t>
            </a:r>
            <a:r>
              <a:rPr lang="en-US" altLang="en-US" sz="1400">
                <a:solidFill>
                  <a:srgbClr val="000000"/>
                </a:solidFill>
              </a:rPr>
              <a:t> and </a:t>
            </a:r>
            <a:r>
              <a:rPr lang="en-US" altLang="en-US" sz="1400" b="1">
                <a:solidFill>
                  <a:srgbClr val="000000"/>
                </a:solidFill>
              </a:rPr>
              <a:t>responsibilities</a:t>
            </a:r>
            <a:r>
              <a:rPr lang="en-US" altLang="en-US" sz="1400">
                <a:solidFill>
                  <a:srgbClr val="000000"/>
                </a:solidFill>
              </a:rPr>
              <a:t> </a:t>
            </a:r>
            <a:r>
              <a:rPr lang="en-US" altLang="en-US" sz="1400" b="1">
                <a:solidFill>
                  <a:srgbClr val="000000"/>
                </a:solidFill>
              </a:rPr>
              <a:t>change</a:t>
            </a:r>
            <a:endParaRPr lang="en-US" altLang="en-US" sz="1400">
              <a:solidFill>
                <a:srgbClr val="000000"/>
              </a:solidFill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Based on work performed in standard job description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Starting pay takes market data and parity into consideration</a:t>
            </a:r>
            <a:endParaRPr lang="en-US" altLang="en-US" sz="1400"/>
          </a:p>
        </p:txBody>
      </p:sp>
      <p:sp>
        <p:nvSpPr>
          <p:cNvPr id="20" name="AutoShape 18">
            <a:extLst>
              <a:ext uri="{FF2B5EF4-FFF2-40B4-BE49-F238E27FC236}">
                <a16:creationId xmlns:a16="http://schemas.microsoft.com/office/drawing/2014/main" id="{0A242FC2-51F3-4036-B4F7-9AC91EE7F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5079" y="5157082"/>
            <a:ext cx="164306" cy="548878"/>
          </a:xfrm>
          <a:prstGeom prst="upArrow">
            <a:avLst>
              <a:gd name="adj1" fmla="val 27833"/>
              <a:gd name="adj2" fmla="val 78086"/>
            </a:avLst>
          </a:prstGeom>
          <a:solidFill>
            <a:srgbClr val="97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eaVert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1" name="AutoShape 19">
            <a:extLst>
              <a:ext uri="{FF2B5EF4-FFF2-40B4-BE49-F238E27FC236}">
                <a16:creationId xmlns:a16="http://schemas.microsoft.com/office/drawing/2014/main" id="{F4E5A17F-0F36-4BB7-8B72-F20B69922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3846" y="4211039"/>
            <a:ext cx="82154" cy="82153"/>
          </a:xfrm>
          <a:prstGeom prst="chevron">
            <a:avLst>
              <a:gd name="adj" fmla="val 54010"/>
            </a:avLst>
          </a:prstGeom>
          <a:solidFill>
            <a:srgbClr val="59595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2" name="AutoShape 20">
            <a:extLst>
              <a:ext uri="{FF2B5EF4-FFF2-40B4-BE49-F238E27FC236}">
                <a16:creationId xmlns:a16="http://schemas.microsoft.com/office/drawing/2014/main" id="{983323C4-2246-47E9-9795-E857B41B0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151" y="4421045"/>
            <a:ext cx="82154" cy="83344"/>
          </a:xfrm>
          <a:prstGeom prst="chevron">
            <a:avLst>
              <a:gd name="adj" fmla="val 54009"/>
            </a:avLst>
          </a:prstGeom>
          <a:solidFill>
            <a:srgbClr val="59595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3" name="AutoShape 21">
            <a:extLst>
              <a:ext uri="{FF2B5EF4-FFF2-40B4-BE49-F238E27FC236}">
                <a16:creationId xmlns:a16="http://schemas.microsoft.com/office/drawing/2014/main" id="{994F9F8B-B033-461D-B005-82A04F15F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151" y="4641724"/>
            <a:ext cx="82154" cy="83344"/>
          </a:xfrm>
          <a:prstGeom prst="chevron">
            <a:avLst>
              <a:gd name="adj" fmla="val 54009"/>
            </a:avLst>
          </a:prstGeom>
          <a:solidFill>
            <a:srgbClr val="59595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4" name="AutoShape 22">
            <a:extLst>
              <a:ext uri="{FF2B5EF4-FFF2-40B4-BE49-F238E27FC236}">
                <a16:creationId xmlns:a16="http://schemas.microsoft.com/office/drawing/2014/main" id="{6EEA299F-A4B3-4428-92D2-4A1DD0AF9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0508" y="4862403"/>
            <a:ext cx="82154" cy="82154"/>
          </a:xfrm>
          <a:prstGeom prst="chevron">
            <a:avLst>
              <a:gd name="adj" fmla="val 54009"/>
            </a:avLst>
          </a:prstGeom>
          <a:solidFill>
            <a:srgbClr val="59595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5" name="AutoShape 23">
            <a:extLst>
              <a:ext uri="{FF2B5EF4-FFF2-40B4-BE49-F238E27FC236}">
                <a16:creationId xmlns:a16="http://schemas.microsoft.com/office/drawing/2014/main" id="{444A3CF0-9BCF-4818-90C1-2D558E062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170" y="4213523"/>
            <a:ext cx="82153" cy="82153"/>
          </a:xfrm>
          <a:prstGeom prst="chevron">
            <a:avLst>
              <a:gd name="adj" fmla="val 54009"/>
            </a:avLst>
          </a:prstGeom>
          <a:solidFill>
            <a:srgbClr val="59595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6" name="AutoShape 24">
            <a:extLst>
              <a:ext uri="{FF2B5EF4-FFF2-40B4-BE49-F238E27FC236}">
                <a16:creationId xmlns:a16="http://schemas.microsoft.com/office/drawing/2014/main" id="{3781927C-497A-41E3-AA29-2479885B8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170" y="4626681"/>
            <a:ext cx="82153" cy="83344"/>
          </a:xfrm>
          <a:prstGeom prst="chevron">
            <a:avLst>
              <a:gd name="adj" fmla="val 54009"/>
            </a:avLst>
          </a:prstGeom>
          <a:solidFill>
            <a:srgbClr val="59595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7" name="AutoShape 25">
            <a:extLst>
              <a:ext uri="{FF2B5EF4-FFF2-40B4-BE49-F238E27FC236}">
                <a16:creationId xmlns:a16="http://schemas.microsoft.com/office/drawing/2014/main" id="{F271BE01-6EDB-4EDB-97B3-965785797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170" y="4849474"/>
            <a:ext cx="82153" cy="82154"/>
          </a:xfrm>
          <a:prstGeom prst="chevron">
            <a:avLst>
              <a:gd name="adj" fmla="val 54009"/>
            </a:avLst>
          </a:prstGeom>
          <a:solidFill>
            <a:srgbClr val="59595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8" name="AutoShape 26">
            <a:extLst>
              <a:ext uri="{FF2B5EF4-FFF2-40B4-BE49-F238E27FC236}">
                <a16:creationId xmlns:a16="http://schemas.microsoft.com/office/drawing/2014/main" id="{AC53916C-EF95-4E18-A536-75D084902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407" y="5096885"/>
            <a:ext cx="82153" cy="82153"/>
          </a:xfrm>
          <a:prstGeom prst="chevron">
            <a:avLst>
              <a:gd name="adj" fmla="val 54009"/>
            </a:avLst>
          </a:prstGeom>
          <a:solidFill>
            <a:srgbClr val="59595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9" name="AutoShape 27">
            <a:extLst>
              <a:ext uri="{FF2B5EF4-FFF2-40B4-BE49-F238E27FC236}">
                <a16:creationId xmlns:a16="http://schemas.microsoft.com/office/drawing/2014/main" id="{9698521F-84AA-48F5-9C58-C678CDAFF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408" y="2059971"/>
            <a:ext cx="82153" cy="82154"/>
          </a:xfrm>
          <a:prstGeom prst="chevron">
            <a:avLst>
              <a:gd name="adj" fmla="val 54009"/>
            </a:avLst>
          </a:prstGeom>
          <a:solidFill>
            <a:srgbClr val="59595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0" name="AutoShape 28">
            <a:extLst>
              <a:ext uri="{FF2B5EF4-FFF2-40B4-BE49-F238E27FC236}">
                <a16:creationId xmlns:a16="http://schemas.microsoft.com/office/drawing/2014/main" id="{E6E880D6-2E91-4F02-B0E3-B8B9E2808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13" y="2292468"/>
            <a:ext cx="82153" cy="82154"/>
          </a:xfrm>
          <a:prstGeom prst="chevron">
            <a:avLst>
              <a:gd name="adj" fmla="val 54009"/>
            </a:avLst>
          </a:prstGeom>
          <a:solidFill>
            <a:srgbClr val="59595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1" name="AutoShape 29">
            <a:extLst>
              <a:ext uri="{FF2B5EF4-FFF2-40B4-BE49-F238E27FC236}">
                <a16:creationId xmlns:a16="http://schemas.microsoft.com/office/drawing/2014/main" id="{2001B025-8F78-4329-9E4C-8E0AFC701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408" y="2684220"/>
            <a:ext cx="82153" cy="82154"/>
          </a:xfrm>
          <a:prstGeom prst="chevron">
            <a:avLst>
              <a:gd name="adj" fmla="val 54009"/>
            </a:avLst>
          </a:prstGeom>
          <a:solidFill>
            <a:srgbClr val="59595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F4C4D322-97AF-4322-A948-E37B32965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996" y="4121162"/>
            <a:ext cx="4210580" cy="1363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Based on </a:t>
            </a:r>
            <a:r>
              <a:rPr lang="en-US" altLang="en-US" sz="1400" b="1">
                <a:solidFill>
                  <a:srgbClr val="000000"/>
                </a:solidFill>
              </a:rPr>
              <a:t>knowledge</a:t>
            </a:r>
            <a:r>
              <a:rPr lang="en-US" altLang="en-US" sz="1400">
                <a:solidFill>
                  <a:srgbClr val="000000"/>
                </a:solidFill>
              </a:rPr>
              <a:t>, </a:t>
            </a:r>
            <a:r>
              <a:rPr lang="en-US" altLang="en-US" sz="1400" b="1">
                <a:solidFill>
                  <a:srgbClr val="000000"/>
                </a:solidFill>
              </a:rPr>
              <a:t>skills</a:t>
            </a:r>
            <a:r>
              <a:rPr lang="en-US" altLang="en-US" sz="1400">
                <a:solidFill>
                  <a:srgbClr val="000000"/>
                </a:solidFill>
              </a:rPr>
              <a:t>, </a:t>
            </a:r>
            <a:r>
              <a:rPr lang="en-US" altLang="en-US" sz="1400" b="1">
                <a:solidFill>
                  <a:srgbClr val="000000"/>
                </a:solidFill>
              </a:rPr>
              <a:t>experience</a:t>
            </a:r>
            <a:r>
              <a:rPr lang="en-US" altLang="en-US" sz="1400">
                <a:solidFill>
                  <a:srgbClr val="000000"/>
                </a:solidFill>
              </a:rPr>
              <a:t>, and </a:t>
            </a:r>
            <a:r>
              <a:rPr lang="en-US" altLang="en-US" sz="1400" b="1">
                <a:solidFill>
                  <a:srgbClr val="000000"/>
                </a:solidFill>
              </a:rPr>
              <a:t>performance</a:t>
            </a:r>
            <a:r>
              <a:rPr lang="en-US" altLang="en-US" sz="140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Your </a:t>
            </a:r>
            <a:r>
              <a:rPr lang="en-US" altLang="en-US" sz="1400" b="1">
                <a:solidFill>
                  <a:srgbClr val="000000"/>
                </a:solidFill>
              </a:rPr>
              <a:t>job title </a:t>
            </a:r>
            <a:r>
              <a:rPr lang="en-US" altLang="en-US" sz="1400">
                <a:solidFill>
                  <a:srgbClr val="000000"/>
                </a:solidFill>
              </a:rPr>
              <a:t>and </a:t>
            </a:r>
            <a:r>
              <a:rPr lang="en-US" altLang="en-US" sz="1400" b="1">
                <a:solidFill>
                  <a:srgbClr val="000000"/>
                </a:solidFill>
              </a:rPr>
              <a:t>core responsibilities </a:t>
            </a:r>
            <a:r>
              <a:rPr lang="en-US" altLang="en-US" sz="1400">
                <a:solidFill>
                  <a:srgbClr val="000000"/>
                </a:solidFill>
              </a:rPr>
              <a:t>remain the </a:t>
            </a:r>
            <a:r>
              <a:rPr lang="en-US" altLang="en-US" sz="1400" b="1">
                <a:solidFill>
                  <a:srgbClr val="000000"/>
                </a:solidFill>
              </a:rPr>
              <a:t>same</a:t>
            </a:r>
            <a:endParaRPr lang="en-US" altLang="en-US" sz="1400">
              <a:solidFill>
                <a:srgbClr val="000000"/>
              </a:solidFill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Pay increases </a:t>
            </a:r>
            <a:r>
              <a:rPr lang="en-US" altLang="en-US" sz="1400">
                <a:solidFill>
                  <a:srgbClr val="000000"/>
                </a:solidFill>
              </a:rPr>
              <a:t>within the same job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Reasons for pay increases continue to include factors such as pay plan, market changes, retention and parity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/>
          </a:p>
        </p:txBody>
      </p:sp>
      <p:grpSp>
        <p:nvGrpSpPr>
          <p:cNvPr id="33" name="Group 31">
            <a:extLst>
              <a:ext uri="{FF2B5EF4-FFF2-40B4-BE49-F238E27FC236}">
                <a16:creationId xmlns:a16="http://schemas.microsoft.com/office/drawing/2014/main" id="{F061BA68-6869-4F5A-82AB-02E2609B782D}"/>
              </a:ext>
            </a:extLst>
          </p:cNvPr>
          <p:cNvGrpSpPr>
            <a:grpSpLocks/>
          </p:cNvGrpSpPr>
          <p:nvPr/>
        </p:nvGrpSpPr>
        <p:grpSpPr bwMode="auto">
          <a:xfrm>
            <a:off x="6147686" y="2798531"/>
            <a:ext cx="1905000" cy="113109"/>
            <a:chOff x="110869218" y="107507441"/>
            <a:chExt cx="2539218" cy="150471"/>
          </a:xfrm>
        </p:grpSpPr>
        <p:cxnSp>
          <p:nvCxnSpPr>
            <p:cNvPr id="1056" name="AutoShape 32">
              <a:extLst>
                <a:ext uri="{FF2B5EF4-FFF2-40B4-BE49-F238E27FC236}">
                  <a16:creationId xmlns:a16="http://schemas.microsoft.com/office/drawing/2014/main" id="{42051EC5-3F2F-4DD0-8971-E1F7A3D7D3E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69218" y="107582677"/>
              <a:ext cx="2539218" cy="0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57" name="AutoShape 33">
              <a:extLst>
                <a:ext uri="{FF2B5EF4-FFF2-40B4-BE49-F238E27FC236}">
                  <a16:creationId xmlns:a16="http://schemas.microsoft.com/office/drawing/2014/main" id="{29EA34B0-3B7E-44A1-BBDE-1EC27705889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73894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58" name="AutoShape 34">
              <a:extLst>
                <a:ext uri="{FF2B5EF4-FFF2-40B4-BE49-F238E27FC236}">
                  <a16:creationId xmlns:a16="http://schemas.microsoft.com/office/drawing/2014/main" id="{162895FE-CEC9-40E0-8859-6F1022E6357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3408436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grpSp>
        <p:nvGrpSpPr>
          <p:cNvPr id="34" name="Group 35">
            <a:extLst>
              <a:ext uri="{FF2B5EF4-FFF2-40B4-BE49-F238E27FC236}">
                <a16:creationId xmlns:a16="http://schemas.microsoft.com/office/drawing/2014/main" id="{7510956E-AAEF-41DA-97F9-D9FB8227DFF0}"/>
              </a:ext>
            </a:extLst>
          </p:cNvPr>
          <p:cNvGrpSpPr>
            <a:grpSpLocks/>
          </p:cNvGrpSpPr>
          <p:nvPr/>
        </p:nvGrpSpPr>
        <p:grpSpPr bwMode="auto">
          <a:xfrm>
            <a:off x="6416504" y="2349655"/>
            <a:ext cx="1905000" cy="113109"/>
            <a:chOff x="110869218" y="107507441"/>
            <a:chExt cx="2539218" cy="150471"/>
          </a:xfrm>
        </p:grpSpPr>
        <p:cxnSp>
          <p:nvCxnSpPr>
            <p:cNvPr id="1060" name="AutoShape 36">
              <a:extLst>
                <a:ext uri="{FF2B5EF4-FFF2-40B4-BE49-F238E27FC236}">
                  <a16:creationId xmlns:a16="http://schemas.microsoft.com/office/drawing/2014/main" id="{E509A69A-6636-4B8B-BCE4-731ECA59483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69218" y="107582677"/>
              <a:ext cx="2539218" cy="0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61" name="AutoShape 37">
              <a:extLst>
                <a:ext uri="{FF2B5EF4-FFF2-40B4-BE49-F238E27FC236}">
                  <a16:creationId xmlns:a16="http://schemas.microsoft.com/office/drawing/2014/main" id="{1418F292-A12F-4017-86F1-80514EA9A8F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73894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62" name="AutoShape 38">
              <a:extLst>
                <a:ext uri="{FF2B5EF4-FFF2-40B4-BE49-F238E27FC236}">
                  <a16:creationId xmlns:a16="http://schemas.microsoft.com/office/drawing/2014/main" id="{AA089F4E-3A2C-400B-B395-7C0C18DA85C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3408436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grpSp>
        <p:nvGrpSpPr>
          <p:cNvPr id="35" name="Group 39">
            <a:extLst>
              <a:ext uri="{FF2B5EF4-FFF2-40B4-BE49-F238E27FC236}">
                <a16:creationId xmlns:a16="http://schemas.microsoft.com/office/drawing/2014/main" id="{76FA0E8B-DC49-4998-9401-771E0C9405EB}"/>
              </a:ext>
            </a:extLst>
          </p:cNvPr>
          <p:cNvGrpSpPr>
            <a:grpSpLocks/>
          </p:cNvGrpSpPr>
          <p:nvPr/>
        </p:nvGrpSpPr>
        <p:grpSpPr bwMode="auto">
          <a:xfrm>
            <a:off x="6662631" y="1904046"/>
            <a:ext cx="1903810" cy="113110"/>
            <a:chOff x="110869218" y="107507441"/>
            <a:chExt cx="2539218" cy="150471"/>
          </a:xfrm>
        </p:grpSpPr>
        <p:cxnSp>
          <p:nvCxnSpPr>
            <p:cNvPr id="1064" name="AutoShape 40">
              <a:extLst>
                <a:ext uri="{FF2B5EF4-FFF2-40B4-BE49-F238E27FC236}">
                  <a16:creationId xmlns:a16="http://schemas.microsoft.com/office/drawing/2014/main" id="{CE61326A-1911-457C-8CDB-E90E365DE7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69218" y="107582677"/>
              <a:ext cx="2539218" cy="0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65" name="AutoShape 41">
              <a:extLst>
                <a:ext uri="{FF2B5EF4-FFF2-40B4-BE49-F238E27FC236}">
                  <a16:creationId xmlns:a16="http://schemas.microsoft.com/office/drawing/2014/main" id="{E586BD8A-B0BF-492C-9DE4-F3B999F2CC1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73894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66" name="AutoShape 42">
              <a:extLst>
                <a:ext uri="{FF2B5EF4-FFF2-40B4-BE49-F238E27FC236}">
                  <a16:creationId xmlns:a16="http://schemas.microsoft.com/office/drawing/2014/main" id="{57595A43-98EC-4CD2-963A-85BAACA23F0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3408436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grpSp>
        <p:nvGrpSpPr>
          <p:cNvPr id="36" name="Group 43">
            <a:extLst>
              <a:ext uri="{FF2B5EF4-FFF2-40B4-BE49-F238E27FC236}">
                <a16:creationId xmlns:a16="http://schemas.microsoft.com/office/drawing/2014/main" id="{202A6696-C868-4C10-AE96-9422B048F45A}"/>
              </a:ext>
            </a:extLst>
          </p:cNvPr>
          <p:cNvGrpSpPr>
            <a:grpSpLocks/>
          </p:cNvGrpSpPr>
          <p:nvPr/>
        </p:nvGrpSpPr>
        <p:grpSpPr bwMode="auto">
          <a:xfrm>
            <a:off x="6953784" y="5244958"/>
            <a:ext cx="1905000" cy="113110"/>
            <a:chOff x="110869218" y="107507441"/>
            <a:chExt cx="2539218" cy="150471"/>
          </a:xfrm>
        </p:grpSpPr>
        <p:cxnSp>
          <p:nvCxnSpPr>
            <p:cNvPr id="1068" name="AutoShape 44">
              <a:extLst>
                <a:ext uri="{FF2B5EF4-FFF2-40B4-BE49-F238E27FC236}">
                  <a16:creationId xmlns:a16="http://schemas.microsoft.com/office/drawing/2014/main" id="{3BA00EFB-4B83-4345-8B9E-ABDAF4D58A1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69218" y="107582677"/>
              <a:ext cx="2539218" cy="0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69" name="AutoShape 45">
              <a:extLst>
                <a:ext uri="{FF2B5EF4-FFF2-40B4-BE49-F238E27FC236}">
                  <a16:creationId xmlns:a16="http://schemas.microsoft.com/office/drawing/2014/main" id="{D94D1260-0721-4A1C-89FB-200F02FAF56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73894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70" name="AutoShape 46">
              <a:extLst>
                <a:ext uri="{FF2B5EF4-FFF2-40B4-BE49-F238E27FC236}">
                  <a16:creationId xmlns:a16="http://schemas.microsoft.com/office/drawing/2014/main" id="{CE7278B8-427E-4C6C-9FB3-6180AA7EE48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3408436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grpSp>
        <p:nvGrpSpPr>
          <p:cNvPr id="37" name="Group 47">
            <a:extLst>
              <a:ext uri="{FF2B5EF4-FFF2-40B4-BE49-F238E27FC236}">
                <a16:creationId xmlns:a16="http://schemas.microsoft.com/office/drawing/2014/main" id="{93663D63-BD52-467F-B296-7CF3F3449F9D}"/>
              </a:ext>
            </a:extLst>
          </p:cNvPr>
          <p:cNvGrpSpPr>
            <a:grpSpLocks/>
          </p:cNvGrpSpPr>
          <p:nvPr/>
        </p:nvGrpSpPr>
        <p:grpSpPr bwMode="auto">
          <a:xfrm>
            <a:off x="6684886" y="5630722"/>
            <a:ext cx="1903809" cy="113109"/>
            <a:chOff x="110869218" y="107507441"/>
            <a:chExt cx="2539218" cy="150471"/>
          </a:xfrm>
        </p:grpSpPr>
        <p:cxnSp>
          <p:nvCxnSpPr>
            <p:cNvPr id="1072" name="AutoShape 48">
              <a:extLst>
                <a:ext uri="{FF2B5EF4-FFF2-40B4-BE49-F238E27FC236}">
                  <a16:creationId xmlns:a16="http://schemas.microsoft.com/office/drawing/2014/main" id="{BDFA2311-68BC-4343-8791-25D883870C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69218" y="107582677"/>
              <a:ext cx="2539218" cy="0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73" name="AutoShape 49">
              <a:extLst>
                <a:ext uri="{FF2B5EF4-FFF2-40B4-BE49-F238E27FC236}">
                  <a16:creationId xmlns:a16="http://schemas.microsoft.com/office/drawing/2014/main" id="{2A617198-E60D-4DA0-AF39-41927B41ABF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73894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74" name="AutoShape 50">
              <a:extLst>
                <a:ext uri="{FF2B5EF4-FFF2-40B4-BE49-F238E27FC236}">
                  <a16:creationId xmlns:a16="http://schemas.microsoft.com/office/drawing/2014/main" id="{F0C8600E-42A5-4FB0-80F9-D6EB450A4AF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3408436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sp>
        <p:nvSpPr>
          <p:cNvPr id="38" name="Oval 51">
            <a:extLst>
              <a:ext uri="{FF2B5EF4-FFF2-40B4-BE49-F238E27FC236}">
                <a16:creationId xmlns:a16="http://schemas.microsoft.com/office/drawing/2014/main" id="{AEE742B8-C78E-4CB2-BA24-B53B2C444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280" y="5222235"/>
            <a:ext cx="138113" cy="138113"/>
          </a:xfrm>
          <a:prstGeom prst="ellipse">
            <a:avLst/>
          </a:prstGeom>
          <a:solidFill>
            <a:srgbClr val="97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9" name="Oval 52">
            <a:extLst>
              <a:ext uri="{FF2B5EF4-FFF2-40B4-BE49-F238E27FC236}">
                <a16:creationId xmlns:a16="http://schemas.microsoft.com/office/drawing/2014/main" id="{641E5713-B918-4DA5-8F1C-8A5E08CD6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9969" y="5614052"/>
            <a:ext cx="136922" cy="136922"/>
          </a:xfrm>
          <a:prstGeom prst="ellipse">
            <a:avLst/>
          </a:prstGeom>
          <a:solidFill>
            <a:srgbClr val="97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grpSp>
        <p:nvGrpSpPr>
          <p:cNvPr id="40" name="Group 53">
            <a:extLst>
              <a:ext uri="{FF2B5EF4-FFF2-40B4-BE49-F238E27FC236}">
                <a16:creationId xmlns:a16="http://schemas.microsoft.com/office/drawing/2014/main" id="{ADAB6833-2E45-4996-BCFA-67B88DF7A114}"/>
              </a:ext>
            </a:extLst>
          </p:cNvPr>
          <p:cNvGrpSpPr>
            <a:grpSpLocks/>
          </p:cNvGrpSpPr>
          <p:nvPr/>
        </p:nvGrpSpPr>
        <p:grpSpPr bwMode="auto">
          <a:xfrm>
            <a:off x="2757646" y="5701997"/>
            <a:ext cx="1903810" cy="113110"/>
            <a:chOff x="110869218" y="107507441"/>
            <a:chExt cx="2539218" cy="150471"/>
          </a:xfrm>
        </p:grpSpPr>
        <p:cxnSp>
          <p:nvCxnSpPr>
            <p:cNvPr id="1078" name="AutoShape 54">
              <a:extLst>
                <a:ext uri="{FF2B5EF4-FFF2-40B4-BE49-F238E27FC236}">
                  <a16:creationId xmlns:a16="http://schemas.microsoft.com/office/drawing/2014/main" id="{40433E2B-59D4-4E71-877A-B8216D408CF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69218" y="107582677"/>
              <a:ext cx="2539218" cy="0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79" name="AutoShape 55">
              <a:extLst>
                <a:ext uri="{FF2B5EF4-FFF2-40B4-BE49-F238E27FC236}">
                  <a16:creationId xmlns:a16="http://schemas.microsoft.com/office/drawing/2014/main" id="{DE1D3A98-0F18-4A9F-B79A-24F6793BB0A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73894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80" name="AutoShape 56">
              <a:extLst>
                <a:ext uri="{FF2B5EF4-FFF2-40B4-BE49-F238E27FC236}">
                  <a16:creationId xmlns:a16="http://schemas.microsoft.com/office/drawing/2014/main" id="{1DFA1C06-A515-490E-8F28-709A8B90B18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3408436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sp>
        <p:nvSpPr>
          <p:cNvPr id="41" name="Oval 57">
            <a:extLst>
              <a:ext uri="{FF2B5EF4-FFF2-40B4-BE49-F238E27FC236}">
                <a16:creationId xmlns:a16="http://schemas.microsoft.com/office/drawing/2014/main" id="{34FF5489-200A-4317-9F39-216B88A96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3155" y="5690091"/>
            <a:ext cx="136922" cy="136922"/>
          </a:xfrm>
          <a:prstGeom prst="ellipse">
            <a:avLst/>
          </a:prstGeom>
          <a:solidFill>
            <a:srgbClr val="97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2" name="Text Box 58">
            <a:extLst>
              <a:ext uri="{FF2B5EF4-FFF2-40B4-BE49-F238E27FC236}">
                <a16:creationId xmlns:a16="http://schemas.microsoft.com/office/drawing/2014/main" id="{05DE2BB8-1DE4-4184-B6E9-DBFF8A589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903" y="3730161"/>
            <a:ext cx="1097756" cy="239039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0" rIns="27432" bIns="0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FFFFFF"/>
                </a:solidFill>
              </a:rPr>
              <a:t>PROGRESSION</a:t>
            </a:r>
            <a:endParaRPr lang="en-US" altLang="en-US" sz="1400" dirty="0"/>
          </a:p>
        </p:txBody>
      </p:sp>
      <p:sp>
        <p:nvSpPr>
          <p:cNvPr id="43" name="Text Box 59">
            <a:extLst>
              <a:ext uri="{FF2B5EF4-FFF2-40B4-BE49-F238E27FC236}">
                <a16:creationId xmlns:a16="http://schemas.microsoft.com/office/drawing/2014/main" id="{E71868DB-9948-4747-806E-0642771F7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218" y="3759336"/>
            <a:ext cx="1045837" cy="232750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0" rIns="27432" bIns="0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FFFFFF"/>
                </a:solidFill>
              </a:rPr>
              <a:t>PROMOTION</a:t>
            </a:r>
            <a:endParaRPr lang="en-US" altLang="en-US" sz="1200" dirty="0"/>
          </a:p>
        </p:txBody>
      </p:sp>
      <p:grpSp>
        <p:nvGrpSpPr>
          <p:cNvPr id="44" name="Group 60">
            <a:extLst>
              <a:ext uri="{FF2B5EF4-FFF2-40B4-BE49-F238E27FC236}">
                <a16:creationId xmlns:a16="http://schemas.microsoft.com/office/drawing/2014/main" id="{86243888-13F6-4695-8939-8A2A274FA7B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85599" y="3694762"/>
            <a:ext cx="273844" cy="275034"/>
            <a:chOff x="103444431" y="108279789"/>
            <a:chExt cx="365760" cy="365760"/>
          </a:xfrm>
        </p:grpSpPr>
        <p:sp>
          <p:nvSpPr>
            <p:cNvPr id="45" name="Oval 61">
              <a:extLst>
                <a:ext uri="{FF2B5EF4-FFF2-40B4-BE49-F238E27FC236}">
                  <a16:creationId xmlns:a16="http://schemas.microsoft.com/office/drawing/2014/main" id="{8A2A4670-6B03-4ABF-B4C0-8C0D8C733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444431" y="108279789"/>
              <a:ext cx="365760" cy="365760"/>
            </a:xfrm>
            <a:prstGeom prst="ellipse">
              <a:avLst/>
            </a:prstGeom>
            <a:solidFill>
              <a:srgbClr val="FFFFFF"/>
            </a:solidFill>
            <a:ln w="25400" algn="ctr">
              <a:solidFill>
                <a:srgbClr val="59595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" name="AutoShape 62">
              <a:extLst>
                <a:ext uri="{FF2B5EF4-FFF2-40B4-BE49-F238E27FC236}">
                  <a16:creationId xmlns:a16="http://schemas.microsoft.com/office/drawing/2014/main" id="{7A4DF1AD-AD2D-40AC-B1F3-8FC4FBD39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32061" y="108287718"/>
              <a:ext cx="190500" cy="347472"/>
            </a:xfrm>
            <a:prstGeom prst="upArrow">
              <a:avLst>
                <a:gd name="adj1" fmla="val 33352"/>
                <a:gd name="adj2" fmla="val 70950"/>
              </a:avLst>
            </a:prstGeom>
            <a:solidFill>
              <a:srgbClr val="59595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eaVert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</p:grpSp>
      <p:grpSp>
        <p:nvGrpSpPr>
          <p:cNvPr id="47" name="Group 63">
            <a:extLst>
              <a:ext uri="{FF2B5EF4-FFF2-40B4-BE49-F238E27FC236}">
                <a16:creationId xmlns:a16="http://schemas.microsoft.com/office/drawing/2014/main" id="{B2269CBE-7CE3-4EDD-BBA8-40FFB56B8F5A}"/>
              </a:ext>
            </a:extLst>
          </p:cNvPr>
          <p:cNvGrpSpPr>
            <a:grpSpLocks/>
          </p:cNvGrpSpPr>
          <p:nvPr/>
        </p:nvGrpSpPr>
        <p:grpSpPr bwMode="auto">
          <a:xfrm>
            <a:off x="5983383" y="3725998"/>
            <a:ext cx="275035" cy="273844"/>
            <a:chOff x="103444431" y="108279789"/>
            <a:chExt cx="365760" cy="365760"/>
          </a:xfrm>
        </p:grpSpPr>
        <p:sp>
          <p:nvSpPr>
            <p:cNvPr id="48" name="Oval 64">
              <a:extLst>
                <a:ext uri="{FF2B5EF4-FFF2-40B4-BE49-F238E27FC236}">
                  <a16:creationId xmlns:a16="http://schemas.microsoft.com/office/drawing/2014/main" id="{9B36CECC-E8F0-420C-9DEF-2A1A4696B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444431" y="108279789"/>
              <a:ext cx="365760" cy="365760"/>
            </a:xfrm>
            <a:prstGeom prst="ellipse">
              <a:avLst/>
            </a:prstGeom>
            <a:solidFill>
              <a:srgbClr val="FFFFFF"/>
            </a:solidFill>
            <a:ln w="25400" algn="ctr">
              <a:solidFill>
                <a:srgbClr val="59595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49" name="AutoShape 65">
              <a:extLst>
                <a:ext uri="{FF2B5EF4-FFF2-40B4-BE49-F238E27FC236}">
                  <a16:creationId xmlns:a16="http://schemas.microsoft.com/office/drawing/2014/main" id="{2F559F67-4F1B-4D23-A1D4-24547626F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32061" y="108287718"/>
              <a:ext cx="190500" cy="347472"/>
            </a:xfrm>
            <a:prstGeom prst="upArrow">
              <a:avLst>
                <a:gd name="adj1" fmla="val 33352"/>
                <a:gd name="adj2" fmla="val 70950"/>
              </a:avLst>
            </a:prstGeom>
            <a:solidFill>
              <a:srgbClr val="59595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eaVert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sp>
        <p:nvSpPr>
          <p:cNvPr id="50" name="Text Box 66">
            <a:extLst>
              <a:ext uri="{FF2B5EF4-FFF2-40B4-BE49-F238E27FC236}">
                <a16:creationId xmlns:a16="http://schemas.microsoft.com/office/drawing/2014/main" id="{AB1A92DD-5CF3-4C7A-8371-D26BBB884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8776" y="2025490"/>
            <a:ext cx="744141" cy="20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Min</a:t>
            </a:r>
            <a:endParaRPr lang="en-US" altLang="en-US" sz="1400"/>
          </a:p>
        </p:txBody>
      </p:sp>
      <p:sp>
        <p:nvSpPr>
          <p:cNvPr id="51" name="Text Box 67">
            <a:extLst>
              <a:ext uri="{FF2B5EF4-FFF2-40B4-BE49-F238E27FC236}">
                <a16:creationId xmlns:a16="http://schemas.microsoft.com/office/drawing/2014/main" id="{7D941700-3730-4479-9CD5-FF1EB316F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3269" y="2454723"/>
            <a:ext cx="744140" cy="20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Min</a:t>
            </a:r>
            <a:endParaRPr lang="en-US" altLang="en-US" sz="1400"/>
          </a:p>
        </p:txBody>
      </p:sp>
      <p:sp>
        <p:nvSpPr>
          <p:cNvPr id="52" name="Text Box 68">
            <a:extLst>
              <a:ext uri="{FF2B5EF4-FFF2-40B4-BE49-F238E27FC236}">
                <a16:creationId xmlns:a16="http://schemas.microsoft.com/office/drawing/2014/main" id="{C6418934-416E-4404-ABDA-88A42392B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0564" y="2916998"/>
            <a:ext cx="744140" cy="20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Min</a:t>
            </a:r>
            <a:endParaRPr lang="en-US" altLang="en-US" sz="1400"/>
          </a:p>
        </p:txBody>
      </p:sp>
      <p:sp>
        <p:nvSpPr>
          <p:cNvPr id="53" name="Text Box 69">
            <a:extLst>
              <a:ext uri="{FF2B5EF4-FFF2-40B4-BE49-F238E27FC236}">
                <a16:creationId xmlns:a16="http://schemas.microsoft.com/office/drawing/2014/main" id="{B032F622-C076-4663-B910-D5DCCD4B6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616" y="2912583"/>
            <a:ext cx="744141" cy="20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Max</a:t>
            </a:r>
            <a:endParaRPr lang="en-US" altLang="en-US" sz="1400"/>
          </a:p>
        </p:txBody>
      </p:sp>
      <p:sp>
        <p:nvSpPr>
          <p:cNvPr id="54" name="Text Box 70">
            <a:extLst>
              <a:ext uri="{FF2B5EF4-FFF2-40B4-BE49-F238E27FC236}">
                <a16:creationId xmlns:a16="http://schemas.microsoft.com/office/drawing/2014/main" id="{3BC08F86-304F-4EE0-90B5-C7631E3AA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5267" y="2478242"/>
            <a:ext cx="744141" cy="20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Max</a:t>
            </a:r>
            <a:endParaRPr lang="en-US" altLang="en-US" sz="1400"/>
          </a:p>
        </p:txBody>
      </p:sp>
      <p:sp>
        <p:nvSpPr>
          <p:cNvPr id="55" name="Text Box 71">
            <a:extLst>
              <a:ext uri="{FF2B5EF4-FFF2-40B4-BE49-F238E27FC236}">
                <a16:creationId xmlns:a16="http://schemas.microsoft.com/office/drawing/2014/main" id="{6D766E7E-95D9-4293-800A-247A8BBC9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6632" y="2025490"/>
            <a:ext cx="744141" cy="20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7F7F7F"/>
                </a:solidFill>
              </a:rPr>
              <a:t>Max</a:t>
            </a:r>
            <a:endParaRPr lang="en-US" altLang="en-US" sz="1200"/>
          </a:p>
        </p:txBody>
      </p:sp>
      <p:sp>
        <p:nvSpPr>
          <p:cNvPr id="56" name="Text Box 72">
            <a:extLst>
              <a:ext uri="{FF2B5EF4-FFF2-40B4-BE49-F238E27FC236}">
                <a16:creationId xmlns:a16="http://schemas.microsoft.com/office/drawing/2014/main" id="{CB4139B0-F509-4F2D-BEEA-4D61F1087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560" y="5645424"/>
            <a:ext cx="1258823" cy="19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Pay Range</a:t>
            </a:r>
            <a:endParaRPr lang="en-US" altLang="en-US" sz="1400"/>
          </a:p>
        </p:txBody>
      </p:sp>
      <p:sp>
        <p:nvSpPr>
          <p:cNvPr id="57" name="AutoShape 73">
            <a:extLst>
              <a:ext uri="{FF2B5EF4-FFF2-40B4-BE49-F238E27FC236}">
                <a16:creationId xmlns:a16="http://schemas.microsoft.com/office/drawing/2014/main" id="{1642739F-9A98-43F6-8B93-53FC5FA19D8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06687" y="5366634"/>
            <a:ext cx="164306" cy="1166813"/>
          </a:xfrm>
          <a:prstGeom prst="upArrow">
            <a:avLst>
              <a:gd name="adj1" fmla="val 28491"/>
              <a:gd name="adj2" fmla="val 85513"/>
            </a:avLst>
          </a:prstGeom>
          <a:solidFill>
            <a:srgbClr val="97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eaVert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8" name="Text Box 74">
            <a:extLst>
              <a:ext uri="{FF2B5EF4-FFF2-40B4-BE49-F238E27FC236}">
                <a16:creationId xmlns:a16="http://schemas.microsoft.com/office/drawing/2014/main" id="{B079D774-A324-4478-99F9-2084996F1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8761" y="5849303"/>
            <a:ext cx="744140" cy="20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Min</a:t>
            </a:r>
            <a:endParaRPr lang="en-US" altLang="en-US" sz="1400"/>
          </a:p>
        </p:txBody>
      </p:sp>
      <p:sp>
        <p:nvSpPr>
          <p:cNvPr id="59" name="Text Box 75">
            <a:extLst>
              <a:ext uri="{FF2B5EF4-FFF2-40B4-BE49-F238E27FC236}">
                <a16:creationId xmlns:a16="http://schemas.microsoft.com/office/drawing/2014/main" id="{5B0644C6-8351-4B31-8B69-A29A9F4F8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7009" y="5859552"/>
            <a:ext cx="744140" cy="20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Max</a:t>
            </a:r>
            <a:endParaRPr lang="en-US" altLang="en-US" sz="1400"/>
          </a:p>
        </p:txBody>
      </p:sp>
      <p:sp>
        <p:nvSpPr>
          <p:cNvPr id="60" name="Text Box 76">
            <a:extLst>
              <a:ext uri="{FF2B5EF4-FFF2-40B4-BE49-F238E27FC236}">
                <a16:creationId xmlns:a16="http://schemas.microsoft.com/office/drawing/2014/main" id="{6B3ADB7D-D98A-4FC5-AC7A-F92938A43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921" y="5745076"/>
            <a:ext cx="744140" cy="20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Min</a:t>
            </a:r>
            <a:endParaRPr lang="en-US" altLang="en-US" sz="1400"/>
          </a:p>
        </p:txBody>
      </p:sp>
      <p:sp>
        <p:nvSpPr>
          <p:cNvPr id="61" name="Text Box 77">
            <a:extLst>
              <a:ext uri="{FF2B5EF4-FFF2-40B4-BE49-F238E27FC236}">
                <a16:creationId xmlns:a16="http://schemas.microsoft.com/office/drawing/2014/main" id="{3D74526B-C799-40D0-AF6F-3BF22616A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3648" y="5743831"/>
            <a:ext cx="744140" cy="20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Max</a:t>
            </a:r>
            <a:endParaRPr lang="en-US" altLang="en-US" sz="1400"/>
          </a:p>
        </p:txBody>
      </p:sp>
      <p:sp>
        <p:nvSpPr>
          <p:cNvPr id="62" name="Text Box 78">
            <a:extLst>
              <a:ext uri="{FF2B5EF4-FFF2-40B4-BE49-F238E27FC236}">
                <a16:creationId xmlns:a16="http://schemas.microsoft.com/office/drawing/2014/main" id="{BD94D4E3-C895-4CF8-AD3D-35019262F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5829" y="5328532"/>
            <a:ext cx="744141" cy="20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Min</a:t>
            </a:r>
            <a:endParaRPr lang="en-US" altLang="en-US" sz="1400"/>
          </a:p>
        </p:txBody>
      </p:sp>
      <p:sp>
        <p:nvSpPr>
          <p:cNvPr id="63" name="Text Box 79">
            <a:extLst>
              <a:ext uri="{FF2B5EF4-FFF2-40B4-BE49-F238E27FC236}">
                <a16:creationId xmlns:a16="http://schemas.microsoft.com/office/drawing/2014/main" id="{CA9BF776-F919-409F-BB00-317FFB40D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3707" y="5343097"/>
            <a:ext cx="742950" cy="20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Max</a:t>
            </a:r>
            <a:endParaRPr lang="en-US" altLang="en-US" sz="1400"/>
          </a:p>
        </p:txBody>
      </p:sp>
      <p:sp>
        <p:nvSpPr>
          <p:cNvPr id="1059" name="Text Box 80">
            <a:extLst>
              <a:ext uri="{FF2B5EF4-FFF2-40B4-BE49-F238E27FC236}">
                <a16:creationId xmlns:a16="http://schemas.microsoft.com/office/drawing/2014/main" id="{9BD258D0-C0AA-4ABF-ADC5-C01E06B6D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219" y="1467044"/>
            <a:ext cx="4543160" cy="164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>
                <a:solidFill>
                  <a:srgbClr val="000000"/>
                </a:solidFill>
              </a:rPr>
              <a:t>What progression/promotion might look like today </a:t>
            </a:r>
            <a:endParaRPr lang="en-US" altLang="en-US" sz="14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22A188-241D-4E1E-B21E-D5E6208F6D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34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616A9-4B2D-4164-A10F-BA5FA151B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607" y="274638"/>
            <a:ext cx="11578546" cy="890712"/>
          </a:xfrm>
        </p:spPr>
        <p:txBody>
          <a:bodyPr>
            <a:noAutofit/>
          </a:bodyPr>
          <a:lstStyle/>
          <a:p>
            <a:r>
              <a:rPr lang="en-US" dirty="0"/>
              <a:t>Progression vs Promotion Examples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B269F21-16EB-4E48-93ED-DA9CA4D1C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30" y="4234478"/>
            <a:ext cx="6742285" cy="184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marL="128588" indent="-128588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</a:rPr>
              <a:t>Helen is an Academic Program Specialist and has been in the current position for several years, gaining knowledge and experience</a:t>
            </a:r>
          </a:p>
          <a:p>
            <a:pPr marL="128588" indent="-128588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</a:rPr>
              <a:t>An Academic Program Manager </a:t>
            </a:r>
            <a:r>
              <a:rPr lang="en-US" altLang="en-US" sz="1400" b="1" dirty="0">
                <a:solidFill>
                  <a:srgbClr val="000000"/>
                </a:solidFill>
              </a:rPr>
              <a:t>position opens </a:t>
            </a:r>
            <a:r>
              <a:rPr lang="en-US" altLang="en-US" sz="1400" dirty="0">
                <a:solidFill>
                  <a:srgbClr val="000000"/>
                </a:solidFill>
              </a:rPr>
              <a:t>in the unit</a:t>
            </a:r>
          </a:p>
          <a:p>
            <a:pPr marL="128588" indent="-128588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</a:rPr>
              <a:t>Helen applies and </a:t>
            </a:r>
            <a:r>
              <a:rPr lang="en-US" altLang="en-US" sz="1400" b="1" dirty="0">
                <a:solidFill>
                  <a:srgbClr val="000000"/>
                </a:solidFill>
              </a:rPr>
              <a:t>is selected </a:t>
            </a:r>
            <a:r>
              <a:rPr lang="en-US" altLang="en-US" sz="1400" dirty="0">
                <a:solidFill>
                  <a:srgbClr val="000000"/>
                </a:solidFill>
              </a:rPr>
              <a:t>for the position</a:t>
            </a:r>
          </a:p>
          <a:p>
            <a:pPr marL="128588" indent="-128588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</a:rPr>
              <a:t>As a result of the </a:t>
            </a:r>
            <a:r>
              <a:rPr lang="en-US" altLang="en-US" sz="1400" b="1" dirty="0">
                <a:solidFill>
                  <a:srgbClr val="000000"/>
                </a:solidFill>
              </a:rPr>
              <a:t>promotion</a:t>
            </a:r>
            <a:r>
              <a:rPr lang="en-US" altLang="en-US" sz="1400" dirty="0">
                <a:solidFill>
                  <a:srgbClr val="000000"/>
                </a:solidFill>
              </a:rPr>
              <a:t>, Helen takes the lead to manage two academic programs, and her new responsibilities include managing program budget, implementing new standard operating procedures, and representing the programs on and off campus</a:t>
            </a:r>
          </a:p>
          <a:p>
            <a:pPr marL="128588" indent="-128588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</a:rPr>
              <a:t>Helen’s new title is Academic Program Manager and moves into a higher pay range</a:t>
            </a:r>
            <a:endParaRPr lang="en-US" altLang="en-US" sz="14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9EDFAD20-17DA-42C7-AE45-EFC30DDA8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6488" y="4714404"/>
            <a:ext cx="1522842" cy="611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Academic Program    Specialist Pay Range</a:t>
            </a:r>
            <a:endParaRPr lang="en-US" altLang="en-US" sz="140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F7D9AB1-45F3-4B28-B4E1-DD8ECEEA2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5296" y="4089431"/>
            <a:ext cx="1906857" cy="374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Academic Program   Manager Pay Range</a:t>
            </a:r>
            <a:endParaRPr lang="en-US" altLang="en-US" sz="1400"/>
          </a:p>
        </p:txBody>
      </p:sp>
      <p:grpSp>
        <p:nvGrpSpPr>
          <p:cNvPr id="7" name="Group 5">
            <a:extLst>
              <a:ext uri="{FF2B5EF4-FFF2-40B4-BE49-F238E27FC236}">
                <a16:creationId xmlns:a16="http://schemas.microsoft.com/office/drawing/2014/main" id="{11EB0F99-0A4D-4296-986E-324035EEE87B}"/>
              </a:ext>
            </a:extLst>
          </p:cNvPr>
          <p:cNvGrpSpPr>
            <a:grpSpLocks/>
          </p:cNvGrpSpPr>
          <p:nvPr/>
        </p:nvGrpSpPr>
        <p:grpSpPr bwMode="auto">
          <a:xfrm>
            <a:off x="8136128" y="4185031"/>
            <a:ext cx="1714500" cy="130863"/>
            <a:chOff x="110869218" y="107507441"/>
            <a:chExt cx="2539218" cy="150471"/>
          </a:xfrm>
        </p:grpSpPr>
        <p:cxnSp>
          <p:nvCxnSpPr>
            <p:cNvPr id="2054" name="AutoShape 6">
              <a:extLst>
                <a:ext uri="{FF2B5EF4-FFF2-40B4-BE49-F238E27FC236}">
                  <a16:creationId xmlns:a16="http://schemas.microsoft.com/office/drawing/2014/main" id="{3856229F-7F6F-4461-A575-FC1AD477D5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69218" y="107582677"/>
              <a:ext cx="2539218" cy="0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2055" name="AutoShape 7">
              <a:extLst>
                <a:ext uri="{FF2B5EF4-FFF2-40B4-BE49-F238E27FC236}">
                  <a16:creationId xmlns:a16="http://schemas.microsoft.com/office/drawing/2014/main" id="{4FD8B710-872B-48F7-A0D1-56FB2505C70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73894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2056" name="AutoShape 8">
              <a:extLst>
                <a:ext uri="{FF2B5EF4-FFF2-40B4-BE49-F238E27FC236}">
                  <a16:creationId xmlns:a16="http://schemas.microsoft.com/office/drawing/2014/main" id="{C0146C8E-D2AE-427A-B7E6-F3E49C46813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3408436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grpSp>
        <p:nvGrpSpPr>
          <p:cNvPr id="8" name="Group 9">
            <a:extLst>
              <a:ext uri="{FF2B5EF4-FFF2-40B4-BE49-F238E27FC236}">
                <a16:creationId xmlns:a16="http://schemas.microsoft.com/office/drawing/2014/main" id="{8E8B4BEC-5967-43A8-82D1-70A4E26A69CC}"/>
              </a:ext>
            </a:extLst>
          </p:cNvPr>
          <p:cNvGrpSpPr>
            <a:grpSpLocks/>
          </p:cNvGrpSpPr>
          <p:nvPr/>
        </p:nvGrpSpPr>
        <p:grpSpPr bwMode="auto">
          <a:xfrm>
            <a:off x="7926579" y="4741954"/>
            <a:ext cx="1714500" cy="130863"/>
            <a:chOff x="110869218" y="107507441"/>
            <a:chExt cx="2539218" cy="150471"/>
          </a:xfrm>
        </p:grpSpPr>
        <p:cxnSp>
          <p:nvCxnSpPr>
            <p:cNvPr id="2058" name="AutoShape 10">
              <a:extLst>
                <a:ext uri="{FF2B5EF4-FFF2-40B4-BE49-F238E27FC236}">
                  <a16:creationId xmlns:a16="http://schemas.microsoft.com/office/drawing/2014/main" id="{2F0D7108-B2BD-4DFC-AC49-20BA9224067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69218" y="107582677"/>
              <a:ext cx="2539218" cy="0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2059" name="AutoShape 11">
              <a:extLst>
                <a:ext uri="{FF2B5EF4-FFF2-40B4-BE49-F238E27FC236}">
                  <a16:creationId xmlns:a16="http://schemas.microsoft.com/office/drawing/2014/main" id="{B517B0F3-F44C-44A7-8C6A-B864DAD4420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73894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2060" name="AutoShape 12">
              <a:extLst>
                <a:ext uri="{FF2B5EF4-FFF2-40B4-BE49-F238E27FC236}">
                  <a16:creationId xmlns:a16="http://schemas.microsoft.com/office/drawing/2014/main" id="{8212DBEC-1D15-40F7-A635-CD219335326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3408436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sp>
        <p:nvSpPr>
          <p:cNvPr id="9" name="Oval 13">
            <a:extLst>
              <a:ext uri="{FF2B5EF4-FFF2-40B4-BE49-F238E27FC236}">
                <a16:creationId xmlns:a16="http://schemas.microsoft.com/office/drawing/2014/main" id="{D2C6D410-54E2-4191-B244-9DAE19E05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6679" y="4169553"/>
            <a:ext cx="138113" cy="158412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10" name="Oval 14">
            <a:extLst>
              <a:ext uri="{FF2B5EF4-FFF2-40B4-BE49-F238E27FC236}">
                <a16:creationId xmlns:a16="http://schemas.microsoft.com/office/drawing/2014/main" id="{FDF48EA1-DB72-48C1-A54A-5AB73F694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5428" y="4714404"/>
            <a:ext cx="138113" cy="158412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11" name="AutoShape 15">
            <a:extLst>
              <a:ext uri="{FF2B5EF4-FFF2-40B4-BE49-F238E27FC236}">
                <a16:creationId xmlns:a16="http://schemas.microsoft.com/office/drawing/2014/main" id="{286AE892-C933-4071-8B4A-B48D49081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9646" y="3934404"/>
            <a:ext cx="165497" cy="710788"/>
          </a:xfrm>
          <a:prstGeom prst="upArrow">
            <a:avLst>
              <a:gd name="adj1" fmla="val 22065"/>
              <a:gd name="adj2" fmla="val 85931"/>
            </a:avLst>
          </a:prstGeom>
          <a:solidFill>
            <a:srgbClr val="C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eaVert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12" name="Text Box 16">
            <a:extLst>
              <a:ext uri="{FF2B5EF4-FFF2-40B4-BE49-F238E27FC236}">
                <a16:creationId xmlns:a16="http://schemas.microsoft.com/office/drawing/2014/main" id="{411ACAE2-731F-429D-8825-745FF75A8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8689" y="4928883"/>
            <a:ext cx="535781" cy="199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Min</a:t>
            </a:r>
            <a:endParaRPr lang="en-US" altLang="en-US" sz="1400"/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C3A7B1C3-B96A-49EF-9D78-DF65593D5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9143" y="4895545"/>
            <a:ext cx="535781" cy="199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Max</a:t>
            </a:r>
            <a:endParaRPr lang="en-US" altLang="en-US" sz="1400"/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A6575C96-60EF-4F00-80EC-C9B43466C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9430" y="4350528"/>
            <a:ext cx="535781" cy="199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Min</a:t>
            </a:r>
            <a:endParaRPr lang="en-US" altLang="en-US" sz="1400"/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2A57DEDD-9CF5-401A-8B50-BDBE49EFF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7502" y="4350528"/>
            <a:ext cx="535781" cy="199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Max</a:t>
            </a:r>
            <a:endParaRPr lang="en-US" altLang="en-US" sz="1400"/>
          </a:p>
        </p:txBody>
      </p:sp>
      <p:pic>
        <p:nvPicPr>
          <p:cNvPr id="2068" name="Picture 20" descr="avatar-2191931_1920">
            <a:extLst>
              <a:ext uri="{FF2B5EF4-FFF2-40B4-BE49-F238E27FC236}">
                <a16:creationId xmlns:a16="http://schemas.microsoft.com/office/drawing/2014/main" id="{9F2CD041-34D0-4669-8DDF-614335E5E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9" t="47861" r="49565"/>
          <a:stretch>
            <a:fillRect/>
          </a:stretch>
        </p:blipFill>
        <p:spPr bwMode="auto">
          <a:xfrm>
            <a:off x="3355285" y="3596287"/>
            <a:ext cx="541897" cy="61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6" name="Group 21">
            <a:extLst>
              <a:ext uri="{FF2B5EF4-FFF2-40B4-BE49-F238E27FC236}">
                <a16:creationId xmlns:a16="http://schemas.microsoft.com/office/drawing/2014/main" id="{736DDA9A-5606-4C93-BC91-B5424963CD8B}"/>
              </a:ext>
            </a:extLst>
          </p:cNvPr>
          <p:cNvGrpSpPr>
            <a:grpSpLocks/>
          </p:cNvGrpSpPr>
          <p:nvPr/>
        </p:nvGrpSpPr>
        <p:grpSpPr bwMode="auto">
          <a:xfrm>
            <a:off x="693906" y="3729586"/>
            <a:ext cx="2791077" cy="342264"/>
            <a:chOff x="105550547" y="110233951"/>
            <a:chExt cx="2588260" cy="365760"/>
          </a:xfrm>
        </p:grpSpPr>
        <p:sp>
          <p:nvSpPr>
            <p:cNvPr id="17" name="Text Box 22">
              <a:extLst>
                <a:ext uri="{FF2B5EF4-FFF2-40B4-BE49-F238E27FC236}">
                  <a16:creationId xmlns:a16="http://schemas.microsoft.com/office/drawing/2014/main" id="{AA96CAE6-A799-4128-94AC-0A5605310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916307" y="110284997"/>
              <a:ext cx="2222500" cy="296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 PROMOTION EXAMPLE</a:t>
              </a:r>
              <a:endParaRPr lang="en-US" altLang="en-US" sz="1600" b="1" dirty="0"/>
            </a:p>
          </p:txBody>
        </p:sp>
        <p:grpSp>
          <p:nvGrpSpPr>
            <p:cNvPr id="18" name="Group 23">
              <a:extLst>
                <a:ext uri="{FF2B5EF4-FFF2-40B4-BE49-F238E27FC236}">
                  <a16:creationId xmlns:a16="http://schemas.microsoft.com/office/drawing/2014/main" id="{7EB0EC77-756B-478A-896D-6FF3643F08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550547" y="110233951"/>
              <a:ext cx="365760" cy="365760"/>
              <a:chOff x="103444431" y="108279789"/>
              <a:chExt cx="365760" cy="365760"/>
            </a:xfrm>
          </p:grpSpPr>
          <p:sp>
            <p:nvSpPr>
              <p:cNvPr id="19" name="Oval 24">
                <a:extLst>
                  <a:ext uri="{FF2B5EF4-FFF2-40B4-BE49-F238E27FC236}">
                    <a16:creationId xmlns:a16="http://schemas.microsoft.com/office/drawing/2014/main" id="{E4EEA71D-762C-4467-9F7E-B22D0A8FA4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444431" y="108279789"/>
                <a:ext cx="365760" cy="365760"/>
              </a:xfrm>
              <a:prstGeom prst="ellipse">
                <a:avLst/>
              </a:prstGeom>
              <a:solidFill>
                <a:srgbClr val="FFFFFF"/>
              </a:solidFill>
              <a:ln w="25400" algn="ctr">
                <a:solidFill>
                  <a:srgbClr val="59595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0" name="AutoShape 25">
                <a:extLst>
                  <a:ext uri="{FF2B5EF4-FFF2-40B4-BE49-F238E27FC236}">
                    <a16:creationId xmlns:a16="http://schemas.microsoft.com/office/drawing/2014/main" id="{E0609D8E-38D1-4427-98D8-C26D5035C6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532061" y="108287718"/>
                <a:ext cx="190500" cy="347472"/>
              </a:xfrm>
              <a:prstGeom prst="upArrow">
                <a:avLst>
                  <a:gd name="adj1" fmla="val 33352"/>
                  <a:gd name="adj2" fmla="val 70950"/>
                </a:avLst>
              </a:prstGeom>
              <a:solidFill>
                <a:srgbClr val="59595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eaVert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</p:grpSp>
      </p:grpSp>
      <p:grpSp>
        <p:nvGrpSpPr>
          <p:cNvPr id="2064" name="Group 57">
            <a:extLst>
              <a:ext uri="{FF2B5EF4-FFF2-40B4-BE49-F238E27FC236}">
                <a16:creationId xmlns:a16="http://schemas.microsoft.com/office/drawing/2014/main" id="{D9514F85-925F-49EE-80EF-615B516CD609}"/>
              </a:ext>
            </a:extLst>
          </p:cNvPr>
          <p:cNvGrpSpPr>
            <a:grpSpLocks/>
          </p:cNvGrpSpPr>
          <p:nvPr/>
        </p:nvGrpSpPr>
        <p:grpSpPr bwMode="auto">
          <a:xfrm>
            <a:off x="7046824" y="2585533"/>
            <a:ext cx="2332434" cy="111919"/>
            <a:chOff x="110869218" y="107507441"/>
            <a:chExt cx="2539218" cy="150471"/>
          </a:xfrm>
        </p:grpSpPr>
        <p:cxnSp>
          <p:nvCxnSpPr>
            <p:cNvPr id="2106" name="AutoShape 58">
              <a:extLst>
                <a:ext uri="{FF2B5EF4-FFF2-40B4-BE49-F238E27FC236}">
                  <a16:creationId xmlns:a16="http://schemas.microsoft.com/office/drawing/2014/main" id="{33AE4172-CE81-46F4-82B7-9140B9B050A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69218" y="107582677"/>
              <a:ext cx="2539218" cy="0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2107" name="AutoShape 59">
              <a:extLst>
                <a:ext uri="{FF2B5EF4-FFF2-40B4-BE49-F238E27FC236}">
                  <a16:creationId xmlns:a16="http://schemas.microsoft.com/office/drawing/2014/main" id="{C9039A50-C2FA-4A72-ADE4-74765B0F315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873894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2108" name="AutoShape 60">
              <a:extLst>
                <a:ext uri="{FF2B5EF4-FFF2-40B4-BE49-F238E27FC236}">
                  <a16:creationId xmlns:a16="http://schemas.microsoft.com/office/drawing/2014/main" id="{CA5E295F-478F-496E-8B8F-F97B14E1D19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3408436" y="107507441"/>
              <a:ext cx="0" cy="150471"/>
            </a:xfrm>
            <a:prstGeom prst="straightConnector1">
              <a:avLst/>
            </a:prstGeom>
            <a:noFill/>
            <a:ln w="1905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sp>
        <p:nvSpPr>
          <p:cNvPr id="2065" name="Text Box 61">
            <a:extLst>
              <a:ext uri="{FF2B5EF4-FFF2-40B4-BE49-F238E27FC236}">
                <a16:creationId xmlns:a16="http://schemas.microsoft.com/office/drawing/2014/main" id="{565ECD27-7E91-41EC-97E3-210279270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30" y="1590710"/>
            <a:ext cx="6061824" cy="19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marL="128588" indent="-128588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</a:rPr>
              <a:t>Randall is a Research Specialist</a:t>
            </a:r>
          </a:p>
          <a:p>
            <a:pPr marL="128588" indent="-128588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</a:rPr>
              <a:t>After two years on the job in year 3, Randall receives a pay increase for high performance</a:t>
            </a:r>
          </a:p>
          <a:p>
            <a:pPr marL="128588" indent="-128588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</a:rPr>
              <a:t>In the seventh year, Randall receives another performance increase</a:t>
            </a:r>
          </a:p>
          <a:p>
            <a:pPr marL="128588" indent="-128588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</a:rPr>
              <a:t>In year 10, Randall receives an increase to account for market changes in research specialist jobs</a:t>
            </a:r>
          </a:p>
          <a:p>
            <a:pPr marL="128588" indent="-128588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</a:rPr>
              <a:t>Randall has the same job title, responsibilities, and is in the same position </a:t>
            </a:r>
          </a:p>
          <a:p>
            <a:pPr marL="128588" indent="-128588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</a:rPr>
              <a:t>As Randall’s knowledge, skills and experience increase, Randall’s high performance is recognized through progression in his pay range</a:t>
            </a:r>
            <a:endParaRPr lang="en-US" altLang="en-US" sz="1400" dirty="0"/>
          </a:p>
        </p:txBody>
      </p:sp>
      <p:sp>
        <p:nvSpPr>
          <p:cNvPr id="2066" name="Oval 62">
            <a:extLst>
              <a:ext uri="{FF2B5EF4-FFF2-40B4-BE49-F238E27FC236}">
                <a16:creationId xmlns:a16="http://schemas.microsoft.com/office/drawing/2014/main" id="{341347D5-F5BA-4F75-BB60-A81525FA6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1605" y="2572436"/>
            <a:ext cx="136922" cy="138113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2067" name="Oval 63">
            <a:extLst>
              <a:ext uri="{FF2B5EF4-FFF2-40B4-BE49-F238E27FC236}">
                <a16:creationId xmlns:a16="http://schemas.microsoft.com/office/drawing/2014/main" id="{677B7538-ABBB-41D5-9C7A-90FA2B08D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252" y="2572436"/>
            <a:ext cx="138113" cy="138113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2069" name="Oval 64">
            <a:extLst>
              <a:ext uri="{FF2B5EF4-FFF2-40B4-BE49-F238E27FC236}">
                <a16:creationId xmlns:a16="http://schemas.microsoft.com/office/drawing/2014/main" id="{51145F05-C548-4410-98E6-92DB3F86B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984" y="2572436"/>
            <a:ext cx="138113" cy="138113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2070" name="Oval 65">
            <a:extLst>
              <a:ext uri="{FF2B5EF4-FFF2-40B4-BE49-F238E27FC236}">
                <a16:creationId xmlns:a16="http://schemas.microsoft.com/office/drawing/2014/main" id="{249DA17E-22DC-4164-BEB9-4278E07C6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4415" y="2572436"/>
            <a:ext cx="138113" cy="138113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2071" name="Text Box 66">
            <a:extLst>
              <a:ext uri="{FF2B5EF4-FFF2-40B4-BE49-F238E27FC236}">
                <a16:creationId xmlns:a16="http://schemas.microsoft.com/office/drawing/2014/main" id="{79602C13-BBC5-4024-9A5F-06EF701FB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7743" y="1780076"/>
            <a:ext cx="848321" cy="42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</a:rPr>
              <a:t>At Hire/ Year 1</a:t>
            </a:r>
            <a:endParaRPr lang="en-US" altLang="en-US" sz="1400" dirty="0"/>
          </a:p>
        </p:txBody>
      </p:sp>
      <p:cxnSp>
        <p:nvCxnSpPr>
          <p:cNvPr id="2115" name="AutoShape 67">
            <a:extLst>
              <a:ext uri="{FF2B5EF4-FFF2-40B4-BE49-F238E27FC236}">
                <a16:creationId xmlns:a16="http://schemas.microsoft.com/office/drawing/2014/main" id="{28D99A0F-6959-4ADC-9ED4-F058D394A5E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70661" y="2329548"/>
            <a:ext cx="0" cy="236934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072" name="Text Box 68">
            <a:extLst>
              <a:ext uri="{FF2B5EF4-FFF2-40B4-BE49-F238E27FC236}">
                <a16:creationId xmlns:a16="http://schemas.microsoft.com/office/drawing/2014/main" id="{CD0667E4-520E-4228-AC3D-3701054B6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0763" y="1779363"/>
            <a:ext cx="381000" cy="150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Year 3</a:t>
            </a:r>
            <a:endParaRPr lang="en-US" altLang="en-US" sz="1400"/>
          </a:p>
        </p:txBody>
      </p:sp>
      <p:cxnSp>
        <p:nvCxnSpPr>
          <p:cNvPr id="2117" name="AutoShape 69">
            <a:extLst>
              <a:ext uri="{FF2B5EF4-FFF2-40B4-BE49-F238E27FC236}">
                <a16:creationId xmlns:a16="http://schemas.microsoft.com/office/drawing/2014/main" id="{85F1C8E1-C9E7-4F2C-A6FA-CF85C61F089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74308" y="2329548"/>
            <a:ext cx="0" cy="236934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073" name="Text Box 70">
            <a:extLst>
              <a:ext uri="{FF2B5EF4-FFF2-40B4-BE49-F238E27FC236}">
                <a16:creationId xmlns:a16="http://schemas.microsoft.com/office/drawing/2014/main" id="{FAB0A5FC-8C8A-4D9E-9042-A7CAE169E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1067" y="1779363"/>
            <a:ext cx="379809" cy="150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Year 7</a:t>
            </a:r>
            <a:endParaRPr lang="en-US" altLang="en-US" sz="1400"/>
          </a:p>
        </p:txBody>
      </p:sp>
      <p:cxnSp>
        <p:nvCxnSpPr>
          <p:cNvPr id="2119" name="AutoShape 71">
            <a:extLst>
              <a:ext uri="{FF2B5EF4-FFF2-40B4-BE49-F238E27FC236}">
                <a16:creationId xmlns:a16="http://schemas.microsoft.com/office/drawing/2014/main" id="{9F2AF690-25D4-4A05-A9FF-0DAC801D01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383895" y="2329548"/>
            <a:ext cx="0" cy="236934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074" name="Text Box 72">
            <a:extLst>
              <a:ext uri="{FF2B5EF4-FFF2-40B4-BE49-F238E27FC236}">
                <a16:creationId xmlns:a16="http://schemas.microsoft.com/office/drawing/2014/main" id="{40547251-F857-419A-9351-78B03804C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6355" y="1779363"/>
            <a:ext cx="440531" cy="150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Year 10</a:t>
            </a:r>
            <a:endParaRPr lang="en-US" altLang="en-US" sz="1400"/>
          </a:p>
        </p:txBody>
      </p:sp>
      <p:cxnSp>
        <p:nvCxnSpPr>
          <p:cNvPr id="2121" name="AutoShape 73">
            <a:extLst>
              <a:ext uri="{FF2B5EF4-FFF2-40B4-BE49-F238E27FC236}">
                <a16:creationId xmlns:a16="http://schemas.microsoft.com/office/drawing/2014/main" id="{E9C577E6-9E04-4999-8134-C310A617CED0}"/>
              </a:ext>
            </a:extLst>
          </p:cNvPr>
          <p:cNvCxnSpPr>
            <a:cxnSpLocks noChangeShapeType="1"/>
            <a:endCxn id="2070" idx="0"/>
          </p:cNvCxnSpPr>
          <p:nvPr/>
        </p:nvCxnSpPr>
        <p:spPr bwMode="auto">
          <a:xfrm>
            <a:off x="8792281" y="2329548"/>
            <a:ext cx="1190" cy="2428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075" name="Text Box 74">
            <a:extLst>
              <a:ext uri="{FF2B5EF4-FFF2-40B4-BE49-F238E27FC236}">
                <a16:creationId xmlns:a16="http://schemas.microsoft.com/office/drawing/2014/main" id="{4852E4C7-A272-4C75-B3E2-C4A72673A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7743" y="2740314"/>
            <a:ext cx="527447" cy="20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Min</a:t>
            </a:r>
            <a:endParaRPr lang="en-US" altLang="en-US" sz="1400"/>
          </a:p>
        </p:txBody>
      </p:sp>
      <p:sp>
        <p:nvSpPr>
          <p:cNvPr id="2076" name="Text Box 75">
            <a:extLst>
              <a:ext uri="{FF2B5EF4-FFF2-40B4-BE49-F238E27FC236}">
                <a16:creationId xmlns:a16="http://schemas.microsoft.com/office/drawing/2014/main" id="{B2F6287B-F45D-4FB4-AF0C-6F0859199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8974" y="2740314"/>
            <a:ext cx="742950" cy="20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7F7F7F"/>
                </a:solidFill>
              </a:rPr>
              <a:t>Max</a:t>
            </a:r>
            <a:endParaRPr lang="en-US" altLang="en-US" sz="1400"/>
          </a:p>
        </p:txBody>
      </p:sp>
      <p:sp>
        <p:nvSpPr>
          <p:cNvPr id="2077" name="Text Box 76">
            <a:extLst>
              <a:ext uri="{FF2B5EF4-FFF2-40B4-BE49-F238E27FC236}">
                <a16:creationId xmlns:a16="http://schemas.microsoft.com/office/drawing/2014/main" id="{05A33572-94B7-47AC-B8FD-54BA1E5A0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1063" y="2359314"/>
            <a:ext cx="1593949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Research Specialist Pay Range</a:t>
            </a:r>
            <a:endParaRPr lang="en-US" altLang="en-US" sz="1400"/>
          </a:p>
        </p:txBody>
      </p:sp>
      <p:sp>
        <p:nvSpPr>
          <p:cNvPr id="2078" name="AutoShape 77">
            <a:extLst>
              <a:ext uri="{FF2B5EF4-FFF2-40B4-BE49-F238E27FC236}">
                <a16:creationId xmlns:a16="http://schemas.microsoft.com/office/drawing/2014/main" id="{2DA911BD-DACB-47A1-9C1A-25319596521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80287" y="1929499"/>
            <a:ext cx="165497" cy="1899047"/>
          </a:xfrm>
          <a:prstGeom prst="upArrow">
            <a:avLst>
              <a:gd name="adj1" fmla="val 22065"/>
              <a:gd name="adj2" fmla="val 79686"/>
            </a:avLst>
          </a:prstGeom>
          <a:solidFill>
            <a:srgbClr val="C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eaVert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pic>
        <p:nvPicPr>
          <p:cNvPr id="2126" name="Picture 78" descr="avatar-2191918_1920">
            <a:extLst>
              <a:ext uri="{FF2B5EF4-FFF2-40B4-BE49-F238E27FC236}">
                <a16:creationId xmlns:a16="http://schemas.microsoft.com/office/drawing/2014/main" id="{7BE3BCCA-A982-4FDF-A70F-10993C742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1" t="53090" r="37241"/>
          <a:stretch>
            <a:fillRect/>
          </a:stretch>
        </p:blipFill>
        <p:spPr bwMode="auto">
          <a:xfrm>
            <a:off x="3296824" y="1062110"/>
            <a:ext cx="658821" cy="66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2079" name="Group 79">
            <a:extLst>
              <a:ext uri="{FF2B5EF4-FFF2-40B4-BE49-F238E27FC236}">
                <a16:creationId xmlns:a16="http://schemas.microsoft.com/office/drawing/2014/main" id="{3B633F61-2658-4398-B7FD-B3A4388A9D73}"/>
              </a:ext>
            </a:extLst>
          </p:cNvPr>
          <p:cNvGrpSpPr>
            <a:grpSpLocks/>
          </p:cNvGrpSpPr>
          <p:nvPr/>
        </p:nvGrpSpPr>
        <p:grpSpPr bwMode="auto">
          <a:xfrm>
            <a:off x="683402" y="1207430"/>
            <a:ext cx="2999290" cy="397382"/>
            <a:chOff x="105550547" y="108444771"/>
            <a:chExt cx="2958017" cy="365760"/>
          </a:xfrm>
        </p:grpSpPr>
        <p:grpSp>
          <p:nvGrpSpPr>
            <p:cNvPr id="2083" name="Group 80">
              <a:extLst>
                <a:ext uri="{FF2B5EF4-FFF2-40B4-BE49-F238E27FC236}">
                  <a16:creationId xmlns:a16="http://schemas.microsoft.com/office/drawing/2014/main" id="{1953C748-18F2-4786-95EE-B05D3412B744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05550547" y="108444771"/>
              <a:ext cx="365760" cy="365760"/>
              <a:chOff x="103444431" y="108279789"/>
              <a:chExt cx="365760" cy="365760"/>
            </a:xfrm>
          </p:grpSpPr>
          <p:sp>
            <p:nvSpPr>
              <p:cNvPr id="2085" name="Oval 81">
                <a:extLst>
                  <a:ext uri="{FF2B5EF4-FFF2-40B4-BE49-F238E27FC236}">
                    <a16:creationId xmlns:a16="http://schemas.microsoft.com/office/drawing/2014/main" id="{394B2678-E02D-48EE-BA61-18862AFC8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444431" y="108279789"/>
                <a:ext cx="365760" cy="365760"/>
              </a:xfrm>
              <a:prstGeom prst="ellipse">
                <a:avLst/>
              </a:prstGeom>
              <a:solidFill>
                <a:srgbClr val="FFFFFF"/>
              </a:solidFill>
              <a:ln w="25400" algn="ctr">
                <a:solidFill>
                  <a:srgbClr val="59595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086" name="AutoShape 82">
                <a:extLst>
                  <a:ext uri="{FF2B5EF4-FFF2-40B4-BE49-F238E27FC236}">
                    <a16:creationId xmlns:a16="http://schemas.microsoft.com/office/drawing/2014/main" id="{6ACB7FF2-2EDB-46A7-8D09-001EC73A28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532061" y="108287718"/>
                <a:ext cx="190500" cy="347472"/>
              </a:xfrm>
              <a:prstGeom prst="upArrow">
                <a:avLst>
                  <a:gd name="adj1" fmla="val 33352"/>
                  <a:gd name="adj2" fmla="val 70950"/>
                </a:avLst>
              </a:prstGeom>
              <a:solidFill>
                <a:srgbClr val="59595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eaVert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</p:grpSp>
        <p:sp>
          <p:nvSpPr>
            <p:cNvPr id="2084" name="Text Box 83">
              <a:extLst>
                <a:ext uri="{FF2B5EF4-FFF2-40B4-BE49-F238E27FC236}">
                  <a16:creationId xmlns:a16="http://schemas.microsoft.com/office/drawing/2014/main" id="{F8F0EA89-199C-4BAF-B69D-52E4CD38B9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908378" y="108495905"/>
              <a:ext cx="2600186" cy="2634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 PROGRESSION EXAMPLE </a:t>
              </a:r>
              <a:endParaRPr lang="en-US" altLang="en-US" sz="1600" b="1" dirty="0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817007-D1A9-4CD3-A5DF-42F8B7904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81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607" y="274638"/>
            <a:ext cx="11578546" cy="1058464"/>
          </a:xfrm>
        </p:spPr>
        <p:txBody>
          <a:bodyPr/>
          <a:lstStyle/>
          <a:p>
            <a:r>
              <a:rPr lang="en-US"/>
              <a:t>Mapping Workbook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B0527F-D80B-45CE-A3E5-4EEDDD1A7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608" y="1333102"/>
            <a:ext cx="9206647" cy="24267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On spreadsheet you will be provided today: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Current Job Code Assignment</a:t>
            </a:r>
            <a:endParaRPr lang="en-US" sz="2400" dirty="0"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Future State Title and Standard Job Description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r>
              <a:rPr lang="en-US" sz="2400" dirty="0">
                <a:cs typeface="Calibri"/>
              </a:rPr>
              <a:t>On spreadsheet you will be provided at a later date: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Confirm Employee-Manager Conversation/Agreement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cs typeface="Arial" panose="020B0604020202020204"/>
              </a:rPr>
              <a:t>Proposed Working Title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If Employee or Manager Disagrees - Update Future State Job Code Assignment – Then Indicate Agreement of HR-Manager-Employee</a:t>
            </a:r>
            <a:endParaRPr lang="en-US" sz="2400" dirty="0">
              <a:cs typeface="Arial"/>
            </a:endParaRPr>
          </a:p>
          <a:p>
            <a:pPr marL="0" indent="0">
              <a:buNone/>
            </a:pPr>
            <a:endParaRPr lang="en-US" sz="240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1358A065-D0E9-411F-AE11-D7217815A2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90835"/>
            <a:ext cx="12192000" cy="195074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8EAA49-521E-4126-B98D-AC76632B6A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03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AC861-FB05-4DA8-AB10-CCC18F296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Next?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CDE052-86DD-470D-8211-78A7566D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3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Describe the steps of the employee-manager conversation and the title appeals process</a:t>
            </a:r>
          </a:p>
          <a:p>
            <a:r>
              <a:rPr lang="en-US"/>
              <a:t>Understand the upcoming changes to current policies and practices</a:t>
            </a:r>
          </a:p>
          <a:p>
            <a:r>
              <a:rPr lang="en-US"/>
              <a:t>Demonstrate the ability to apply the system-level policy changes to institution-level policies and practices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3D91D5-1FF8-463D-8958-74E8E2B54B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6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Introduction/overview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F29F9E-6745-4F09-A41F-A746008B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52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5CAF5-CE0B-446D-974F-40C099B1698C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High-level Project Overview</a:t>
            </a:r>
          </a:p>
        </p:txBody>
      </p:sp>
      <p:sp>
        <p:nvSpPr>
          <p:cNvPr id="11" name="Arrow: Chevron 10">
            <a:extLst>
              <a:ext uri="{FF2B5EF4-FFF2-40B4-BE49-F238E27FC236}">
                <a16:creationId xmlns:a16="http://schemas.microsoft.com/office/drawing/2014/main" id="{80CEE099-E45C-4D4B-9D7A-FCB304829A14}"/>
              </a:ext>
            </a:extLst>
          </p:cNvPr>
          <p:cNvSpPr/>
          <p:nvPr/>
        </p:nvSpPr>
        <p:spPr>
          <a:xfrm>
            <a:off x="3039059" y="2326585"/>
            <a:ext cx="2227774" cy="1321846"/>
          </a:xfrm>
          <a:prstGeom prst="chevron">
            <a:avLst/>
          </a:prstGeom>
          <a:solidFill>
            <a:srgbClr val="3B3838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1400" kern="0">
                <a:solidFill>
                  <a:prstClr val="white"/>
                </a:solidFill>
                <a:latin typeface="Calibri" panose="020F0502020204030204"/>
              </a:rPr>
              <a:t>Job Mapping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0A691D-ED7E-4ADE-8C93-D396A0FBB70D}"/>
              </a:ext>
            </a:extLst>
          </p:cNvPr>
          <p:cNvSpPr/>
          <p:nvPr/>
        </p:nvSpPr>
        <p:spPr>
          <a:xfrm>
            <a:off x="1639410" y="1853833"/>
            <a:ext cx="8913180" cy="274582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2E7629B0-167E-4A48-8716-22F34E3EB671}"/>
              </a:ext>
            </a:extLst>
          </p:cNvPr>
          <p:cNvSpPr/>
          <p:nvPr/>
        </p:nvSpPr>
        <p:spPr>
          <a:xfrm>
            <a:off x="4636181" y="2326586"/>
            <a:ext cx="2799521" cy="1321846"/>
          </a:xfrm>
          <a:prstGeom prst="chevron">
            <a:avLst/>
          </a:prstGeom>
          <a:solidFill>
            <a:srgbClr val="3B3838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1400" kern="0">
                <a:solidFill>
                  <a:prstClr val="white"/>
                </a:solidFill>
                <a:latin typeface="Calibri" panose="020F0502020204030204"/>
              </a:rPr>
              <a:t>HR Staff/ Manager/ Employee Training</a:t>
            </a:r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6D2D6207-536A-45A7-A0DD-4C71973D3496}"/>
              </a:ext>
            </a:extLst>
          </p:cNvPr>
          <p:cNvSpPr/>
          <p:nvPr/>
        </p:nvSpPr>
        <p:spPr>
          <a:xfrm>
            <a:off x="6805580" y="2326585"/>
            <a:ext cx="2549795" cy="1317945"/>
          </a:xfrm>
          <a:prstGeom prst="chevron">
            <a:avLst/>
          </a:prstGeom>
          <a:solidFill>
            <a:srgbClr val="C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1400" kern="0">
                <a:solidFill>
                  <a:prstClr val="white"/>
                </a:solidFill>
                <a:latin typeface="Calibri" panose="020F0502020204030204"/>
              </a:rPr>
              <a:t>Employee- Manager Conversations/Feedback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6976F4-F6C1-4513-818A-6DA2717A87D9}"/>
              </a:ext>
            </a:extLst>
          </p:cNvPr>
          <p:cNvSpPr txBox="1"/>
          <p:nvPr/>
        </p:nvSpPr>
        <p:spPr>
          <a:xfrm>
            <a:off x="1658025" y="1808695"/>
            <a:ext cx="91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>
                <a:solidFill>
                  <a:prstClr val="black"/>
                </a:solidFill>
              </a:rPr>
              <a:t>2019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1351D6-3DC8-43F7-84C3-75D6B20A8FFC}"/>
              </a:ext>
            </a:extLst>
          </p:cNvPr>
          <p:cNvSpPr txBox="1"/>
          <p:nvPr/>
        </p:nvSpPr>
        <p:spPr>
          <a:xfrm>
            <a:off x="3037895" y="1782404"/>
            <a:ext cx="118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>
                <a:solidFill>
                  <a:prstClr val="black"/>
                </a:solidFill>
              </a:rPr>
              <a:t>Summer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AA94EC-6845-453E-A37B-D074576BFF22}"/>
              </a:ext>
            </a:extLst>
          </p:cNvPr>
          <p:cNvSpPr txBox="1"/>
          <p:nvPr/>
        </p:nvSpPr>
        <p:spPr>
          <a:xfrm>
            <a:off x="7601530" y="1793844"/>
            <a:ext cx="91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>
                <a:solidFill>
                  <a:prstClr val="black"/>
                </a:solidFill>
              </a:rPr>
              <a:t>Winter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3068E4-C920-402E-B272-EF50A7287669}"/>
              </a:ext>
            </a:extLst>
          </p:cNvPr>
          <p:cNvSpPr txBox="1"/>
          <p:nvPr/>
        </p:nvSpPr>
        <p:spPr>
          <a:xfrm>
            <a:off x="5390473" y="1793844"/>
            <a:ext cx="681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>
                <a:solidFill>
                  <a:prstClr val="black"/>
                </a:solidFill>
              </a:rPr>
              <a:t>Fall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52EBEB0-CAB3-4993-A740-111CAF677262}"/>
              </a:ext>
            </a:extLst>
          </p:cNvPr>
          <p:cNvSpPr/>
          <p:nvPr/>
        </p:nvSpPr>
        <p:spPr>
          <a:xfrm>
            <a:off x="3408339" y="3692374"/>
            <a:ext cx="4369359" cy="369332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1400" kern="0">
                <a:solidFill>
                  <a:prstClr val="white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CE6C465B-471C-46BA-90E7-07F0A1F24A14}"/>
              </a:ext>
            </a:extLst>
          </p:cNvPr>
          <p:cNvSpPr/>
          <p:nvPr/>
        </p:nvSpPr>
        <p:spPr>
          <a:xfrm>
            <a:off x="1526625" y="2326585"/>
            <a:ext cx="2127786" cy="1321845"/>
          </a:xfrm>
          <a:prstGeom prst="chevron">
            <a:avLst/>
          </a:prstGeom>
          <a:solidFill>
            <a:srgbClr val="E7E6E6">
              <a:lumMod val="25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1400" kern="0">
                <a:solidFill>
                  <a:prstClr val="white"/>
                </a:solidFill>
                <a:latin typeface="Calibri" panose="020F0502020204030204"/>
              </a:rPr>
              <a:t>Title &amp; SJD Review and QA</a:t>
            </a:r>
          </a:p>
        </p:txBody>
      </p:sp>
      <p:pic>
        <p:nvPicPr>
          <p:cNvPr id="21" name="Graphic 20" descr="Internet">
            <a:extLst>
              <a:ext uri="{FF2B5EF4-FFF2-40B4-BE49-F238E27FC236}">
                <a16:creationId xmlns:a16="http://schemas.microsoft.com/office/drawing/2014/main" id="{3E9902C8-3B53-468F-9944-A11137013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81396" y="3221857"/>
            <a:ext cx="497348" cy="497348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D4A3AF35-351A-45EA-8F42-5A508E53463F}"/>
              </a:ext>
            </a:extLst>
          </p:cNvPr>
          <p:cNvGrpSpPr/>
          <p:nvPr/>
        </p:nvGrpSpPr>
        <p:grpSpPr>
          <a:xfrm>
            <a:off x="2573786" y="4361910"/>
            <a:ext cx="8401793" cy="648783"/>
            <a:chOff x="481682" y="6079726"/>
            <a:chExt cx="8401793" cy="648783"/>
          </a:xfrm>
        </p:grpSpPr>
        <p:pic>
          <p:nvPicPr>
            <p:cNvPr id="23" name="Graphic 22" descr="Internet">
              <a:extLst>
                <a:ext uri="{FF2B5EF4-FFF2-40B4-BE49-F238E27FC236}">
                  <a16:creationId xmlns:a16="http://schemas.microsoft.com/office/drawing/2014/main" id="{6210F4AF-9717-48D8-A346-CE2CD9B69D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81682" y="6079726"/>
              <a:ext cx="497348" cy="497348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9D70EAE-FF00-444E-B84A-B505FC613199}"/>
                </a:ext>
              </a:extLst>
            </p:cNvPr>
            <p:cNvSpPr txBox="1"/>
            <p:nvPr/>
          </p:nvSpPr>
          <p:spPr>
            <a:xfrm>
              <a:off x="992901" y="6143734"/>
              <a:ext cx="29296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kern="0">
                  <a:solidFill>
                    <a:prstClr val="black"/>
                  </a:solidFill>
                </a:rPr>
                <a:t>Online posting of DRAFT SJDs and employee feedback</a:t>
              </a:r>
            </a:p>
          </p:txBody>
        </p:sp>
        <p:pic>
          <p:nvPicPr>
            <p:cNvPr id="25" name="Graphic 24" descr="Cell Tower">
              <a:extLst>
                <a:ext uri="{FF2B5EF4-FFF2-40B4-BE49-F238E27FC236}">
                  <a16:creationId xmlns:a16="http://schemas.microsoft.com/office/drawing/2014/main" id="{CF99847C-16E6-4651-9800-4C35E22B033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016768" y="6143734"/>
              <a:ext cx="497348" cy="497348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54CE1C3-1BAA-44C8-AEC2-D27C7AAEE396}"/>
                </a:ext>
              </a:extLst>
            </p:cNvPr>
            <p:cNvSpPr txBox="1"/>
            <p:nvPr/>
          </p:nvSpPr>
          <p:spPr>
            <a:xfrm>
              <a:off x="4514116" y="6224229"/>
              <a:ext cx="43693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kern="0">
                  <a:solidFill>
                    <a:prstClr val="black"/>
                  </a:solidFill>
                </a:rPr>
                <a:t>Go-live, notification letters, appeals process</a:t>
              </a:r>
            </a:p>
          </p:txBody>
        </p:sp>
      </p:grpSp>
      <p:sp>
        <p:nvSpPr>
          <p:cNvPr id="27" name="Arrow: Chevron 26">
            <a:extLst>
              <a:ext uri="{FF2B5EF4-FFF2-40B4-BE49-F238E27FC236}">
                <a16:creationId xmlns:a16="http://schemas.microsoft.com/office/drawing/2014/main" id="{EBDF23FA-ADB6-4915-A931-05D1C4E6AA2A}"/>
              </a:ext>
            </a:extLst>
          </p:cNvPr>
          <p:cNvSpPr/>
          <p:nvPr/>
        </p:nvSpPr>
        <p:spPr>
          <a:xfrm>
            <a:off x="8732202" y="2326586"/>
            <a:ext cx="1999930" cy="1321845"/>
          </a:xfrm>
          <a:prstGeom prst="chevron">
            <a:avLst/>
          </a:prstGeom>
          <a:solidFill>
            <a:srgbClr val="C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600" kern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8" name="Graphic 27" descr="Cell Tower">
            <a:extLst>
              <a:ext uri="{FF2B5EF4-FFF2-40B4-BE49-F238E27FC236}">
                <a16:creationId xmlns:a16="http://schemas.microsoft.com/office/drawing/2014/main" id="{C5CEA49E-CC18-4B85-AF74-68D6FE136A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88610" y="3182113"/>
            <a:ext cx="532861" cy="53286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DDB7FAD-9470-4F5D-889C-B6476A0A5B31}"/>
              </a:ext>
            </a:extLst>
          </p:cNvPr>
          <p:cNvSpPr txBox="1"/>
          <p:nvPr/>
        </p:nvSpPr>
        <p:spPr>
          <a:xfrm>
            <a:off x="9308724" y="2826492"/>
            <a:ext cx="1423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>
                <a:solidFill>
                  <a:prstClr val="white"/>
                </a:solidFill>
              </a:rPr>
              <a:t>Implementation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252B28-82F7-4667-8991-287EE012DCFF}"/>
              </a:ext>
            </a:extLst>
          </p:cNvPr>
          <p:cNvSpPr txBox="1"/>
          <p:nvPr/>
        </p:nvSpPr>
        <p:spPr>
          <a:xfrm>
            <a:off x="9897160" y="1782404"/>
            <a:ext cx="91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kern="0">
                <a:solidFill>
                  <a:prstClr val="black"/>
                </a:solidFill>
              </a:rPr>
              <a:t>2020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3B3A06E-A2D6-4548-BA8D-DFCE4B8C63DF}"/>
              </a:ext>
            </a:extLst>
          </p:cNvPr>
          <p:cNvSpPr/>
          <p:nvPr/>
        </p:nvSpPr>
        <p:spPr>
          <a:xfrm>
            <a:off x="7831548" y="3692374"/>
            <a:ext cx="2504972" cy="369332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1400" kern="0">
                <a:solidFill>
                  <a:prstClr val="white"/>
                </a:solidFill>
                <a:latin typeface="Calibri" panose="020F0502020204030204"/>
              </a:rPr>
              <a:t> Benefits Recommendations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7DA709-B215-4455-9E9E-435E41A2787F}"/>
              </a:ext>
            </a:extLst>
          </p:cNvPr>
          <p:cNvSpPr/>
          <p:nvPr/>
        </p:nvSpPr>
        <p:spPr>
          <a:xfrm>
            <a:off x="3386085" y="3692374"/>
            <a:ext cx="3388838" cy="369332"/>
          </a:xfrm>
          <a:prstGeom prst="rect">
            <a:avLst/>
          </a:prstGeom>
          <a:solidFill>
            <a:srgbClr val="3B38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CA3357-2EF5-468F-921A-E7F34C6E70C4}"/>
              </a:ext>
            </a:extLst>
          </p:cNvPr>
          <p:cNvSpPr txBox="1"/>
          <p:nvPr/>
        </p:nvSpPr>
        <p:spPr>
          <a:xfrm>
            <a:off x="4261544" y="3740922"/>
            <a:ext cx="3388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0">
                <a:solidFill>
                  <a:prstClr val="white"/>
                </a:solidFill>
              </a:rPr>
              <a:t>Benefits Strategy Development</a:t>
            </a:r>
            <a:endParaRPr lang="en-US" sz="14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F38C4C-0365-4E56-8841-9C8A1AC51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65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State to Future State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83208" y="2152789"/>
            <a:ext cx="5187334" cy="3748281"/>
          </a:xfrm>
          <a:solidFill>
            <a:schemeClr val="tx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700"/>
              <a:t>Job duties</a:t>
            </a:r>
          </a:p>
          <a:p>
            <a:r>
              <a:rPr lang="en-US" sz="2700"/>
              <a:t>Pay*</a:t>
            </a:r>
          </a:p>
          <a:p>
            <a:r>
              <a:rPr lang="en-US" sz="2700"/>
              <a:t>Reporting Relationships</a:t>
            </a:r>
          </a:p>
          <a:p>
            <a:r>
              <a:rPr lang="en-US" sz="2700"/>
              <a:t>Performance and Goals</a:t>
            </a:r>
          </a:p>
          <a:p>
            <a:r>
              <a:rPr lang="en-US" sz="2700"/>
              <a:t>Employee Category &amp; Benefits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1083208" y="1513027"/>
            <a:ext cx="5187334" cy="639762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/>
              <a:t>WHAT IS STAYING THE SAME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6537674" y="1491916"/>
            <a:ext cx="5187333" cy="66087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/>
              <a:t>WHAT IS CHANGING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6537673" y="2152789"/>
            <a:ext cx="5187334" cy="3804683"/>
          </a:xfrm>
          <a:solidFill>
            <a:schemeClr val="tx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/>
              <a:t>Job Framework</a:t>
            </a:r>
          </a:p>
          <a:p>
            <a:r>
              <a:rPr lang="en-US"/>
              <a:t>Job Titles </a:t>
            </a:r>
            <a:r>
              <a:rPr lang="en-US" sz="2400"/>
              <a:t>(Titles of Record/Official Titles)</a:t>
            </a:r>
          </a:p>
          <a:p>
            <a:r>
              <a:rPr lang="en-US"/>
              <a:t>Working Titles </a:t>
            </a:r>
            <a:r>
              <a:rPr lang="en-US" sz="2400"/>
              <a:t>(Business Titles)</a:t>
            </a:r>
          </a:p>
          <a:p>
            <a:r>
              <a:rPr lang="en-US"/>
              <a:t>Job Descriptions</a:t>
            </a:r>
          </a:p>
          <a:p>
            <a:r>
              <a:rPr lang="en-US"/>
              <a:t>Compensation Structure</a:t>
            </a:r>
          </a:p>
          <a:p>
            <a:r>
              <a:rPr lang="en-US"/>
              <a:t>Salary Administration</a:t>
            </a:r>
          </a:p>
          <a:p>
            <a:r>
              <a:rPr lang="en-US"/>
              <a:t>FLSA Exemption status of some job titles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CE057C-FACB-4B56-8102-DDAD82A42ACA}"/>
              </a:ext>
            </a:extLst>
          </p:cNvPr>
          <p:cNvSpPr txBox="1"/>
          <p:nvPr/>
        </p:nvSpPr>
        <p:spPr>
          <a:xfrm>
            <a:off x="1083208" y="4634033"/>
            <a:ext cx="51873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*Specifically base pay—the base rate of pay for a job or activity, excluding additional payments such as overtime or bonuses—is staying the same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5C2609-96CF-429E-9125-3DAF8AD84C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0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Is Impacted?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08868" y="1751308"/>
            <a:ext cx="10653284" cy="422825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In Scope:</a:t>
            </a:r>
          </a:p>
          <a:p>
            <a:r>
              <a:rPr lang="en-US"/>
              <a:t>Academic Staff*</a:t>
            </a:r>
          </a:p>
          <a:p>
            <a:r>
              <a:rPr lang="en-US"/>
              <a:t>University Staff</a:t>
            </a:r>
          </a:p>
          <a:p>
            <a:r>
              <a:rPr lang="en-US"/>
              <a:t>Limited Term Appointees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888065" y="1751307"/>
            <a:ext cx="5715000" cy="42282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Out of Scope:</a:t>
            </a:r>
          </a:p>
          <a:p>
            <a:r>
              <a:rPr lang="en-US" dirty="0"/>
              <a:t>Faculty</a:t>
            </a:r>
          </a:p>
          <a:p>
            <a:r>
              <a:rPr lang="en-US" dirty="0"/>
              <a:t>Student Workers</a:t>
            </a:r>
          </a:p>
          <a:p>
            <a:r>
              <a:rPr lang="en-US" dirty="0"/>
              <a:t>Employees-in-Training/Graduate Students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E6ECA2-3206-4968-92C7-02B6EDB827CD}"/>
              </a:ext>
            </a:extLst>
          </p:cNvPr>
          <p:cNvSpPr txBox="1"/>
          <p:nvPr/>
        </p:nvSpPr>
        <p:spPr>
          <a:xfrm>
            <a:off x="1208868" y="4318829"/>
            <a:ext cx="4132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*Chancellor, Assistant Chancellor, Associate Chancellor, Vice Chancellor, Provost, Vice Provost, Coaches, and Assistant Coaches are all out of scope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42CDD7-CB73-4385-A2B0-DDFEBD8D6D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8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Employee-Manager Conversation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95BE79-A0C4-4CF5-A224-C849739CD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9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CBB9BA5-FA7A-4E47-88F8-19758B834A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0698010"/>
              </p:ext>
            </p:extLst>
          </p:nvPr>
        </p:nvGraphicFramePr>
        <p:xfrm>
          <a:off x="-276446" y="208016"/>
          <a:ext cx="12344400" cy="723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allout: Down Arrow 2">
            <a:extLst>
              <a:ext uri="{FF2B5EF4-FFF2-40B4-BE49-F238E27FC236}">
                <a16:creationId xmlns:a16="http://schemas.microsoft.com/office/drawing/2014/main" id="{037021E4-A0D4-465B-9D3F-3690704E7DFB}"/>
              </a:ext>
            </a:extLst>
          </p:cNvPr>
          <p:cNvSpPr/>
          <p:nvPr/>
        </p:nvSpPr>
        <p:spPr>
          <a:xfrm>
            <a:off x="3661086" y="535136"/>
            <a:ext cx="5123163" cy="1765004"/>
          </a:xfrm>
          <a:prstGeom prst="down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E-M Conversation meetings are scheduled – send employee updated information preferably 72 hours prior to meeting – use meeting materials provided by UWS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C4BD3-29CC-424C-B527-3ABBD33625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8F7216-1C8D-9C4B-8765-95E53158229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0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Custom 1">
      <a:dk1>
        <a:srgbClr val="292934"/>
      </a:dk1>
      <a:lt1>
        <a:srgbClr val="FFFFFF"/>
      </a:lt1>
      <a:dk2>
        <a:srgbClr val="560A22"/>
      </a:dk2>
      <a:lt2>
        <a:srgbClr val="D2D2D2"/>
      </a:lt2>
      <a:accent1>
        <a:srgbClr val="B9B9B9"/>
      </a:accent1>
      <a:accent2>
        <a:srgbClr val="808080"/>
      </a:accent2>
      <a:accent3>
        <a:srgbClr val="990033"/>
      </a:accent3>
      <a:accent4>
        <a:srgbClr val="68001F"/>
      </a:accent4>
      <a:accent5>
        <a:srgbClr val="3E0013"/>
      </a:accent5>
      <a:accent6>
        <a:srgbClr val="343434"/>
      </a:accent6>
      <a:hlink>
        <a:srgbClr val="68001F"/>
      </a:hlink>
      <a:folHlink>
        <a:srgbClr val="68001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55BC0E8F9F20448B134C06F0839115" ma:contentTypeVersion="12" ma:contentTypeDescription="Create a new document." ma:contentTypeScope="" ma:versionID="e67ce6ed7d1f379a9611de89992143db">
  <xsd:schema xmlns:xsd="http://www.w3.org/2001/XMLSchema" xmlns:xs="http://www.w3.org/2001/XMLSchema" xmlns:p="http://schemas.microsoft.com/office/2006/metadata/properties" xmlns:ns2="d95cd89b-ee54-439a-9b49-f27e4358ff23" xmlns:ns3="fbb1cca4-d477-4fa3-a3b9-c66321d91aa1" targetNamespace="http://schemas.microsoft.com/office/2006/metadata/properties" ma:root="true" ma:fieldsID="b903f665e88784efa2d93516731c3238" ns2:_="" ns3:_="">
    <xsd:import namespace="d95cd89b-ee54-439a-9b49-f27e4358ff23"/>
    <xsd:import namespace="fbb1cca4-d477-4fa3-a3b9-c66321d91a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5cd89b-ee54-439a-9b49-f27e4358ff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1cca4-d477-4fa3-a3b9-c66321d91a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D3A4EA-034F-4883-A80C-205D2C0591D1}">
  <ds:schemaRefs>
    <ds:schemaRef ds:uri="http://schemas.microsoft.com/office/2006/metadata/properties"/>
    <ds:schemaRef ds:uri="http://schemas.microsoft.com/office/infopath/2007/PartnerControls"/>
    <ds:schemaRef ds:uri="d98e0105-6c6f-403d-9880-a90330e87c82"/>
  </ds:schemaRefs>
</ds:datastoreItem>
</file>

<file path=customXml/itemProps2.xml><?xml version="1.0" encoding="utf-8"?>
<ds:datastoreItem xmlns:ds="http://schemas.openxmlformats.org/officeDocument/2006/customXml" ds:itemID="{916B7B62-6C82-4670-9590-819372F212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5cd89b-ee54-439a-9b49-f27e4358ff23"/>
    <ds:schemaRef ds:uri="fbb1cca4-d477-4fa3-a3b9-c66321d91a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C5CD80-6B68-4B36-AA4A-6B6A108373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2452</Words>
  <Application>Microsoft Office PowerPoint</Application>
  <PresentationFormat>Widescreen</PresentationFormat>
  <Paragraphs>455</Paragraphs>
  <Slides>27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Custom Design</vt:lpstr>
      <vt:lpstr>Manager Training</vt:lpstr>
      <vt:lpstr>Agenda</vt:lpstr>
      <vt:lpstr>Objectives</vt:lpstr>
      <vt:lpstr>Introduction/overview</vt:lpstr>
      <vt:lpstr>High-level Project Overview</vt:lpstr>
      <vt:lpstr>Current State to Future State</vt:lpstr>
      <vt:lpstr>Who Is Impacted?</vt:lpstr>
      <vt:lpstr>Employee-Manager Conversation</vt:lpstr>
      <vt:lpstr>Process </vt:lpstr>
      <vt:lpstr>Conversation Options</vt:lpstr>
      <vt:lpstr>Employee-Manager Conversation</vt:lpstr>
      <vt:lpstr>Focus of Conversation</vt:lpstr>
      <vt:lpstr>Setting Expectations</vt:lpstr>
      <vt:lpstr>Discussion/Q&amp;A</vt:lpstr>
      <vt:lpstr>Working Title Guidelines</vt:lpstr>
      <vt:lpstr>Working Titles Cannot…</vt:lpstr>
      <vt:lpstr>PowerPoint Presentation</vt:lpstr>
      <vt:lpstr>Role-Play Employee-Manager Conversation</vt:lpstr>
      <vt:lpstr>Discussion/Q&amp;A</vt:lpstr>
      <vt:lpstr>Title Appeals</vt:lpstr>
      <vt:lpstr>Title Appeals (Policy being reviewed and finalized)</vt:lpstr>
      <vt:lpstr>Title Appeal/Job Mapping Considerations </vt:lpstr>
      <vt:lpstr>Changes to Current policies</vt:lpstr>
      <vt:lpstr>Progression vs Promotion</vt:lpstr>
      <vt:lpstr>Progression vs Promotion Examples</vt:lpstr>
      <vt:lpstr>Mapping Workbook</vt:lpstr>
      <vt:lpstr>What’s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POET: Post Offer Employment Testing</dc:title>
  <dc:creator>Debbie Schwandt</dc:creator>
  <cp:lastModifiedBy>Risler, Bethany</cp:lastModifiedBy>
  <cp:revision>190</cp:revision>
  <dcterms:created xsi:type="dcterms:W3CDTF">2018-01-08T21:48:18Z</dcterms:created>
  <dcterms:modified xsi:type="dcterms:W3CDTF">2020-01-07T17:55:14Z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0x010100E855BC0E8F9F20448B134C06F0839115</vt:lpwstr>
  </property>
</Properties>
</file>