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5" r:id="rId2"/>
    <p:sldMasterId id="2147483675" r:id="rId3"/>
    <p:sldMasterId id="2147483685" r:id="rId4"/>
    <p:sldMasterId id="2147483695" r:id="rId5"/>
    <p:sldMasterId id="2147483705" r:id="rId6"/>
    <p:sldMasterId id="2147483712" r:id="rId7"/>
  </p:sldMasterIdLst>
  <p:notesMasterIdLst>
    <p:notesMasterId r:id="rId24"/>
  </p:notesMasterIdLst>
  <p:sldIdLst>
    <p:sldId id="259" r:id="rId8"/>
    <p:sldId id="258" r:id="rId9"/>
    <p:sldId id="275" r:id="rId10"/>
    <p:sldId id="276" r:id="rId11"/>
    <p:sldId id="278" r:id="rId12"/>
    <p:sldId id="260" r:id="rId13"/>
    <p:sldId id="277" r:id="rId14"/>
    <p:sldId id="267" r:id="rId15"/>
    <p:sldId id="268" r:id="rId16"/>
    <p:sldId id="266" r:id="rId17"/>
    <p:sldId id="269" r:id="rId18"/>
    <p:sldId id="270" r:id="rId19"/>
    <p:sldId id="261" r:id="rId20"/>
    <p:sldId id="272" r:id="rId21"/>
    <p:sldId id="271" r:id="rId22"/>
    <p:sldId id="263" r:id="rId23"/>
  </p:sldIdLst>
  <p:sldSz cx="18288000" cy="10287000"/>
  <p:notesSz cx="6858000" cy="9144000"/>
  <p:defaultText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A03E2-7ECA-F06E-F358-C5406D992967}" v="32" dt="2020-09-21T19:46:27.440"/>
    <p1510:client id="{2B59A505-5F22-549E-D2BA-D75072FC7E2E}" v="12" dt="2020-09-18T17:16:52.137"/>
    <p1510:client id="{338F15A7-090B-8473-0989-B77C5734A7A2}" v="113" dt="2020-09-17T13:19:58.348"/>
    <p1510:client id="{34F4CAD0-5974-C50A-F5E0-7780962F8F58}" v="8" dt="2020-09-21T19:48:48.500"/>
    <p1510:client id="{3911D834-EEA2-365A-E16F-9B6E0D1DFF7D}" v="1" dt="2020-09-21T19:49:32.395"/>
    <p1510:client id="{41DAF4E4-1B2E-4443-8781-7B52FFA595EE}" v="314" dt="2020-09-15T21:34:42.891"/>
    <p1510:client id="{4AD3B1E2-F17D-00C7-0022-11CEA89BF612}" v="14" dt="2020-09-17T16:50:46.883"/>
    <p1510:client id="{50A43E69-811F-7FF4-EC6E-11C060B6D154}" v="24" dt="2020-09-16T20:11:09.252"/>
    <p1510:client id="{5BBC27DC-70D0-2C25-28AB-6B7931A8ABDC}" v="19" dt="2020-09-21T19:14:18.442"/>
    <p1510:client id="{82FC0995-490B-170E-DF8E-354AE1FB58A3}" v="17" dt="2020-09-18T16:32:17.465"/>
    <p1510:client id="{8FF2D5F0-0195-4D60-B5DE-1E468CE8DEF9}" v="5" dt="2020-09-16T20:08:13.625"/>
    <p1510:client id="{984E2157-A34F-95CB-0901-D0FCF0CDE6C6}" v="457" dt="2020-09-16T20:34:24.841"/>
    <p1510:client id="{9C776855-E2A4-4207-B53B-06644A985161}" v="40" dt="2020-09-16T20:23:46.976"/>
    <p1510:client id="{A08F4345-FD7C-CD19-D62D-2B3220F35A86}" v="3" dt="2020-09-15T20:00:24.132"/>
    <p1510:client id="{BA0A30AB-E5F3-94D6-6569-7702B8326A1E}" v="19" dt="2020-09-22T19:07:01.261"/>
    <p1510:client id="{C08448B5-DCB6-98D8-1973-D1BDE6FD20A2}" v="45" dt="2020-09-21T16:37:47.202"/>
    <p1510:client id="{D59299A2-B32B-47A7-F0EA-0FA21F27C170}" v="320" dt="2020-09-16T21:27:03.768"/>
    <p1510:client id="{E1B305FC-BA76-8714-7D77-3439BF9951EE}" v="494" dt="2020-09-22T18:24:28.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35" autoAdjust="0"/>
  </p:normalViewPr>
  <p:slideViewPr>
    <p:cSldViewPr snapToGrid="0">
      <p:cViewPr varScale="1">
        <p:scale>
          <a:sx n="37" d="100"/>
          <a:sy n="37" d="100"/>
        </p:scale>
        <p:origin x="1637" y="48"/>
      </p:cViewPr>
      <p:guideLst>
        <p:guide orient="horz" pos="3240"/>
        <p:guide pos="57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CCEF1-73BA-40E3-96B0-799899EF63A7}"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4974C-5475-459D-B19D-D7B08DB0F913}" type="slidenum">
              <a:rPr lang="en-US" smtClean="0"/>
              <a:t>‹#›</a:t>
            </a:fld>
            <a:endParaRPr lang="en-US"/>
          </a:p>
        </p:txBody>
      </p:sp>
    </p:spTree>
    <p:extLst>
      <p:ext uri="{BB962C8B-B14F-4D97-AF65-F5344CB8AC3E}">
        <p14:creationId xmlns:p14="http://schemas.microsoft.com/office/powerpoint/2010/main" val="140558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Transferology was launched 5 years ago.</a:t>
            </a:r>
          </a:p>
          <a:p>
            <a:r>
              <a:rPr lang="en-US" sz="1200" b="0" i="0" kern="1200" dirty="0" smtClean="0">
                <a:solidFill>
                  <a:schemeClr val="tx1"/>
                </a:solidFill>
                <a:effectLst/>
                <a:latin typeface="+mn-lt"/>
                <a:ea typeface="+mn-ea"/>
                <a:cs typeface="+mn-cs"/>
              </a:rPr>
              <a:t>·         More than 1 million students from all 50 states and 177 countries have searched to see how their courses transfer.</a:t>
            </a:r>
          </a:p>
          <a:p>
            <a:r>
              <a:rPr lang="en-US" sz="1200" b="0" i="0" kern="1200" dirty="0" smtClean="0">
                <a:solidFill>
                  <a:schemeClr val="tx1"/>
                </a:solidFill>
                <a:effectLst/>
                <a:latin typeface="+mn-lt"/>
                <a:ea typeface="+mn-ea"/>
                <a:cs typeface="+mn-cs"/>
              </a:rPr>
              <a:t>·         In 2018, over 19 million course equivalencies were added.</a:t>
            </a:r>
          </a:p>
          <a:p>
            <a:r>
              <a:rPr lang="en-US" sz="1200" b="0" i="0" kern="1200" dirty="0" smtClean="0">
                <a:solidFill>
                  <a:schemeClr val="tx1"/>
                </a:solidFill>
                <a:effectLst/>
                <a:latin typeface="+mn-lt"/>
                <a:ea typeface="+mn-ea"/>
                <a:cs typeface="+mn-cs"/>
              </a:rPr>
              <a:t>·         Created in Ohio so usage in the Midwest is very high.  Ohio, MN, Illinois and most recently Wisconsin all have state subscriptions.</a:t>
            </a:r>
          </a:p>
          <a:p>
            <a:endParaRPr lang="en-US" dirty="0">
              <a:cs typeface="Calibri"/>
            </a:endParaRPr>
          </a:p>
        </p:txBody>
      </p:sp>
      <p:sp>
        <p:nvSpPr>
          <p:cNvPr id="4" name="Slide Number Placeholder 3"/>
          <p:cNvSpPr>
            <a:spLocks noGrp="1"/>
          </p:cNvSpPr>
          <p:nvPr>
            <p:ph type="sldNum" sz="quarter" idx="5"/>
          </p:nvPr>
        </p:nvSpPr>
        <p:spPr/>
        <p:txBody>
          <a:bodyPr/>
          <a:lstStyle/>
          <a:p>
            <a:fld id="{F574974C-5475-459D-B19D-D7B08DB0F913}" type="slidenum">
              <a:rPr lang="en-US" smtClean="0"/>
              <a:t>1</a:t>
            </a:fld>
            <a:endParaRPr lang="en-US"/>
          </a:p>
        </p:txBody>
      </p:sp>
    </p:spTree>
    <p:extLst>
      <p:ext uri="{BB962C8B-B14F-4D97-AF65-F5344CB8AC3E}">
        <p14:creationId xmlns:p14="http://schemas.microsoft.com/office/powerpoint/2010/main" val="316199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the Replacement Courses page </a:t>
            </a:r>
            <a:r>
              <a:rPr lang="en-US" dirty="0" smtClean="0"/>
              <a:t>when your student wants</a:t>
            </a:r>
            <a:r>
              <a:rPr lang="en-US" baseline="0" dirty="0" smtClean="0"/>
              <a:t> to take a course at another school and transfer it back to UWL to fulfill a requirement here. Many times students do this over the summer when they are back home. Enter the UWL department or abbreviation for the subject in the Department field. Once you locate the course, click search (magnifying glass).</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10</a:t>
            </a:fld>
            <a:endParaRPr lang="en-US"/>
          </a:p>
        </p:txBody>
      </p:sp>
    </p:spTree>
    <p:extLst>
      <p:ext uri="{BB962C8B-B14F-4D97-AF65-F5344CB8AC3E}">
        <p14:creationId xmlns:p14="http://schemas.microsoft.com/office/powerpoint/2010/main" val="2875109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page </a:t>
            </a:r>
            <a:r>
              <a:rPr lang="en-US" baseline="0" dirty="0" smtClean="0"/>
              <a:t>shows all the schools that have a similar course that we (UWL) will accept in transfer as the same course. If the list is long, you can filter by distance, state, and zip code. Remember, the filter will already be set to a specific state, so that may need to be changed.</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11</a:t>
            </a:fld>
            <a:endParaRPr lang="en-US"/>
          </a:p>
        </p:txBody>
      </p:sp>
    </p:spTree>
    <p:extLst>
      <p:ext uri="{BB962C8B-B14F-4D97-AF65-F5344CB8AC3E}">
        <p14:creationId xmlns:p14="http://schemas.microsoft.com/office/powerpoint/2010/main" val="156754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Course Bundles allow you to enter in all the courses a student took at their previous institution to see which of them will transfer to UWL, if any. Students also have the ability to create course bundles in their own accounts. Click on Create a Transfer Bundle or edit an existing bundle using one of the actions.</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12</a:t>
            </a:fld>
            <a:endParaRPr lang="en-US"/>
          </a:p>
        </p:txBody>
      </p:sp>
    </p:spTree>
    <p:extLst>
      <p:ext uri="{BB962C8B-B14F-4D97-AF65-F5344CB8AC3E}">
        <p14:creationId xmlns:p14="http://schemas.microsoft.com/office/powerpoint/2010/main" val="252420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Rename</a:t>
            </a:r>
            <a:r>
              <a:rPr lang="en-US" baseline="0" dirty="0" smtClean="0"/>
              <a:t> bundle to something helpful, but do not use any identifying information on the student (i.e. do not use Date of Birth, ID number, or full name). It will also be good practice to periodically delete out your course bundles when they are no longer needed. Filter on the school and the term in which the class was taken. There are tabs for Courses, Exams, and Military Credits, but UWL does not currently have its military credits listed in Transferology. If you have a student with a joint services transcript, please have that student contact Admissions for an evaluation. Add the course to the list. Click Search for Matches when done.</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13</a:t>
            </a:fld>
            <a:endParaRPr lang="en-US"/>
          </a:p>
        </p:txBody>
      </p:sp>
    </p:spTree>
    <p:extLst>
      <p:ext uri="{BB962C8B-B14F-4D97-AF65-F5344CB8AC3E}">
        <p14:creationId xmlns:p14="http://schemas.microsoft.com/office/powerpoint/2010/main" val="260914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list of </a:t>
            </a:r>
            <a:r>
              <a:rPr lang="en-US" baseline="0" dirty="0" smtClean="0"/>
              <a:t>schools that have matches </a:t>
            </a:r>
            <a:r>
              <a:rPr lang="en-US" baseline="0" dirty="0" smtClean="0"/>
              <a:t>will be found. If using our Transferology Lab, or if the student went to their Transferology account using our school’s link, UWL will always come up at the top of the matches, even if the percentage is not the highest. After UWL, the list defaults to be ordered by percentage, then distance. You can continue to filter using one of the filters on the right, including looking for online programs. (Note that whether or not a course will be offered online is not listed in Transferology, only whether the program itself is entirely online or not. To find schedule info on individual courses, contact the other school.) Click on the percentage to see the details on the matches.</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14</a:t>
            </a:fld>
            <a:endParaRPr lang="en-US"/>
          </a:p>
        </p:txBody>
      </p:sp>
    </p:spTree>
    <p:extLst>
      <p:ext uri="{BB962C8B-B14F-4D97-AF65-F5344CB8AC3E}">
        <p14:creationId xmlns:p14="http://schemas.microsoft.com/office/powerpoint/2010/main" val="3554572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results</a:t>
            </a:r>
            <a:r>
              <a:rPr lang="en-US" baseline="0" dirty="0" smtClean="0"/>
              <a:t> for that school can have Matches, Misses, and Maybes. Matches mean the course will transfer and lists the equivalency. The notes on how the course credit affects electives and the general education program are under the info icon, if there is one. Misses mean that the course does not transfer. It was evaluated at one point and our school will not award credit for that course. This is often the low numbered, skill-building math or English </a:t>
            </a:r>
            <a:r>
              <a:rPr lang="en-US" baseline="0" smtClean="0"/>
              <a:t>classes</a:t>
            </a:r>
            <a:r>
              <a:rPr lang="en-US" baseline="0" smtClean="0"/>
              <a:t>. </a:t>
            </a:r>
            <a:r>
              <a:rPr lang="en-US" sz="1200" kern="1200" smtClean="0">
                <a:solidFill>
                  <a:schemeClr val="tx1"/>
                </a:solidFill>
                <a:effectLst/>
                <a:latin typeface="+mn-lt"/>
                <a:ea typeface="+mn-ea"/>
                <a:cs typeface="+mn-cs"/>
              </a:rPr>
              <a:t>Maybes mean the course has not been evaluated yet by our school. The student should contact the Admissions Office to see if the course can be evaluated.</a:t>
            </a:r>
          </a:p>
          <a:p>
            <a:endParaRPr lang="en-US" dirty="0"/>
          </a:p>
        </p:txBody>
      </p:sp>
      <p:sp>
        <p:nvSpPr>
          <p:cNvPr id="4" name="Slide Number Placeholder 3"/>
          <p:cNvSpPr>
            <a:spLocks noGrp="1"/>
          </p:cNvSpPr>
          <p:nvPr>
            <p:ph type="sldNum" sz="quarter" idx="5"/>
          </p:nvPr>
        </p:nvSpPr>
        <p:spPr/>
        <p:txBody>
          <a:bodyPr/>
          <a:lstStyle/>
          <a:p>
            <a:fld id="{F574974C-5475-459D-B19D-D7B08DB0F913}" type="slidenum">
              <a:rPr lang="en-US" smtClean="0"/>
              <a:t>15</a:t>
            </a:fld>
            <a:endParaRPr lang="en-US"/>
          </a:p>
        </p:txBody>
      </p:sp>
    </p:spTree>
    <p:extLst>
      <p:ext uri="{BB962C8B-B14F-4D97-AF65-F5344CB8AC3E}">
        <p14:creationId xmlns:p14="http://schemas.microsoft.com/office/powerpoint/2010/main" val="241227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live presentation, Celinda demonstrated how to use Transferology Lab using her own account</a:t>
            </a:r>
            <a:r>
              <a:rPr lang="en-US" baseline="0" dirty="0" smtClean="0"/>
              <a:t> as an example. If there are questions current equivalencies, please contact Scott Johns in Admissions. If you need help getting into the Lab or with the training site, contact Victoria Rahn in Records. If you have advising questions, Celinda Davis in the AAC can also help. UWL’s training page </a:t>
            </a:r>
            <a:r>
              <a:rPr lang="en-US" baseline="0" smtClean="0"/>
              <a:t>for Transferology Lab is https://www.uwlax.edu/records/faculty-staff-resources/transferology-lab/. </a:t>
            </a:r>
            <a:endParaRPr lang="en-US" dirty="0"/>
          </a:p>
        </p:txBody>
      </p:sp>
      <p:sp>
        <p:nvSpPr>
          <p:cNvPr id="4" name="Slide Number Placeholder 3"/>
          <p:cNvSpPr>
            <a:spLocks noGrp="1"/>
          </p:cNvSpPr>
          <p:nvPr>
            <p:ph type="sldNum" sz="quarter" idx="5"/>
          </p:nvPr>
        </p:nvSpPr>
        <p:spPr/>
        <p:txBody>
          <a:bodyPr/>
          <a:lstStyle/>
          <a:p>
            <a:fld id="{F574974C-5475-459D-B19D-D7B08DB0F913}" type="slidenum">
              <a:rPr lang="en-US" smtClean="0"/>
              <a:t>16</a:t>
            </a:fld>
            <a:endParaRPr lang="en-US"/>
          </a:p>
        </p:txBody>
      </p:sp>
    </p:spTree>
    <p:extLst>
      <p:ext uri="{BB962C8B-B14F-4D97-AF65-F5344CB8AC3E}">
        <p14:creationId xmlns:p14="http://schemas.microsoft.com/office/powerpoint/2010/main" val="331413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did we get here?</a:t>
            </a:r>
          </a:p>
          <a:p>
            <a:r>
              <a:rPr lang="en-US" sz="1200" b="0" i="0" kern="1200" dirty="0" smtClean="0">
                <a:solidFill>
                  <a:schemeClr val="tx1"/>
                </a:solidFill>
                <a:effectLst/>
                <a:latin typeface="+mn-lt"/>
                <a:ea typeface="+mn-ea"/>
                <a:cs typeface="+mn-cs"/>
              </a:rPr>
              <a:t>·         In August 2016, UW System Board of Regents approved UW System 2020FWD: Moving Wisconsin and the World Forward.</a:t>
            </a:r>
          </a:p>
          <a:p>
            <a:r>
              <a:rPr lang="en-US" sz="1200" b="0" i="0" kern="1200" dirty="0" smtClean="0">
                <a:solidFill>
                  <a:schemeClr val="tx1"/>
                </a:solidFill>
                <a:effectLst/>
                <a:latin typeface="+mn-lt"/>
                <a:ea typeface="+mn-ea"/>
                <a:cs typeface="+mn-cs"/>
              </a:rPr>
              <a:t>·         This</a:t>
            </a:r>
            <a:r>
              <a:rPr lang="en-US" sz="1200" b="0" i="0" kern="1200" baseline="0" dirty="0" smtClean="0">
                <a:solidFill>
                  <a:schemeClr val="tx1"/>
                </a:solidFill>
                <a:effectLst/>
                <a:latin typeface="+mn-lt"/>
                <a:ea typeface="+mn-ea"/>
                <a:cs typeface="+mn-cs"/>
              </a:rPr>
              <a:t> f</a:t>
            </a:r>
            <a:r>
              <a:rPr lang="en-US" sz="1200" b="0" i="0" kern="1200" dirty="0" smtClean="0">
                <a:solidFill>
                  <a:schemeClr val="tx1"/>
                </a:solidFill>
                <a:effectLst/>
                <a:latin typeface="+mn-lt"/>
                <a:ea typeface="+mn-ea"/>
                <a:cs typeface="+mn-cs"/>
              </a:rPr>
              <a:t>ramework was intended to provide strategic direction to the UW System in four key areas. The important one for this</a:t>
            </a:r>
            <a:r>
              <a:rPr lang="en-US" sz="1200" b="0" i="0" kern="1200" baseline="0" dirty="0" smtClean="0">
                <a:solidFill>
                  <a:schemeClr val="tx1"/>
                </a:solidFill>
                <a:effectLst/>
                <a:latin typeface="+mn-lt"/>
                <a:ea typeface="+mn-ea"/>
                <a:cs typeface="+mn-cs"/>
              </a:rPr>
              <a:t> presentation is the Educational Pipeline.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574974C-5475-459D-B19D-D7B08DB0F913}" type="slidenum">
              <a:rPr lang="en-US" smtClean="0"/>
              <a:t>2</a:t>
            </a:fld>
            <a:endParaRPr lang="en-US"/>
          </a:p>
        </p:txBody>
      </p:sp>
    </p:spTree>
    <p:extLst>
      <p:ext uri="{BB962C8B-B14F-4D97-AF65-F5344CB8AC3E}">
        <p14:creationId xmlns:p14="http://schemas.microsoft.com/office/powerpoint/2010/main" val="147149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Four priorities fall under the key area of Educational Pipeline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College Options, 360 Advising, Seamless Transfer, New Traditional, and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Wisconsin Workforce</a:t>
            </a:r>
            <a:r>
              <a:rPr lang="en-US" sz="1200" b="0" i="0" kern="1200" baseline="0" dirty="0" smtClean="0">
                <a:solidFill>
                  <a:schemeClr val="tx1"/>
                </a:solidFill>
                <a:effectLst/>
                <a:latin typeface="+mn-lt"/>
                <a:ea typeface="+mn-ea"/>
                <a:cs typeface="+mn-cs"/>
              </a:rPr>
              <a:t> Needs. </a:t>
            </a:r>
            <a:r>
              <a:rPr lang="en-US" sz="1200" b="0" i="0" kern="1200" dirty="0" smtClean="0">
                <a:solidFill>
                  <a:schemeClr val="tx1"/>
                </a:solidFill>
                <a:effectLst/>
                <a:latin typeface="+mn-lt"/>
                <a:ea typeface="+mn-ea"/>
                <a:cs typeface="+mn-cs"/>
              </a:rPr>
              <a:t>Transferology stems</a:t>
            </a:r>
            <a:r>
              <a:rPr lang="en-US" sz="1200" b="0" i="0" kern="1200" baseline="0" dirty="0" smtClean="0">
                <a:solidFill>
                  <a:schemeClr val="tx1"/>
                </a:solidFill>
                <a:effectLst/>
                <a:latin typeface="+mn-lt"/>
                <a:ea typeface="+mn-ea"/>
                <a:cs typeface="+mn-cs"/>
              </a:rPr>
              <a:t> from the</a:t>
            </a:r>
            <a:r>
              <a:rPr lang="en-US" sz="1200" b="0" i="0" kern="1200" dirty="0" smtClean="0">
                <a:solidFill>
                  <a:schemeClr val="tx1"/>
                </a:solidFill>
                <a:effectLst/>
                <a:latin typeface="+mn-lt"/>
                <a:ea typeface="+mn-ea"/>
                <a:cs typeface="+mn-cs"/>
              </a:rPr>
              <a:t> Seamless Transfer priority. This</a:t>
            </a:r>
            <a:r>
              <a:rPr lang="en-US" sz="1200" b="0" i="0" kern="1200" baseline="0" dirty="0" smtClean="0">
                <a:solidFill>
                  <a:schemeClr val="tx1"/>
                </a:solidFill>
                <a:effectLst/>
                <a:latin typeface="+mn-lt"/>
                <a:ea typeface="+mn-ea"/>
                <a:cs typeface="+mn-cs"/>
              </a:rPr>
              <a:t> priority intends to:</a:t>
            </a:r>
          </a:p>
          <a:p>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1.</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Expand the Transfer Information System (TIS).</a:t>
            </a:r>
          </a:p>
          <a:p>
            <a:r>
              <a:rPr lang="en-US" sz="1200" b="0" i="0" kern="1200" dirty="0" smtClean="0">
                <a:solidFill>
                  <a:schemeClr val="tx1"/>
                </a:solidFill>
                <a:effectLst/>
                <a:latin typeface="+mn-lt"/>
                <a:ea typeface="+mn-ea"/>
                <a:cs typeface="+mn-cs"/>
              </a:rPr>
              <a:t>	2. Increase articulation agreements.</a:t>
            </a:r>
          </a:p>
          <a:p>
            <a:r>
              <a:rPr lang="en-US" sz="1200" b="0" i="0" kern="1200" dirty="0" smtClean="0">
                <a:solidFill>
                  <a:schemeClr val="tx1"/>
                </a:solidFill>
                <a:effectLst/>
                <a:latin typeface="+mn-lt"/>
                <a:ea typeface="+mn-ea"/>
                <a:cs typeface="+mn-cs"/>
              </a:rPr>
              <a:t>	3. Increase number of participating higher education entities.</a:t>
            </a:r>
          </a:p>
          <a:p>
            <a:r>
              <a:rPr lang="en-US" sz="1200" b="0" i="0" kern="1200" dirty="0" smtClean="0">
                <a:solidFill>
                  <a:schemeClr val="tx1"/>
                </a:solidFill>
                <a:effectLst/>
                <a:latin typeface="+mn-lt"/>
                <a:ea typeface="+mn-ea"/>
                <a:cs typeface="+mn-cs"/>
              </a:rPr>
              <a:t>	4. Ensure transfer process is seamless, smooth and easy to navigate.</a:t>
            </a:r>
          </a:p>
          <a:p>
            <a:r>
              <a:rPr lang="en-US" sz="1200" b="0" i="0" kern="1200" dirty="0" smtClean="0">
                <a:solidFill>
                  <a:schemeClr val="tx1"/>
                </a:solidFill>
                <a:effectLst/>
                <a:latin typeface="+mn-lt"/>
                <a:ea typeface="+mn-ea"/>
                <a:cs typeface="+mn-cs"/>
              </a:rPr>
              <a:t>Transferology was intended to help by</a:t>
            </a:r>
            <a:r>
              <a:rPr lang="en-US" sz="1200" b="0" i="0" kern="1200" baseline="0" dirty="0" smtClean="0">
                <a:solidFill>
                  <a:schemeClr val="tx1"/>
                </a:solidFill>
                <a:effectLst/>
                <a:latin typeface="+mn-lt"/>
                <a:ea typeface="+mn-ea"/>
                <a:cs typeface="+mn-cs"/>
              </a:rPr>
              <a:t> replacing the TIS, increasing the number of participating institutions in their system - including all the UW System 4-year schools and branch campuses, technical schools and tribal college - and helping improve the transfer process by making equivalencies easier to find and navigate.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574974C-5475-459D-B19D-D7B08DB0F913}" type="slidenum">
              <a:rPr lang="en-US" smtClean="0"/>
              <a:t>3</a:t>
            </a:fld>
            <a:endParaRPr lang="en-US"/>
          </a:p>
        </p:txBody>
      </p:sp>
    </p:spTree>
    <p:extLst>
      <p:ext uri="{BB962C8B-B14F-4D97-AF65-F5344CB8AC3E}">
        <p14:creationId xmlns:p14="http://schemas.microsoft.com/office/powerpoint/2010/main" val="355356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In June 2019, UW System secures a statewide </a:t>
            </a:r>
            <a:r>
              <a:rPr lang="en-US" sz="1200" b="0" i="0" kern="1200" dirty="0" err="1" smtClean="0">
                <a:solidFill>
                  <a:schemeClr val="tx1"/>
                </a:solidFill>
                <a:effectLst/>
                <a:latin typeface="+mn-lt"/>
                <a:ea typeface="+mn-ea"/>
                <a:cs typeface="+mn-cs"/>
              </a:rPr>
              <a:t>CollegeSource</a:t>
            </a:r>
            <a:r>
              <a:rPr lang="en-US" sz="1200" b="0" i="0" kern="1200" dirty="0" smtClean="0">
                <a:solidFill>
                  <a:schemeClr val="tx1"/>
                </a:solidFill>
                <a:effectLst/>
                <a:latin typeface="+mn-lt"/>
                <a:ea typeface="+mn-ea"/>
                <a:cs typeface="+mn-cs"/>
              </a:rPr>
              <a:t> subscription.</a:t>
            </a:r>
          </a:p>
          <a:p>
            <a:r>
              <a:rPr lang="en-US" sz="1200" b="0" i="0" kern="1200" dirty="0" smtClean="0">
                <a:solidFill>
                  <a:schemeClr val="tx1"/>
                </a:solidFill>
                <a:effectLst/>
                <a:latin typeface="+mn-lt"/>
                <a:ea typeface="+mn-ea"/>
                <a:cs typeface="+mn-cs"/>
              </a:rPr>
              <a:t>·         The subscription includes all UW System and Wisconsin Technical College System campuses, plus two tribal college partners.</a:t>
            </a:r>
          </a:p>
          <a:p>
            <a:r>
              <a:rPr lang="en-US" sz="1200" b="0" i="0" kern="1200" dirty="0" smtClean="0">
                <a:solidFill>
                  <a:schemeClr val="tx1"/>
                </a:solidFill>
                <a:effectLst/>
                <a:latin typeface="+mn-lt"/>
                <a:ea typeface="+mn-ea"/>
                <a:cs typeface="+mn-cs"/>
              </a:rPr>
              <a:t>·         In addition to supporting “UW System 2020 FWD” and UW System Level Priority of “Seamless Transfer,” the subscription also fulfills statutory requirement to establish and maintain a computer-based transfer system between UWS and WTCS.</a:t>
            </a:r>
          </a:p>
          <a:p>
            <a:endParaRPr lang="en-US" dirty="0">
              <a:cs typeface="Calibri"/>
            </a:endParaRPr>
          </a:p>
        </p:txBody>
      </p:sp>
      <p:sp>
        <p:nvSpPr>
          <p:cNvPr id="4" name="Slide Number Placeholder 3"/>
          <p:cNvSpPr>
            <a:spLocks noGrp="1"/>
          </p:cNvSpPr>
          <p:nvPr>
            <p:ph type="sldNum" sz="quarter" idx="5"/>
          </p:nvPr>
        </p:nvSpPr>
        <p:spPr/>
        <p:txBody>
          <a:bodyPr/>
          <a:lstStyle/>
          <a:p>
            <a:fld id="{F574974C-5475-459D-B19D-D7B08DB0F913}" type="slidenum">
              <a:rPr lang="en-US" smtClean="0"/>
              <a:t>4</a:t>
            </a:fld>
            <a:endParaRPr lang="en-US"/>
          </a:p>
        </p:txBody>
      </p:sp>
    </p:spTree>
    <p:extLst>
      <p:ext uri="{BB962C8B-B14F-4D97-AF65-F5344CB8AC3E}">
        <p14:creationId xmlns:p14="http://schemas.microsoft.com/office/powerpoint/2010/main" val="58073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In June 2019, it</a:t>
            </a:r>
            <a:r>
              <a:rPr lang="en-US" sz="1200" b="0" i="0" kern="1200" baseline="0" dirty="0" smtClean="0">
                <a:solidFill>
                  <a:schemeClr val="tx1"/>
                </a:solidFill>
                <a:effectLst/>
                <a:latin typeface="+mn-lt"/>
                <a:ea typeface="+mn-ea"/>
                <a:cs typeface="+mn-cs"/>
              </a:rPr>
              <a:t> was announced</a:t>
            </a:r>
            <a:r>
              <a:rPr lang="en-US" sz="1200" b="0" i="0" kern="1200" dirty="0" smtClean="0">
                <a:solidFill>
                  <a:schemeClr val="tx1"/>
                </a:solidFill>
                <a:effectLst/>
                <a:latin typeface="+mn-lt"/>
                <a:ea typeface="+mn-ea"/>
                <a:cs typeface="+mn-cs"/>
              </a:rPr>
              <a:t> that the existing Transfer Information System (TIS) would be decommissioned and replaced by Transferology. In July 2020, this replacement officially occurred.</a:t>
            </a:r>
          </a:p>
          <a:p>
            <a:r>
              <a:rPr lang="en-US" sz="1200" b="0" i="0" kern="1200" dirty="0" smtClean="0">
                <a:solidFill>
                  <a:schemeClr val="tx1"/>
                </a:solidFill>
                <a:effectLst/>
                <a:latin typeface="+mn-lt"/>
                <a:ea typeface="+mn-ea"/>
                <a:cs typeface="+mn-cs"/>
              </a:rPr>
              <a:t>·         UW System provided funding to send staff from UW System campuses to attend Annual </a:t>
            </a:r>
            <a:r>
              <a:rPr lang="en-US" sz="1200" b="0" i="0" kern="1200" dirty="0" err="1" smtClean="0">
                <a:solidFill>
                  <a:schemeClr val="tx1"/>
                </a:solidFill>
                <a:effectLst/>
                <a:latin typeface="+mn-lt"/>
                <a:ea typeface="+mn-ea"/>
                <a:cs typeface="+mn-cs"/>
              </a:rPr>
              <a:t>CollegeSource</a:t>
            </a:r>
            <a:r>
              <a:rPr lang="en-US" sz="1200" b="0" i="0" kern="1200" dirty="0" smtClean="0">
                <a:solidFill>
                  <a:schemeClr val="tx1"/>
                </a:solidFill>
                <a:effectLst/>
                <a:latin typeface="+mn-lt"/>
                <a:ea typeface="+mn-ea"/>
                <a:cs typeface="+mn-cs"/>
              </a:rPr>
              <a:t> Users Conference. (See picture of the happy attendees</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sym typeface="Wingdings" panose="05000000000000000000" pitchFamily="2" charset="2"/>
              </a:rPr>
              <a:t>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Additional UW System provided funding to campuses to create, add, and update existing course equivalencies. UWL used that money to add</a:t>
            </a:r>
            <a:r>
              <a:rPr lang="en-US" sz="1200" b="0" i="0" kern="1200" baseline="0" dirty="0" smtClean="0">
                <a:solidFill>
                  <a:schemeClr val="tx1"/>
                </a:solidFill>
                <a:effectLst/>
                <a:latin typeface="+mn-lt"/>
                <a:ea typeface="+mn-ea"/>
                <a:cs typeface="+mn-cs"/>
              </a:rPr>
              <a:t> over </a:t>
            </a:r>
            <a:r>
              <a:rPr lang="en-US" sz="1200" b="0" i="0" kern="1200" dirty="0" smtClean="0">
                <a:solidFill>
                  <a:schemeClr val="tx1"/>
                </a:solidFill>
                <a:effectLst/>
                <a:latin typeface="+mn-lt"/>
                <a:ea typeface="+mn-ea"/>
                <a:cs typeface="+mn-cs"/>
              </a:rPr>
              <a:t>6,000 courses to the UWL database during the fall</a:t>
            </a:r>
            <a:r>
              <a:rPr lang="en-US" sz="1200" b="0" i="0" kern="1200" baseline="0" dirty="0" smtClean="0">
                <a:solidFill>
                  <a:schemeClr val="tx1"/>
                </a:solidFill>
                <a:effectLst/>
                <a:latin typeface="+mn-lt"/>
                <a:ea typeface="+mn-ea"/>
                <a:cs typeface="+mn-cs"/>
              </a:rPr>
              <a:t> of</a:t>
            </a:r>
            <a:r>
              <a:rPr lang="en-US" sz="1200" b="0" i="0" kern="1200" dirty="0" smtClean="0">
                <a:solidFill>
                  <a:schemeClr val="tx1"/>
                </a:solidFill>
                <a:effectLst/>
                <a:latin typeface="+mn-lt"/>
                <a:ea typeface="+mn-ea"/>
                <a:cs typeface="+mn-cs"/>
              </a:rPr>
              <a:t> 2019.</a:t>
            </a:r>
            <a:r>
              <a:rPr lang="en-US" sz="1200" b="0" i="0" kern="1200" baseline="0" dirty="0" smtClean="0">
                <a:solidFill>
                  <a:schemeClr val="tx1"/>
                </a:solidFill>
                <a:effectLst/>
                <a:latin typeface="+mn-lt"/>
                <a:ea typeface="+mn-ea"/>
                <a:cs typeface="+mn-cs"/>
              </a:rPr>
              <a:t> UWL went live with its equivalencies in Transferology in April of 2020.</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5</a:t>
            </a:fld>
            <a:endParaRPr lang="en-US"/>
          </a:p>
        </p:txBody>
      </p:sp>
    </p:spTree>
    <p:extLst>
      <p:ext uri="{BB962C8B-B14F-4D97-AF65-F5344CB8AC3E}">
        <p14:creationId xmlns:p14="http://schemas.microsoft.com/office/powerpoint/2010/main" val="300306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Lab account is what advisors should use to help their students. A Lab account has more access to advising resources than a student Transferology account which is created elsewhere. To request a Lab account, you can email Victoria Rahn in the Records office. If you have an account, but are not able to get in, you can go to the login screen and click the “Can’t Log in” link to reset your password. You can find this link on the UWL website, under the Faculty &amp; Staff menu at the top.</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574974C-5475-459D-B19D-D7B08DB0F913}" type="slidenum">
              <a:rPr lang="en-US" smtClean="0"/>
              <a:t>6</a:t>
            </a:fld>
            <a:endParaRPr lang="en-US"/>
          </a:p>
        </p:txBody>
      </p:sp>
    </p:spTree>
    <p:extLst>
      <p:ext uri="{BB962C8B-B14F-4D97-AF65-F5344CB8AC3E}">
        <p14:creationId xmlns:p14="http://schemas.microsoft.com/office/powerpoint/2010/main" val="233731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This</a:t>
            </a:r>
            <a:r>
              <a:rPr lang="en-US" baseline="0" dirty="0" smtClean="0"/>
              <a:t> is the landing page when you first login, also known as the School Management screen. The Profile Preview tab is the same information that the students see in their account. You can always get back to this screen by going to the School Profile list at the top and selecting School Management.</a:t>
            </a:r>
            <a:endParaRPr lang="en-US" dirty="0"/>
          </a:p>
        </p:txBody>
      </p:sp>
      <p:sp>
        <p:nvSpPr>
          <p:cNvPr id="4" name="Slide Number Placeholder 3"/>
          <p:cNvSpPr>
            <a:spLocks noGrp="1"/>
          </p:cNvSpPr>
          <p:nvPr>
            <p:ph type="sldNum" sz="quarter" idx="5"/>
          </p:nvPr>
        </p:nvSpPr>
        <p:spPr/>
        <p:txBody>
          <a:bodyPr/>
          <a:lstStyle/>
          <a:p>
            <a:fld id="{F574974C-5475-459D-B19D-D7B08DB0F913}" type="slidenum">
              <a:rPr lang="en-US" smtClean="0"/>
              <a:t>7</a:t>
            </a:fld>
            <a:endParaRPr lang="en-US"/>
          </a:p>
        </p:txBody>
      </p:sp>
    </p:spTree>
    <p:extLst>
      <p:ext uri="{BB962C8B-B14F-4D97-AF65-F5344CB8AC3E}">
        <p14:creationId xmlns:p14="http://schemas.microsoft.com/office/powerpoint/2010/main" val="360162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Transfer equivalency page,</a:t>
            </a:r>
            <a:r>
              <a:rPr lang="en-US" dirty="0" smtClean="0"/>
              <a:t> you can see all the</a:t>
            </a:r>
            <a:r>
              <a:rPr lang="en-US" baseline="0" dirty="0" smtClean="0"/>
              <a:t> current equivalencies </a:t>
            </a:r>
            <a:r>
              <a:rPr lang="en-US" baseline="0" dirty="0" smtClean="0"/>
              <a:t>we have for each school. Filter </a:t>
            </a:r>
            <a:r>
              <a:rPr lang="en-US" baseline="0" dirty="0" smtClean="0"/>
              <a:t>by </a:t>
            </a:r>
            <a:r>
              <a:rPr lang="en-US" baseline="0" dirty="0" smtClean="0"/>
              <a:t>state on the right. </a:t>
            </a:r>
            <a:r>
              <a:rPr lang="en-US" baseline="0" dirty="0" smtClean="0"/>
              <a:t>There is a default setting on this page to the state that you are in, so be sure to change it if looking for a school from out of state. The </a:t>
            </a:r>
            <a:r>
              <a:rPr lang="en-US" baseline="0" dirty="0" smtClean="0"/>
              <a:t>filter </a:t>
            </a:r>
            <a:r>
              <a:rPr lang="en-US" baseline="0" dirty="0" smtClean="0"/>
              <a:t>also </a:t>
            </a:r>
            <a:r>
              <a:rPr lang="en-US" baseline="0" dirty="0" smtClean="0"/>
              <a:t>includes </a:t>
            </a:r>
            <a:r>
              <a:rPr lang="en-US" baseline="0" dirty="0" smtClean="0"/>
              <a:t>the standardized exam </a:t>
            </a:r>
            <a:r>
              <a:rPr lang="en-US" baseline="0" dirty="0" smtClean="0"/>
              <a:t>equivalencies at UWL (AP, IB, and CLEP exams). Find </a:t>
            </a:r>
            <a:r>
              <a:rPr lang="en-US" baseline="0" dirty="0" smtClean="0"/>
              <a:t>the school you are interested in by typing in the </a:t>
            </a:r>
            <a:r>
              <a:rPr lang="en-US" baseline="0" dirty="0" smtClean="0"/>
              <a:t>“</a:t>
            </a:r>
            <a:r>
              <a:rPr lang="en-US" baseline="0" dirty="0" smtClean="0"/>
              <a:t>Transferring From” field. Then click the magnifying </a:t>
            </a:r>
            <a:r>
              <a:rPr lang="en-US" baseline="0" dirty="0" smtClean="0"/>
              <a:t>glass </a:t>
            </a:r>
            <a:r>
              <a:rPr lang="en-US" baseline="0" dirty="0" smtClean="0"/>
              <a:t>next to its name to select.</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8</a:t>
            </a:fld>
            <a:endParaRPr lang="en-US"/>
          </a:p>
        </p:txBody>
      </p:sp>
    </p:spTree>
    <p:extLst>
      <p:ext uri="{BB962C8B-B14F-4D97-AF65-F5344CB8AC3E}">
        <p14:creationId xmlns:p14="http://schemas.microsoft.com/office/powerpoint/2010/main" val="171538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page, you can filter the equivalencies</a:t>
            </a:r>
            <a:r>
              <a:rPr lang="en-US" baseline="0" dirty="0" smtClean="0"/>
              <a:t> </a:t>
            </a:r>
            <a:r>
              <a:rPr lang="en-US" baseline="0" dirty="0" smtClean="0"/>
              <a:t>by </a:t>
            </a:r>
            <a:r>
              <a:rPr lang="en-US" dirty="0" smtClean="0"/>
              <a:t>subject,</a:t>
            </a:r>
            <a:r>
              <a:rPr lang="en-US" baseline="0" dirty="0" smtClean="0"/>
              <a:t> either under the sending school side or the receiving school side (which is us). If a course is underlined, it has a note attached. Hover over the link with your cursor to see the note. Notes are about how the course will count as an elective, toward general education, or as part of the Universal Credit Transfer Agreement in the UW System.</a:t>
            </a:r>
            <a:endParaRPr lang="en-US" dirty="0"/>
          </a:p>
        </p:txBody>
      </p:sp>
      <p:sp>
        <p:nvSpPr>
          <p:cNvPr id="4" name="Slide Number Placeholder 3"/>
          <p:cNvSpPr>
            <a:spLocks noGrp="1"/>
          </p:cNvSpPr>
          <p:nvPr>
            <p:ph type="sldNum" sz="quarter" idx="10"/>
          </p:nvPr>
        </p:nvSpPr>
        <p:spPr/>
        <p:txBody>
          <a:bodyPr/>
          <a:lstStyle/>
          <a:p>
            <a:fld id="{F574974C-5475-459D-B19D-D7B08DB0F913}" type="slidenum">
              <a:rPr lang="en-US" smtClean="0"/>
              <a:t>9</a:t>
            </a:fld>
            <a:endParaRPr lang="en-US"/>
          </a:p>
        </p:txBody>
      </p:sp>
    </p:spTree>
    <p:extLst>
      <p:ext uri="{BB962C8B-B14F-4D97-AF65-F5344CB8AC3E}">
        <p14:creationId xmlns:p14="http://schemas.microsoft.com/office/powerpoint/2010/main" val="313765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462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1991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0" y="7076515"/>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810000" y="2400300"/>
            <a:ext cx="135636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12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095" y="6177056"/>
            <a:ext cx="15544800" cy="204311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611095" y="3449451"/>
            <a:ext cx="15544800" cy="22494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5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0" y="7076515"/>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98A63E59-AF59-4D45-A974-C763F6E3C87F}" type="datetimeFigureOut">
              <a:rPr lang="en-US" smtClean="0"/>
              <a:t>9/30/2020</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FEA4F2CB-E082-CE4B-99ED-E4F0618CA44C}" type="slidenum">
              <a:rPr lang="en-US" smtClean="0"/>
              <a:t>‹#›</a:t>
            </a:fld>
            <a:endParaRPr lang="en-US"/>
          </a:p>
        </p:txBody>
      </p:sp>
    </p:spTree>
    <p:extLst>
      <p:ext uri="{BB962C8B-B14F-4D97-AF65-F5344CB8AC3E}">
        <p14:creationId xmlns:p14="http://schemas.microsoft.com/office/powerpoint/2010/main" val="5316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98A63E59-AF59-4D45-A974-C763F6E3C87F}" type="datetimeFigureOut">
              <a:rPr lang="en-US" smtClean="0"/>
              <a:t>9/30/2020</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FEA4F2CB-E082-CE4B-99ED-E4F0618CA44C}" type="slidenum">
              <a:rPr lang="en-US" smtClean="0"/>
              <a:t>‹#›</a:t>
            </a:fld>
            <a:endParaRPr lang="en-US"/>
          </a:p>
        </p:txBody>
      </p:sp>
    </p:spTree>
    <p:extLst>
      <p:ext uri="{BB962C8B-B14F-4D97-AF65-F5344CB8AC3E}">
        <p14:creationId xmlns:p14="http://schemas.microsoft.com/office/powerpoint/2010/main" val="23240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2166471"/>
            <a:ext cx="10972800" cy="492489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8870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4065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375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4800" cy="22494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927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80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4142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944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58576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4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178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9590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0487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087518" y="2633852"/>
            <a:ext cx="13286081"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66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5022850" y="2647950"/>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2850" y="3606800"/>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498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0" y="9534525"/>
            <a:ext cx="4267200" cy="547688"/>
          </a:xfrm>
          <a:prstGeom prst="rect">
            <a:avLst/>
          </a:prstGeom>
        </p:spPr>
        <p:txBody>
          <a:bodyPr/>
          <a:lstStyle/>
          <a:p>
            <a:fld id="{FCE4B3A6-B599-7442-AC97-BC9A89F53CFE}" type="datetimeFigureOut">
              <a:rPr lang="en-US" smtClean="0"/>
              <a:t>9/30/2020</a:t>
            </a:fld>
            <a:endParaRPr lang="en-US"/>
          </a:p>
        </p:txBody>
      </p:sp>
      <p:sp>
        <p:nvSpPr>
          <p:cNvPr id="4" name="Footer Placeholder 3"/>
          <p:cNvSpPr>
            <a:spLocks noGrp="1"/>
          </p:cNvSpPr>
          <p:nvPr>
            <p:ph type="ftr" sz="quarter" idx="11"/>
          </p:nvPr>
        </p:nvSpPr>
        <p:spPr>
          <a:xfrm>
            <a:off x="6248400" y="9534525"/>
            <a:ext cx="5791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3106400" y="9534525"/>
            <a:ext cx="4267200" cy="547688"/>
          </a:xfrm>
          <a:prstGeom prst="rect">
            <a:avLst/>
          </a:prstGeom>
        </p:spPr>
        <p:txBody>
          <a:bodyPr/>
          <a:lstStyle/>
          <a:p>
            <a:fld id="{D35E9E06-B357-0645-80E1-E788A2DF8715}" type="slidenum">
              <a:rPr lang="en-US" smtClean="0"/>
              <a:t>‹#›</a:t>
            </a:fld>
            <a:endParaRPr lang="en-US"/>
          </a:p>
        </p:txBody>
      </p:sp>
    </p:spTree>
    <p:extLst>
      <p:ext uri="{BB962C8B-B14F-4D97-AF65-F5344CB8AC3E}">
        <p14:creationId xmlns:p14="http://schemas.microsoft.com/office/powerpoint/2010/main" val="785284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FCE4B3A6-B599-7442-AC97-BC9A89F53CFE}" type="datetimeFigureOut">
              <a:rPr lang="en-US" smtClean="0"/>
              <a:t>9/30/2020</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D35E9E06-B357-0645-80E1-E788A2DF8715}" type="slidenum">
              <a:rPr lang="en-US" smtClean="0"/>
              <a:t>‹#›</a:t>
            </a:fld>
            <a:endParaRPr lang="en-US"/>
          </a:p>
        </p:txBody>
      </p:sp>
    </p:spTree>
    <p:extLst>
      <p:ext uri="{BB962C8B-B14F-4D97-AF65-F5344CB8AC3E}">
        <p14:creationId xmlns:p14="http://schemas.microsoft.com/office/powerpoint/2010/main" val="385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288118" y="2400300"/>
            <a:ext cx="13085482"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526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1171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44837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73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003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489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4315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35954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5"/>
            <a:ext cx="4267200" cy="547688"/>
          </a:xfrm>
          <a:prstGeom prst="rect">
            <a:avLst/>
          </a:prstGeom>
        </p:spPr>
        <p:txBody>
          <a:bodyPr/>
          <a:lstStyle/>
          <a:p>
            <a:fld id="{D778891D-153B-D144-87A3-FA1BF2282B31}" type="datetimeFigureOut">
              <a:rPr lang="en-US" smtClean="0"/>
              <a:t>9/30/2020</a:t>
            </a:fld>
            <a:endParaRPr lang="en-US"/>
          </a:p>
        </p:txBody>
      </p:sp>
      <p:sp>
        <p:nvSpPr>
          <p:cNvPr id="5" name="Footer Placeholder 4"/>
          <p:cNvSpPr>
            <a:spLocks noGrp="1"/>
          </p:cNvSpPr>
          <p:nvPr>
            <p:ph type="ftr" sz="quarter" idx="11"/>
          </p:nvPr>
        </p:nvSpPr>
        <p:spPr>
          <a:xfrm>
            <a:off x="6248400" y="9534525"/>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5"/>
            <a:ext cx="4267200" cy="547688"/>
          </a:xfrm>
          <a:prstGeom prst="rect">
            <a:avLst/>
          </a:prstGeom>
        </p:spPr>
        <p:txBody>
          <a:bodyPr/>
          <a:lstStyle/>
          <a:p>
            <a:fld id="{3FB22F94-7A76-5B49-955A-7E741D412309}" type="slidenum">
              <a:rPr lang="en-US" smtClean="0"/>
              <a:t>‹#›</a:t>
            </a:fld>
            <a:endParaRPr lang="en-US"/>
          </a:p>
        </p:txBody>
      </p:sp>
    </p:spTree>
    <p:extLst>
      <p:ext uri="{BB962C8B-B14F-4D97-AF65-F5344CB8AC3E}">
        <p14:creationId xmlns:p14="http://schemas.microsoft.com/office/powerpoint/2010/main" val="59353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922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127986"/>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2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89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5684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9128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305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9/30/2020</a:t>
            </a:fld>
            <a:endParaRPr lang="en-US"/>
          </a:p>
        </p:txBody>
      </p:sp>
      <p:sp>
        <p:nvSpPr>
          <p:cNvPr id="8" name="Footer Placeholder 7"/>
          <p:cNvSpPr>
            <a:spLocks noGrp="1"/>
          </p:cNvSpPr>
          <p:nvPr>
            <p:ph type="ftr" sz="quarter" idx="11"/>
          </p:nvPr>
        </p:nvSpPr>
        <p:spPr>
          <a:xfrm>
            <a:off x="6248400" y="9534525"/>
            <a:ext cx="5791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181825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1245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9/30/2020</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374613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9/30/2020</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190613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9/30/2020</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35735465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4.emf"/><Relationship Id="rId5" Type="http://schemas.openxmlformats.org/officeDocument/2006/relationships/slideLayout" Target="../slideLayouts/slideLayout20.xml"/><Relationship Id="rId10"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8102914"/>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635682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1" r:id="rId5"/>
    <p:sldLayoutId id="2147483672" r:id="rId6"/>
    <p:sldLayoutId id="2147483673" r:id="rId7"/>
    <p:sldLayoutId id="214748367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826900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276750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049636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0" r:id="rId3"/>
    <p:sldLayoutId id="2147483701" r:id="rId4"/>
    <p:sldLayoutId id="2147483702" r:id="rId5"/>
    <p:sldLayoutId id="214748370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owerpoint images_Page_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5870222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86525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6" r:id="rId3"/>
    <p:sldLayoutId id="2147483717" r:id="rId4"/>
    <p:sldLayoutId id="2147483718" r:id="rId5"/>
    <p:sldLayoutId id="2147483720" r:id="rId6"/>
    <p:sldLayoutId id="21474837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8" Type="http://schemas.openxmlformats.org/officeDocument/2006/relationships/hyperlink" Target="mailto:sjohns@uwlax.edu" TargetMode="External"/><Relationship Id="rId3" Type="http://schemas.openxmlformats.org/officeDocument/2006/relationships/hyperlink" Target="mailto:cdavis2@uwlax.edu" TargetMode="External"/><Relationship Id="rId7" Type="http://schemas.openxmlformats.org/officeDocument/2006/relationships/hyperlink" Target="mailto:vrahn@uwlax.edu"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hyperlink" Target="https://www.transferologylab.com/"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0" y="5523826"/>
            <a:ext cx="6618229" cy="956244"/>
          </a:xfrm>
        </p:spPr>
        <p:txBody>
          <a:bodyPr lIns="91440" tIns="45720" rIns="91440" bIns="45720" anchor="t"/>
          <a:lstStyle/>
          <a:p>
            <a:r>
              <a:rPr lang="en-US" sz="6600"/>
              <a:t>Lab Training</a:t>
            </a:r>
          </a:p>
        </p:txBody>
      </p:sp>
      <p:pic>
        <p:nvPicPr>
          <p:cNvPr id="5" name="Picture 4" descr="A close up of a logo&#10;&#10;Description automatically generated">
            <a:extLst>
              <a:ext uri="{FF2B5EF4-FFF2-40B4-BE49-F238E27FC236}">
                <a16:creationId xmlns:a16="http://schemas.microsoft.com/office/drawing/2014/main" id="{07ABACCA-A889-4F38-9AD8-13B0054FE1D5}"/>
              </a:ext>
            </a:extLst>
          </p:cNvPr>
          <p:cNvPicPr>
            <a:picLocks noChangeAspect="1"/>
          </p:cNvPicPr>
          <p:nvPr/>
        </p:nvPicPr>
        <p:blipFill>
          <a:blip r:embed="rId3"/>
          <a:stretch>
            <a:fillRect/>
          </a:stretch>
        </p:blipFill>
        <p:spPr>
          <a:xfrm>
            <a:off x="4237686" y="3374992"/>
            <a:ext cx="13067442" cy="1893833"/>
          </a:xfrm>
          <a:prstGeom prst="rect">
            <a:avLst/>
          </a:prstGeom>
        </p:spPr>
      </p:pic>
      <p:sp>
        <p:nvSpPr>
          <p:cNvPr id="3" name="TextBox 2">
            <a:extLst>
              <a:ext uri="{FF2B5EF4-FFF2-40B4-BE49-F238E27FC236}">
                <a16:creationId xmlns:a16="http://schemas.microsoft.com/office/drawing/2014/main" id="{87BFC095-14B6-458F-BDF8-00AE592DAF78}"/>
              </a:ext>
            </a:extLst>
          </p:cNvPr>
          <p:cNvSpPr txBox="1"/>
          <p:nvPr/>
        </p:nvSpPr>
        <p:spPr>
          <a:xfrm>
            <a:off x="7772400" y="491490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298692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836F-98BC-4625-80BA-DFDDF3323BED}"/>
              </a:ext>
            </a:extLst>
          </p:cNvPr>
          <p:cNvSpPr>
            <a:spLocks noGrp="1"/>
          </p:cNvSpPr>
          <p:nvPr>
            <p:ph type="title"/>
          </p:nvPr>
        </p:nvSpPr>
        <p:spPr>
          <a:xfrm>
            <a:off x="8626" y="2145626"/>
            <a:ext cx="6323164" cy="1038360"/>
          </a:xfrm>
        </p:spPr>
        <p:txBody>
          <a:bodyPr lIns="91440" tIns="45720" rIns="91440" bIns="45720" anchor="t"/>
          <a:lstStyle/>
          <a:p>
            <a:r>
              <a:rPr lang="en-US"/>
              <a:t>Replacement </a:t>
            </a:r>
            <a:br>
              <a:rPr lang="en-US"/>
            </a:br>
            <a:r>
              <a:rPr lang="en-US"/>
              <a:t>Courses</a:t>
            </a:r>
          </a:p>
        </p:txBody>
      </p:sp>
      <p:pic>
        <p:nvPicPr>
          <p:cNvPr id="4" name="Picture 4" descr="A screenshot of a social media post&#10;&#10;Description automatically generated">
            <a:extLst>
              <a:ext uri="{FF2B5EF4-FFF2-40B4-BE49-F238E27FC236}">
                <a16:creationId xmlns:a16="http://schemas.microsoft.com/office/drawing/2014/main" id="{6C9AC8C3-8F31-41D8-837B-627A2F2D7A28}"/>
              </a:ext>
            </a:extLst>
          </p:cNvPr>
          <p:cNvPicPr>
            <a:picLocks noChangeAspect="1"/>
          </p:cNvPicPr>
          <p:nvPr/>
        </p:nvPicPr>
        <p:blipFill>
          <a:blip r:embed="rId3"/>
          <a:stretch>
            <a:fillRect/>
          </a:stretch>
        </p:blipFill>
        <p:spPr>
          <a:xfrm>
            <a:off x="6866627" y="1485926"/>
            <a:ext cx="10528539" cy="3239167"/>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A72DAB53-A341-4607-B0B4-1322A5791FA8}"/>
              </a:ext>
            </a:extLst>
          </p:cNvPr>
          <p:cNvPicPr>
            <a:picLocks noChangeAspect="1"/>
          </p:cNvPicPr>
          <p:nvPr/>
        </p:nvPicPr>
        <p:blipFill>
          <a:blip r:embed="rId4"/>
          <a:stretch>
            <a:fillRect/>
          </a:stretch>
        </p:blipFill>
        <p:spPr>
          <a:xfrm>
            <a:off x="892834" y="5043378"/>
            <a:ext cx="11477444" cy="4729112"/>
          </a:xfrm>
          <a:prstGeom prst="rect">
            <a:avLst/>
          </a:prstGeom>
        </p:spPr>
      </p:pic>
    </p:spTree>
    <p:extLst>
      <p:ext uri="{BB962C8B-B14F-4D97-AF65-F5344CB8AC3E}">
        <p14:creationId xmlns:p14="http://schemas.microsoft.com/office/powerpoint/2010/main" val="4028019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51DF-D8C0-4637-A751-387BFEBAFADD}"/>
              </a:ext>
            </a:extLst>
          </p:cNvPr>
          <p:cNvSpPr>
            <a:spLocks noGrp="1"/>
          </p:cNvSpPr>
          <p:nvPr>
            <p:ph type="title"/>
          </p:nvPr>
        </p:nvSpPr>
        <p:spPr>
          <a:xfrm>
            <a:off x="914400" y="1102863"/>
            <a:ext cx="16459200" cy="1024387"/>
          </a:xfrm>
        </p:spPr>
        <p:txBody>
          <a:bodyPr lIns="91440" tIns="45720" rIns="91440" bIns="45720" anchor="t"/>
          <a:lstStyle/>
          <a:p>
            <a:r>
              <a:rPr lang="en-US"/>
              <a:t>Replacement Courses</a:t>
            </a:r>
          </a:p>
        </p:txBody>
      </p:sp>
      <p:pic>
        <p:nvPicPr>
          <p:cNvPr id="4" name="Picture 4" descr="A screenshot of a cell phone&#10;&#10;Description automatically generated">
            <a:extLst>
              <a:ext uri="{FF2B5EF4-FFF2-40B4-BE49-F238E27FC236}">
                <a16:creationId xmlns:a16="http://schemas.microsoft.com/office/drawing/2014/main" id="{4E8099A9-0677-4B49-9D2F-B5F217C73920}"/>
              </a:ext>
            </a:extLst>
          </p:cNvPr>
          <p:cNvPicPr>
            <a:picLocks noChangeAspect="1"/>
          </p:cNvPicPr>
          <p:nvPr/>
        </p:nvPicPr>
        <p:blipFill>
          <a:blip r:embed="rId3"/>
          <a:stretch>
            <a:fillRect/>
          </a:stretch>
        </p:blipFill>
        <p:spPr>
          <a:xfrm>
            <a:off x="1065363" y="2132598"/>
            <a:ext cx="16394500" cy="7574559"/>
          </a:xfrm>
          <a:prstGeom prst="rect">
            <a:avLst/>
          </a:prstGeom>
        </p:spPr>
      </p:pic>
    </p:spTree>
    <p:extLst>
      <p:ext uri="{BB962C8B-B14F-4D97-AF65-F5344CB8AC3E}">
        <p14:creationId xmlns:p14="http://schemas.microsoft.com/office/powerpoint/2010/main" val="1810285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B7FE-807F-48FF-B744-12B032334FBD}"/>
              </a:ext>
            </a:extLst>
          </p:cNvPr>
          <p:cNvSpPr>
            <a:spLocks noGrp="1"/>
          </p:cNvSpPr>
          <p:nvPr>
            <p:ph type="title"/>
          </p:nvPr>
        </p:nvSpPr>
        <p:spPr>
          <a:xfrm>
            <a:off x="763438" y="2396825"/>
            <a:ext cx="5007635" cy="1024387"/>
          </a:xfrm>
        </p:spPr>
        <p:txBody>
          <a:bodyPr lIns="91440" tIns="45720" rIns="91440" bIns="45720" anchor="t"/>
          <a:lstStyle/>
          <a:p>
            <a:r>
              <a:rPr lang="en-US"/>
              <a:t>Course Bundles</a:t>
            </a:r>
          </a:p>
        </p:txBody>
      </p:sp>
      <p:pic>
        <p:nvPicPr>
          <p:cNvPr id="4" name="Picture 4" descr="A screenshot of a social media post&#10;&#10;Description automatically generated">
            <a:extLst>
              <a:ext uri="{FF2B5EF4-FFF2-40B4-BE49-F238E27FC236}">
                <a16:creationId xmlns:a16="http://schemas.microsoft.com/office/drawing/2014/main" id="{73399113-ADD0-4891-BE2F-68DC6CFC55F7}"/>
              </a:ext>
            </a:extLst>
          </p:cNvPr>
          <p:cNvPicPr>
            <a:picLocks noChangeAspect="1"/>
          </p:cNvPicPr>
          <p:nvPr/>
        </p:nvPicPr>
        <p:blipFill>
          <a:blip r:embed="rId3"/>
          <a:stretch>
            <a:fillRect/>
          </a:stretch>
        </p:blipFill>
        <p:spPr>
          <a:xfrm>
            <a:off x="7168552" y="1620333"/>
            <a:ext cx="10420708" cy="3142882"/>
          </a:xfrm>
          <a:prstGeom prst="rect">
            <a:avLst/>
          </a:prstGeom>
        </p:spPr>
      </p:pic>
      <p:pic>
        <p:nvPicPr>
          <p:cNvPr id="3" name="Picture 2"/>
          <p:cNvPicPr>
            <a:picLocks noChangeAspect="1"/>
          </p:cNvPicPr>
          <p:nvPr/>
        </p:nvPicPr>
        <p:blipFill>
          <a:blip r:embed="rId4"/>
          <a:stretch>
            <a:fillRect/>
          </a:stretch>
        </p:blipFill>
        <p:spPr>
          <a:xfrm>
            <a:off x="555620" y="5047441"/>
            <a:ext cx="15410571" cy="4678449"/>
          </a:xfrm>
          <a:prstGeom prst="rect">
            <a:avLst/>
          </a:prstGeom>
        </p:spPr>
      </p:pic>
    </p:spTree>
    <p:extLst>
      <p:ext uri="{BB962C8B-B14F-4D97-AF65-F5344CB8AC3E}">
        <p14:creationId xmlns:p14="http://schemas.microsoft.com/office/powerpoint/2010/main" val="1664640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230" y="1140604"/>
            <a:ext cx="16459200" cy="1714500"/>
          </a:xfrm>
        </p:spPr>
        <p:txBody>
          <a:bodyPr lIns="91440" tIns="45720" rIns="91440" bIns="45720">
            <a:normAutofit/>
          </a:bodyPr>
          <a:lstStyle/>
          <a:p>
            <a:r>
              <a:rPr lang="en-US"/>
              <a:t>Course Bundles</a:t>
            </a:r>
          </a:p>
        </p:txBody>
      </p:sp>
      <p:pic>
        <p:nvPicPr>
          <p:cNvPr id="9" name="Picture 9" descr="A screenshot of a cell phone&#10;&#10;Description automatically generated">
            <a:extLst>
              <a:ext uri="{FF2B5EF4-FFF2-40B4-BE49-F238E27FC236}">
                <a16:creationId xmlns:a16="http://schemas.microsoft.com/office/drawing/2014/main" id="{DB6DFC6F-01F0-492A-A580-024F5F9A6EA2}"/>
              </a:ext>
            </a:extLst>
          </p:cNvPr>
          <p:cNvPicPr>
            <a:picLocks noChangeAspect="1"/>
          </p:cNvPicPr>
          <p:nvPr/>
        </p:nvPicPr>
        <p:blipFill>
          <a:blip r:embed="rId3"/>
          <a:stretch>
            <a:fillRect/>
          </a:stretch>
        </p:blipFill>
        <p:spPr>
          <a:xfrm>
            <a:off x="3631722" y="2302195"/>
            <a:ext cx="13547782" cy="7321629"/>
          </a:xfrm>
          <a:prstGeom prst="rect">
            <a:avLst/>
          </a:prstGeom>
        </p:spPr>
      </p:pic>
    </p:spTree>
    <p:extLst>
      <p:ext uri="{BB962C8B-B14F-4D97-AF65-F5344CB8AC3E}">
        <p14:creationId xmlns:p14="http://schemas.microsoft.com/office/powerpoint/2010/main" val="3055325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shot of a cell phone&#10;&#10;Description automatically generated">
            <a:extLst>
              <a:ext uri="{FF2B5EF4-FFF2-40B4-BE49-F238E27FC236}">
                <a16:creationId xmlns:a16="http://schemas.microsoft.com/office/drawing/2014/main" id="{C4B60D28-BB32-44DE-A1B4-E78D5C6FD799}"/>
              </a:ext>
            </a:extLst>
          </p:cNvPr>
          <p:cNvPicPr>
            <a:picLocks noChangeAspect="1"/>
          </p:cNvPicPr>
          <p:nvPr/>
        </p:nvPicPr>
        <p:blipFill>
          <a:blip r:embed="rId3"/>
          <a:stretch>
            <a:fillRect/>
          </a:stretch>
        </p:blipFill>
        <p:spPr>
          <a:xfrm>
            <a:off x="1108496" y="200765"/>
            <a:ext cx="16049442" cy="9648244"/>
          </a:xfrm>
          <a:prstGeom prst="rect">
            <a:avLst/>
          </a:prstGeom>
        </p:spPr>
      </p:pic>
    </p:spTree>
    <p:extLst>
      <p:ext uri="{BB962C8B-B14F-4D97-AF65-F5344CB8AC3E}">
        <p14:creationId xmlns:p14="http://schemas.microsoft.com/office/powerpoint/2010/main" val="132378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1497-BCE8-4762-A39B-B5CC06361555}"/>
              </a:ext>
            </a:extLst>
          </p:cNvPr>
          <p:cNvSpPr>
            <a:spLocks noGrp="1"/>
          </p:cNvSpPr>
          <p:nvPr>
            <p:ph type="title"/>
          </p:nvPr>
        </p:nvSpPr>
        <p:spPr>
          <a:xfrm>
            <a:off x="914400" y="1232259"/>
            <a:ext cx="16459200" cy="894991"/>
          </a:xfrm>
        </p:spPr>
        <p:txBody>
          <a:bodyPr lIns="91440" tIns="45720" rIns="91440" bIns="45720" anchor="t"/>
          <a:lstStyle/>
          <a:p>
            <a:r>
              <a:rPr lang="en-US"/>
              <a:t>Course Bundles</a:t>
            </a:r>
          </a:p>
        </p:txBody>
      </p:sp>
      <p:pic>
        <p:nvPicPr>
          <p:cNvPr id="4" name="Picture 4" descr="A screenshot of a cell phone&#10;&#10;Description automatically generated">
            <a:extLst>
              <a:ext uri="{FF2B5EF4-FFF2-40B4-BE49-F238E27FC236}">
                <a16:creationId xmlns:a16="http://schemas.microsoft.com/office/drawing/2014/main" id="{6A73A426-95B3-45D0-90A8-D4697CE45C3D}"/>
              </a:ext>
            </a:extLst>
          </p:cNvPr>
          <p:cNvPicPr>
            <a:picLocks noChangeAspect="1"/>
          </p:cNvPicPr>
          <p:nvPr/>
        </p:nvPicPr>
        <p:blipFill>
          <a:blip r:embed="rId3"/>
          <a:stretch>
            <a:fillRect/>
          </a:stretch>
        </p:blipFill>
        <p:spPr>
          <a:xfrm>
            <a:off x="1130062" y="2494539"/>
            <a:ext cx="16243538" cy="7281994"/>
          </a:xfrm>
          <a:prstGeom prst="rect">
            <a:avLst/>
          </a:prstGeom>
        </p:spPr>
      </p:pic>
    </p:spTree>
    <p:extLst>
      <p:ext uri="{BB962C8B-B14F-4D97-AF65-F5344CB8AC3E}">
        <p14:creationId xmlns:p14="http://schemas.microsoft.com/office/powerpoint/2010/main" val="1433498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384663"/>
            <a:ext cx="15544800" cy="953589"/>
          </a:xfrm>
        </p:spPr>
        <p:txBody>
          <a:bodyPr/>
          <a:lstStyle/>
          <a:p>
            <a:r>
              <a:rPr lang="en-US"/>
              <a:t>Questions?</a:t>
            </a:r>
          </a:p>
        </p:txBody>
      </p:sp>
      <p:sp>
        <p:nvSpPr>
          <p:cNvPr id="3" name="Subtitle 2"/>
          <p:cNvSpPr>
            <a:spLocks noGrp="1"/>
          </p:cNvSpPr>
          <p:nvPr>
            <p:ph type="subTitle" idx="1"/>
          </p:nvPr>
        </p:nvSpPr>
        <p:spPr>
          <a:xfrm>
            <a:off x="1056459" y="4976949"/>
            <a:ext cx="5306785" cy="1355271"/>
          </a:xfrm>
        </p:spPr>
        <p:txBody>
          <a:bodyPr/>
          <a:lstStyle/>
          <a:p>
            <a:r>
              <a:rPr lang="en-US" sz="2000" b="1">
                <a:solidFill>
                  <a:schemeClr val="tx1"/>
                </a:solidFill>
              </a:rPr>
              <a:t>Celinda Davis</a:t>
            </a:r>
          </a:p>
          <a:p>
            <a:r>
              <a:rPr lang="en-US" sz="1600">
                <a:solidFill>
                  <a:schemeClr val="tx1"/>
                </a:solidFill>
              </a:rPr>
              <a:t>Academic Advisor, Academic Advising Center</a:t>
            </a:r>
          </a:p>
          <a:p>
            <a:r>
              <a:rPr lang="en-US" sz="1600">
                <a:solidFill>
                  <a:schemeClr val="tx1"/>
                </a:solidFill>
              </a:rPr>
              <a:t>Email: </a:t>
            </a:r>
            <a:r>
              <a:rPr lang="en-US" sz="1600">
                <a:solidFill>
                  <a:schemeClr val="tx1"/>
                </a:solidFill>
                <a:hlinkClick r:id="rId3"/>
              </a:rPr>
              <a:t>cdavis2@uwlax.edu</a:t>
            </a:r>
            <a:r>
              <a:rPr lang="en-US" sz="1600">
                <a:solidFill>
                  <a:schemeClr val="tx1"/>
                </a:solidFill>
              </a:rPr>
              <a:t>  </a:t>
            </a:r>
            <a:r>
              <a:rPr lang="en-US" sz="1600">
                <a:solidFill>
                  <a:schemeClr val="tx1"/>
                </a:solidFill>
                <a:sym typeface="Wingdings" panose="05000000000000000000" pitchFamily="2" charset="2"/>
              </a:rPr>
              <a:t>~</a:t>
            </a:r>
            <a:r>
              <a:rPr lang="en-US" sz="1600">
                <a:solidFill>
                  <a:schemeClr val="tx1"/>
                </a:solidFill>
              </a:rPr>
              <a:t>  </a:t>
            </a:r>
            <a:r>
              <a:rPr lang="en-US" sz="1600">
                <a:solidFill>
                  <a:schemeClr val="tx1"/>
                </a:solidFill>
                <a:sym typeface="Wingdings" panose="05000000000000000000" pitchFamily="2" charset="2"/>
              </a:rPr>
              <a:t>Phone: 608.785.6950  </a:t>
            </a:r>
            <a:endParaRPr lang="en-US" sz="1600">
              <a:solidFill>
                <a:schemeClr val="tx1"/>
              </a:solidFill>
            </a:endParaRPr>
          </a:p>
        </p:txBody>
      </p:sp>
      <p:pic>
        <p:nvPicPr>
          <p:cNvPr id="5" name="Picture 4" descr="A person wearing glasses and smiling at the camera&#10;&#10;Description automatically generated">
            <a:extLst>
              <a:ext uri="{FF2B5EF4-FFF2-40B4-BE49-F238E27FC236}">
                <a16:creationId xmlns:a16="http://schemas.microsoft.com/office/drawing/2014/main" id="{57454273-D0C9-40B2-98F4-44F70591460A}"/>
              </a:ext>
            </a:extLst>
          </p:cNvPr>
          <p:cNvPicPr>
            <a:picLocks noChangeAspect="1"/>
          </p:cNvPicPr>
          <p:nvPr/>
        </p:nvPicPr>
        <p:blipFill>
          <a:blip r:embed="rId4"/>
          <a:stretch>
            <a:fillRect/>
          </a:stretch>
        </p:blipFill>
        <p:spPr>
          <a:xfrm>
            <a:off x="2612572" y="2174521"/>
            <a:ext cx="2194560" cy="2743200"/>
          </a:xfrm>
          <a:prstGeom prst="rect">
            <a:avLst/>
          </a:prstGeom>
        </p:spPr>
      </p:pic>
      <p:pic>
        <p:nvPicPr>
          <p:cNvPr id="7" name="Picture 6" descr="A person wearing a suit and tie smiling at the camera&#10;&#10;Description automatically generated">
            <a:extLst>
              <a:ext uri="{FF2B5EF4-FFF2-40B4-BE49-F238E27FC236}">
                <a16:creationId xmlns:a16="http://schemas.microsoft.com/office/drawing/2014/main" id="{593634C5-C46D-47C9-9D2E-0B0AC49045E5}"/>
              </a:ext>
            </a:extLst>
          </p:cNvPr>
          <p:cNvPicPr>
            <a:picLocks noChangeAspect="1"/>
          </p:cNvPicPr>
          <p:nvPr/>
        </p:nvPicPr>
        <p:blipFill>
          <a:blip r:embed="rId5"/>
          <a:stretch>
            <a:fillRect/>
          </a:stretch>
        </p:blipFill>
        <p:spPr>
          <a:xfrm>
            <a:off x="13650685" y="2400300"/>
            <a:ext cx="2194560" cy="2743200"/>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A2A94591-5FF2-4655-AE04-E7B741DDC308}"/>
              </a:ext>
            </a:extLst>
          </p:cNvPr>
          <p:cNvPicPr>
            <a:picLocks noChangeAspect="1"/>
          </p:cNvPicPr>
          <p:nvPr/>
        </p:nvPicPr>
        <p:blipFill>
          <a:blip r:embed="rId6"/>
          <a:stretch>
            <a:fillRect/>
          </a:stretch>
        </p:blipFill>
        <p:spPr>
          <a:xfrm>
            <a:off x="8046720" y="3546121"/>
            <a:ext cx="2194560" cy="2743200"/>
          </a:xfrm>
          <a:prstGeom prst="rect">
            <a:avLst/>
          </a:prstGeom>
        </p:spPr>
      </p:pic>
      <p:sp>
        <p:nvSpPr>
          <p:cNvPr id="12" name="Subtitle 2">
            <a:extLst>
              <a:ext uri="{FF2B5EF4-FFF2-40B4-BE49-F238E27FC236}">
                <a16:creationId xmlns:a16="http://schemas.microsoft.com/office/drawing/2014/main" id="{5AC5664B-DA65-4B24-929A-E5EA313E3668}"/>
              </a:ext>
            </a:extLst>
          </p:cNvPr>
          <p:cNvSpPr txBox="1">
            <a:spLocks/>
          </p:cNvSpPr>
          <p:nvPr/>
        </p:nvSpPr>
        <p:spPr>
          <a:xfrm>
            <a:off x="6645729" y="6310648"/>
            <a:ext cx="4996542" cy="1355271"/>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a:solidFill>
                  <a:schemeClr val="tx1"/>
                </a:solidFill>
              </a:rPr>
              <a:t>Victoria Rahn</a:t>
            </a:r>
          </a:p>
          <a:p>
            <a:r>
              <a:rPr lang="en-US" sz="1600">
                <a:solidFill>
                  <a:schemeClr val="tx1"/>
                </a:solidFill>
              </a:rPr>
              <a:t>Assistant Registrar, Records &amp; Registration</a:t>
            </a:r>
          </a:p>
          <a:p>
            <a:r>
              <a:rPr lang="en-US" sz="1600">
                <a:solidFill>
                  <a:schemeClr val="tx1"/>
                </a:solidFill>
              </a:rPr>
              <a:t>Email: </a:t>
            </a:r>
            <a:r>
              <a:rPr lang="en-US" sz="1600">
                <a:solidFill>
                  <a:schemeClr val="tx1"/>
                </a:solidFill>
                <a:hlinkClick r:id="rId7"/>
              </a:rPr>
              <a:t>vrahn@uwlax.edu</a:t>
            </a:r>
            <a:r>
              <a:rPr lang="en-US" sz="1600">
                <a:solidFill>
                  <a:schemeClr val="tx1"/>
                </a:solidFill>
              </a:rPr>
              <a:t>  ~  Phone: 608.785.8579</a:t>
            </a:r>
          </a:p>
        </p:txBody>
      </p:sp>
      <p:sp>
        <p:nvSpPr>
          <p:cNvPr id="13" name="Subtitle 2">
            <a:extLst>
              <a:ext uri="{FF2B5EF4-FFF2-40B4-BE49-F238E27FC236}">
                <a16:creationId xmlns:a16="http://schemas.microsoft.com/office/drawing/2014/main" id="{5E0034F9-688A-448C-94F4-6846E622BCA5}"/>
              </a:ext>
            </a:extLst>
          </p:cNvPr>
          <p:cNvSpPr txBox="1">
            <a:spLocks/>
          </p:cNvSpPr>
          <p:nvPr/>
        </p:nvSpPr>
        <p:spPr>
          <a:xfrm>
            <a:off x="12249694" y="5235583"/>
            <a:ext cx="4996542" cy="1355271"/>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a:solidFill>
                  <a:schemeClr val="tx1"/>
                </a:solidFill>
              </a:rPr>
              <a:t>Scott Johns</a:t>
            </a:r>
          </a:p>
          <a:p>
            <a:r>
              <a:rPr lang="en-US" sz="1600">
                <a:solidFill>
                  <a:schemeClr val="tx1"/>
                </a:solidFill>
              </a:rPr>
              <a:t>Assistant Director, Admissions Office</a:t>
            </a:r>
          </a:p>
          <a:p>
            <a:r>
              <a:rPr lang="en-US" sz="1600">
                <a:solidFill>
                  <a:schemeClr val="tx1"/>
                </a:solidFill>
              </a:rPr>
              <a:t>Email: </a:t>
            </a:r>
            <a:r>
              <a:rPr lang="en-US" sz="1600">
                <a:solidFill>
                  <a:schemeClr val="tx1"/>
                </a:solidFill>
                <a:hlinkClick r:id="rId8"/>
              </a:rPr>
              <a:t>sjohns@uwlax.edu</a:t>
            </a:r>
            <a:r>
              <a:rPr lang="en-US" sz="1600">
                <a:solidFill>
                  <a:schemeClr val="tx1"/>
                </a:solidFill>
              </a:rPr>
              <a:t>  ~  Phone: 608.785.8939</a:t>
            </a:r>
          </a:p>
        </p:txBody>
      </p:sp>
    </p:spTree>
    <p:extLst>
      <p:ext uri="{BB962C8B-B14F-4D97-AF65-F5344CB8AC3E}">
        <p14:creationId xmlns:p14="http://schemas.microsoft.com/office/powerpoint/2010/main" val="260101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lIns="91440" tIns="45720" rIns="91440" bIns="45720" anchor="t"/>
          <a:lstStyle/>
          <a:p>
            <a:endParaRPr lang="en-US"/>
          </a:p>
          <a:p>
            <a:endParaRPr lang="en-US"/>
          </a:p>
        </p:txBody>
      </p:sp>
      <p:pic>
        <p:nvPicPr>
          <p:cNvPr id="7" name="Picture 7" descr="A screenshot of a cell phone&#10;&#10;Description automatically generated">
            <a:extLst>
              <a:ext uri="{FF2B5EF4-FFF2-40B4-BE49-F238E27FC236}">
                <a16:creationId xmlns:a16="http://schemas.microsoft.com/office/drawing/2014/main" id="{FD721D78-4385-4AF9-8E48-6A510C12CD14}"/>
              </a:ext>
            </a:extLst>
          </p:cNvPr>
          <p:cNvPicPr>
            <a:picLocks noChangeAspect="1"/>
          </p:cNvPicPr>
          <p:nvPr/>
        </p:nvPicPr>
        <p:blipFill>
          <a:blip r:embed="rId3"/>
          <a:stretch>
            <a:fillRect/>
          </a:stretch>
        </p:blipFill>
        <p:spPr>
          <a:xfrm>
            <a:off x="4848447" y="802095"/>
            <a:ext cx="9933467" cy="6742368"/>
          </a:xfrm>
          <a:prstGeom prst="rect">
            <a:avLst/>
          </a:prstGeom>
        </p:spPr>
      </p:pic>
    </p:spTree>
    <p:extLst>
      <p:ext uri="{BB962C8B-B14F-4D97-AF65-F5344CB8AC3E}">
        <p14:creationId xmlns:p14="http://schemas.microsoft.com/office/powerpoint/2010/main" val="2033223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904AD-A53A-4572-B3C9-7962CD851A56}"/>
              </a:ext>
            </a:extLst>
          </p:cNvPr>
          <p:cNvSpPr>
            <a:spLocks noGrp="1"/>
          </p:cNvSpPr>
          <p:nvPr>
            <p:ph idx="1"/>
          </p:nvPr>
        </p:nvSpPr>
        <p:spPr>
          <a:xfrm>
            <a:off x="1778296" y="2838894"/>
            <a:ext cx="12232759" cy="5952424"/>
          </a:xfrm>
        </p:spPr>
        <p:txBody>
          <a:bodyPr lIns="91440" tIns="45720" rIns="91440" bIns="45720" anchor="t"/>
          <a:lstStyle/>
          <a:p>
            <a:pPr marL="457200" indent="-457200">
              <a:spcAft>
                <a:spcPts val="2000"/>
              </a:spcAft>
              <a:buFont typeface="Wingdings"/>
              <a:buChar char="Ø"/>
            </a:pPr>
            <a:r>
              <a:rPr lang="en-US">
                <a:solidFill>
                  <a:schemeClr val="bg1">
                    <a:lumMod val="65000"/>
                  </a:schemeClr>
                </a:solidFill>
              </a:rPr>
              <a:t>COLLEGE OPTIONS</a:t>
            </a:r>
          </a:p>
          <a:p>
            <a:pPr marL="457200" indent="-457200">
              <a:spcAft>
                <a:spcPts val="2000"/>
              </a:spcAft>
              <a:buFont typeface="Wingdings"/>
              <a:buChar char="Ø"/>
            </a:pPr>
            <a:r>
              <a:rPr lang="en-US">
                <a:solidFill>
                  <a:schemeClr val="bg1">
                    <a:lumMod val="65000"/>
                  </a:schemeClr>
                </a:solidFill>
              </a:rPr>
              <a:t>360 ADVISING</a:t>
            </a:r>
          </a:p>
          <a:p>
            <a:pPr marL="457200" indent="-457200">
              <a:spcAft>
                <a:spcPts val="2000"/>
              </a:spcAft>
              <a:buFont typeface="Wingdings"/>
              <a:buChar char="Ø"/>
            </a:pPr>
            <a:r>
              <a:rPr lang="en-US" b="1"/>
              <a:t>SEAMLESS TRANSFER</a:t>
            </a:r>
            <a:br>
              <a:rPr lang="en-US" b="1"/>
            </a:br>
            <a:r>
              <a:rPr lang="en-US" sz="2000" i="1">
                <a:ea typeface="+mn-lt"/>
                <a:cs typeface="+mn-lt"/>
              </a:rPr>
              <a:t>The UW System will expand the Transfer Information System (TIS) to increase both the number of articulation agreements and the number of participating higher education entities. The transfer process should be seamless, smooth, and easily navigable for all students at any step of their educational journey.</a:t>
            </a:r>
            <a:endParaRPr lang="en-US" sz="2000" b="1" i="1"/>
          </a:p>
          <a:p>
            <a:pPr marL="457200" indent="-457200">
              <a:spcAft>
                <a:spcPts val="2000"/>
              </a:spcAft>
              <a:buFont typeface="Wingdings"/>
              <a:buChar char="Ø"/>
            </a:pPr>
            <a:r>
              <a:rPr lang="en-US">
                <a:solidFill>
                  <a:schemeClr val="bg1">
                    <a:lumMod val="65000"/>
                  </a:schemeClr>
                </a:solidFill>
              </a:rPr>
              <a:t>NEW TRADITIONAL</a:t>
            </a:r>
          </a:p>
          <a:p>
            <a:pPr marL="457200" indent="-457200">
              <a:spcAft>
                <a:spcPts val="2000"/>
              </a:spcAft>
              <a:buFont typeface="Wingdings"/>
              <a:buChar char="Ø"/>
            </a:pPr>
            <a:r>
              <a:rPr lang="en-US">
                <a:solidFill>
                  <a:schemeClr val="bg1">
                    <a:lumMod val="65000"/>
                  </a:schemeClr>
                </a:solidFill>
              </a:rPr>
              <a:t>WISCONSIN WORKFORCE NEEDS</a:t>
            </a:r>
          </a:p>
        </p:txBody>
      </p:sp>
      <p:pic>
        <p:nvPicPr>
          <p:cNvPr id="5" name="Picture 7" descr="A picture containing drawing&#10;&#10;Description automatically generated">
            <a:extLst>
              <a:ext uri="{FF2B5EF4-FFF2-40B4-BE49-F238E27FC236}">
                <a16:creationId xmlns:a16="http://schemas.microsoft.com/office/drawing/2014/main" id="{0B3E8960-C9B2-404A-BC5C-30E98BF04559}"/>
              </a:ext>
            </a:extLst>
          </p:cNvPr>
          <p:cNvPicPr>
            <a:picLocks noChangeAspect="1"/>
          </p:cNvPicPr>
          <p:nvPr/>
        </p:nvPicPr>
        <p:blipFill>
          <a:blip r:embed="rId3"/>
          <a:stretch>
            <a:fillRect/>
          </a:stretch>
        </p:blipFill>
        <p:spPr>
          <a:xfrm>
            <a:off x="844956" y="501816"/>
            <a:ext cx="10829925" cy="1628775"/>
          </a:xfrm>
          <a:prstGeom prst="rect">
            <a:avLst/>
          </a:prstGeom>
        </p:spPr>
      </p:pic>
      <p:pic>
        <p:nvPicPr>
          <p:cNvPr id="6" name="Picture 6" descr="A picture containing drawing&#10;&#10;Description automatically generated">
            <a:extLst>
              <a:ext uri="{FF2B5EF4-FFF2-40B4-BE49-F238E27FC236}">
                <a16:creationId xmlns:a16="http://schemas.microsoft.com/office/drawing/2014/main" id="{A314B7DA-8B85-4DA3-B7CE-4D1679885292}"/>
              </a:ext>
            </a:extLst>
          </p:cNvPr>
          <p:cNvPicPr>
            <a:picLocks noChangeAspect="1"/>
          </p:cNvPicPr>
          <p:nvPr/>
        </p:nvPicPr>
        <p:blipFill>
          <a:blip r:embed="rId4"/>
          <a:stretch>
            <a:fillRect/>
          </a:stretch>
        </p:blipFill>
        <p:spPr>
          <a:xfrm>
            <a:off x="13088680" y="1226205"/>
            <a:ext cx="3899491" cy="750648"/>
          </a:xfrm>
          <a:prstGeom prst="rect">
            <a:avLst/>
          </a:prstGeom>
        </p:spPr>
      </p:pic>
    </p:spTree>
    <p:extLst>
      <p:ext uri="{BB962C8B-B14F-4D97-AF65-F5344CB8AC3E}">
        <p14:creationId xmlns:p14="http://schemas.microsoft.com/office/powerpoint/2010/main" val="1185792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BD92FE52-7775-4635-A9FD-31D1F0AA10A1}"/>
              </a:ext>
            </a:extLst>
          </p:cNvPr>
          <p:cNvPicPr>
            <a:picLocks noGrp="1" noChangeAspect="1"/>
          </p:cNvPicPr>
          <p:nvPr>
            <p:ph idx="1"/>
          </p:nvPr>
        </p:nvPicPr>
        <p:blipFill>
          <a:blip r:embed="rId3"/>
          <a:stretch>
            <a:fillRect/>
          </a:stretch>
        </p:blipFill>
        <p:spPr>
          <a:xfrm>
            <a:off x="3559693" y="715908"/>
            <a:ext cx="11181906" cy="1599313"/>
          </a:xfrm>
        </p:spPr>
      </p:pic>
      <p:pic>
        <p:nvPicPr>
          <p:cNvPr id="5" name="Picture 5" descr="A close up of a logo&#10;&#10;Description automatically generated">
            <a:extLst>
              <a:ext uri="{FF2B5EF4-FFF2-40B4-BE49-F238E27FC236}">
                <a16:creationId xmlns:a16="http://schemas.microsoft.com/office/drawing/2014/main" id="{BD5F0741-D5E4-4C6B-B95C-2FA9DC6E264E}"/>
              </a:ext>
            </a:extLst>
          </p:cNvPr>
          <p:cNvPicPr>
            <a:picLocks noChangeAspect="1"/>
          </p:cNvPicPr>
          <p:nvPr/>
        </p:nvPicPr>
        <p:blipFill>
          <a:blip r:embed="rId4"/>
          <a:stretch>
            <a:fillRect/>
          </a:stretch>
        </p:blipFill>
        <p:spPr>
          <a:xfrm>
            <a:off x="5207296" y="2565681"/>
            <a:ext cx="7873409" cy="1168425"/>
          </a:xfrm>
          <a:prstGeom prst="rect">
            <a:avLst/>
          </a:prstGeom>
        </p:spPr>
      </p:pic>
      <p:pic>
        <p:nvPicPr>
          <p:cNvPr id="2" name="Picture 2" descr="A picture containing table&#10;&#10;Description automatically generated">
            <a:extLst>
              <a:ext uri="{FF2B5EF4-FFF2-40B4-BE49-F238E27FC236}">
                <a16:creationId xmlns:a16="http://schemas.microsoft.com/office/drawing/2014/main" id="{203EA750-5972-49C8-A128-574C7695DE80}"/>
              </a:ext>
            </a:extLst>
          </p:cNvPr>
          <p:cNvPicPr>
            <a:picLocks noChangeAspect="1"/>
          </p:cNvPicPr>
          <p:nvPr/>
        </p:nvPicPr>
        <p:blipFill>
          <a:blip r:embed="rId5"/>
          <a:stretch>
            <a:fillRect/>
          </a:stretch>
        </p:blipFill>
        <p:spPr>
          <a:xfrm>
            <a:off x="1034017" y="7030798"/>
            <a:ext cx="7408234" cy="1382192"/>
          </a:xfrm>
          <a:prstGeom prst="rect">
            <a:avLst/>
          </a:prstGeom>
        </p:spPr>
      </p:pic>
      <p:pic>
        <p:nvPicPr>
          <p:cNvPr id="3" name="Picture 5" descr="A close up of a logo&#10;&#10;Description automatically generated">
            <a:extLst>
              <a:ext uri="{FF2B5EF4-FFF2-40B4-BE49-F238E27FC236}">
                <a16:creationId xmlns:a16="http://schemas.microsoft.com/office/drawing/2014/main" id="{0F31CF15-67B2-4F38-BCB5-F3C265730C2E}"/>
              </a:ext>
            </a:extLst>
          </p:cNvPr>
          <p:cNvPicPr>
            <a:picLocks noChangeAspect="1"/>
          </p:cNvPicPr>
          <p:nvPr/>
        </p:nvPicPr>
        <p:blipFill>
          <a:blip r:embed="rId6"/>
          <a:stretch>
            <a:fillRect/>
          </a:stretch>
        </p:blipFill>
        <p:spPr>
          <a:xfrm>
            <a:off x="9260958" y="6989609"/>
            <a:ext cx="5201979" cy="1464575"/>
          </a:xfrm>
          <a:prstGeom prst="rect">
            <a:avLst/>
          </a:prstGeom>
        </p:spPr>
      </p:pic>
      <p:pic>
        <p:nvPicPr>
          <p:cNvPr id="8" name="Picture 8" descr="A close up of text on a white background&#10;&#10;Description automatically generated">
            <a:extLst>
              <a:ext uri="{FF2B5EF4-FFF2-40B4-BE49-F238E27FC236}">
                <a16:creationId xmlns:a16="http://schemas.microsoft.com/office/drawing/2014/main" id="{99CAC63E-3D1B-4BAB-90C0-29558A00C4DA}"/>
              </a:ext>
            </a:extLst>
          </p:cNvPr>
          <p:cNvPicPr>
            <a:picLocks noChangeAspect="1"/>
          </p:cNvPicPr>
          <p:nvPr/>
        </p:nvPicPr>
        <p:blipFill>
          <a:blip r:embed="rId7"/>
          <a:stretch>
            <a:fillRect/>
          </a:stretch>
        </p:blipFill>
        <p:spPr>
          <a:xfrm>
            <a:off x="3652283" y="4823859"/>
            <a:ext cx="3553933" cy="2008225"/>
          </a:xfrm>
          <a:prstGeom prst="rect">
            <a:avLst/>
          </a:prstGeom>
        </p:spPr>
      </p:pic>
      <p:pic>
        <p:nvPicPr>
          <p:cNvPr id="13" name="Picture 13" descr="A close up of a logo&#10;&#10;Description automatically generated">
            <a:extLst>
              <a:ext uri="{FF2B5EF4-FFF2-40B4-BE49-F238E27FC236}">
                <a16:creationId xmlns:a16="http://schemas.microsoft.com/office/drawing/2014/main" id="{BDEAB0C1-52C3-4616-9D93-8753CCAF9213}"/>
              </a:ext>
            </a:extLst>
          </p:cNvPr>
          <p:cNvPicPr>
            <a:picLocks noChangeAspect="1"/>
          </p:cNvPicPr>
          <p:nvPr/>
        </p:nvPicPr>
        <p:blipFill>
          <a:blip r:embed="rId8"/>
          <a:stretch>
            <a:fillRect/>
          </a:stretch>
        </p:blipFill>
        <p:spPr>
          <a:xfrm>
            <a:off x="8562974" y="4731489"/>
            <a:ext cx="4019550" cy="2006895"/>
          </a:xfrm>
          <a:prstGeom prst="rect">
            <a:avLst/>
          </a:prstGeom>
        </p:spPr>
      </p:pic>
      <p:cxnSp>
        <p:nvCxnSpPr>
          <p:cNvPr id="15" name="Straight Arrow Connector 14">
            <a:extLst>
              <a:ext uri="{FF2B5EF4-FFF2-40B4-BE49-F238E27FC236}">
                <a16:creationId xmlns:a16="http://schemas.microsoft.com/office/drawing/2014/main" id="{663963C9-C4C7-4440-B301-9CEF2D31578A}"/>
              </a:ext>
            </a:extLst>
          </p:cNvPr>
          <p:cNvCxnSpPr/>
          <p:nvPr/>
        </p:nvCxnSpPr>
        <p:spPr>
          <a:xfrm flipV="1">
            <a:off x="3320682" y="4248372"/>
            <a:ext cx="11879224" cy="2657"/>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696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BCE8AE3-0FE9-47CC-BC68-915CA3CB07F2}"/>
              </a:ext>
            </a:extLst>
          </p:cNvPr>
          <p:cNvSpPr/>
          <p:nvPr/>
        </p:nvSpPr>
        <p:spPr>
          <a:xfrm>
            <a:off x="4467684" y="95365"/>
            <a:ext cx="9782978"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54E05CA-82CF-4887-98EB-1FD3A70E3437}"/>
              </a:ext>
            </a:extLst>
          </p:cNvPr>
          <p:cNvSpPr/>
          <p:nvPr/>
        </p:nvSpPr>
        <p:spPr>
          <a:xfrm>
            <a:off x="1170510" y="1764910"/>
            <a:ext cx="5510898" cy="2260923"/>
          </a:xfrm>
          <a:prstGeom prst="ellipse">
            <a:avLst/>
          </a:prstGeom>
          <a:ln w="28575">
            <a:solidFill>
              <a:srgbClr val="80002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73423EA-9F4C-47BB-B1EC-6799E7109655}"/>
              </a:ext>
            </a:extLst>
          </p:cNvPr>
          <p:cNvSpPr/>
          <p:nvPr/>
        </p:nvSpPr>
        <p:spPr>
          <a:xfrm>
            <a:off x="1844532" y="2114671"/>
            <a:ext cx="2083980" cy="153906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9600" b="1">
                <a:solidFill>
                  <a:schemeClr val="tx1"/>
                </a:solidFill>
              </a:rPr>
              <a:t>TIS</a:t>
            </a:r>
          </a:p>
        </p:txBody>
      </p:sp>
      <p:sp>
        <p:nvSpPr>
          <p:cNvPr id="7" name="Rectangle 6">
            <a:extLst>
              <a:ext uri="{FF2B5EF4-FFF2-40B4-BE49-F238E27FC236}">
                <a16:creationId xmlns:a16="http://schemas.microsoft.com/office/drawing/2014/main" id="{97525518-562E-450A-A5F8-F4994D3D3AC1}"/>
              </a:ext>
            </a:extLst>
          </p:cNvPr>
          <p:cNvSpPr/>
          <p:nvPr/>
        </p:nvSpPr>
        <p:spPr>
          <a:xfrm>
            <a:off x="3780652" y="2303621"/>
            <a:ext cx="2429539" cy="1180214"/>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2400" b="1">
                <a:solidFill>
                  <a:schemeClr val="tx1"/>
                </a:solidFill>
                <a:ea typeface="+mn-lt"/>
                <a:cs typeface="+mn-lt"/>
              </a:rPr>
              <a:t>TRANSFER</a:t>
            </a:r>
            <a:endParaRPr lang="en-US" sz="2400">
              <a:solidFill>
                <a:schemeClr val="tx1"/>
              </a:solidFill>
            </a:endParaRPr>
          </a:p>
          <a:p>
            <a:r>
              <a:rPr lang="en-US" sz="2400" b="1">
                <a:solidFill>
                  <a:schemeClr val="tx1"/>
                </a:solidFill>
                <a:ea typeface="+mn-lt"/>
                <a:cs typeface="+mn-lt"/>
              </a:rPr>
              <a:t>INFORMATION </a:t>
            </a:r>
            <a:endParaRPr lang="en-US" sz="2400">
              <a:solidFill>
                <a:schemeClr val="tx1"/>
              </a:solidFill>
            </a:endParaRPr>
          </a:p>
          <a:p>
            <a:r>
              <a:rPr lang="en-US" sz="2400" b="1">
                <a:solidFill>
                  <a:schemeClr val="tx1"/>
                </a:solidFill>
                <a:ea typeface="+mn-lt"/>
                <a:cs typeface="+mn-lt"/>
              </a:rPr>
              <a:t>SYSTEM</a:t>
            </a:r>
            <a:endParaRPr lang="en-US" sz="2400">
              <a:solidFill>
                <a:schemeClr val="tx1"/>
              </a:solidFill>
            </a:endParaRPr>
          </a:p>
        </p:txBody>
      </p:sp>
      <p:sp>
        <p:nvSpPr>
          <p:cNvPr id="17" name="TextBox 16">
            <a:extLst>
              <a:ext uri="{FF2B5EF4-FFF2-40B4-BE49-F238E27FC236}">
                <a16:creationId xmlns:a16="http://schemas.microsoft.com/office/drawing/2014/main" id="{439B925F-D317-4901-930C-CBA296BF6056}"/>
              </a:ext>
            </a:extLst>
          </p:cNvPr>
          <p:cNvSpPr txBox="1"/>
          <p:nvPr/>
        </p:nvSpPr>
        <p:spPr>
          <a:xfrm>
            <a:off x="8891300" y="7700103"/>
            <a:ext cx="856836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err="1">
                <a:ea typeface="+mn-lt"/>
                <a:cs typeface="+mn-lt"/>
              </a:rPr>
              <a:t>CollegeSource</a:t>
            </a:r>
            <a:r>
              <a:rPr lang="en-US" sz="2400" b="1">
                <a:ea typeface="+mn-lt"/>
                <a:cs typeface="+mn-lt"/>
              </a:rPr>
              <a:t> Annual Conference</a:t>
            </a:r>
            <a:endParaRPr lang="en-US" sz="2400">
              <a:ea typeface="+mn-lt"/>
              <a:cs typeface="+mn-lt"/>
            </a:endParaRPr>
          </a:p>
          <a:p>
            <a:pPr algn="r"/>
            <a:r>
              <a:rPr lang="en-US" sz="2400" b="1">
                <a:solidFill>
                  <a:srgbClr val="800029"/>
                </a:solidFill>
              </a:rPr>
              <a:t>June 17-20, 2019</a:t>
            </a:r>
          </a:p>
          <a:p>
            <a:endParaRPr lang="en-US" sz="2800"/>
          </a:p>
        </p:txBody>
      </p:sp>
      <p:pic>
        <p:nvPicPr>
          <p:cNvPr id="4" name="Picture 4" descr="A crowd of people&#10;&#10;Description automatically generated">
            <a:extLst>
              <a:ext uri="{FF2B5EF4-FFF2-40B4-BE49-F238E27FC236}">
                <a16:creationId xmlns:a16="http://schemas.microsoft.com/office/drawing/2014/main" id="{74CA9EAA-6E87-4F28-97A1-3F899959FCC8}"/>
              </a:ext>
            </a:extLst>
          </p:cNvPr>
          <p:cNvPicPr>
            <a:picLocks noChangeAspect="1"/>
          </p:cNvPicPr>
          <p:nvPr/>
        </p:nvPicPr>
        <p:blipFill>
          <a:blip r:embed="rId3"/>
          <a:stretch>
            <a:fillRect/>
          </a:stretch>
        </p:blipFill>
        <p:spPr>
          <a:xfrm>
            <a:off x="7905470" y="1128105"/>
            <a:ext cx="9449877" cy="6353115"/>
          </a:xfrm>
          <a:prstGeom prst="rect">
            <a:avLst/>
          </a:prstGeom>
          <a:ln>
            <a:noFill/>
          </a:ln>
          <a:effectLst>
            <a:outerShdw blurRad="292100" dist="139700" dir="2700000" algn="tl" rotWithShape="0">
              <a:srgbClr val="333333">
                <a:alpha val="65000"/>
              </a:srgbClr>
            </a:outerShdw>
          </a:effectLst>
        </p:spPr>
      </p:pic>
      <p:cxnSp>
        <p:nvCxnSpPr>
          <p:cNvPr id="14" name="Straight Arrow Connector 13">
            <a:extLst>
              <a:ext uri="{FF2B5EF4-FFF2-40B4-BE49-F238E27FC236}">
                <a16:creationId xmlns:a16="http://schemas.microsoft.com/office/drawing/2014/main" id="{D6C961CF-E743-4066-8C80-517E5AF21724}"/>
              </a:ext>
            </a:extLst>
          </p:cNvPr>
          <p:cNvCxnSpPr/>
          <p:nvPr/>
        </p:nvCxnSpPr>
        <p:spPr>
          <a:xfrm flipV="1">
            <a:off x="1787207" y="2191275"/>
            <a:ext cx="4287031" cy="1393537"/>
          </a:xfrm>
          <a:prstGeom prst="straightConnector1">
            <a:avLst/>
          </a:prstGeom>
          <a:ln>
            <a:solidFill>
              <a:srgbClr val="800029"/>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0124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62218"/>
            <a:ext cx="15544800" cy="2205037"/>
          </a:xfrm>
        </p:spPr>
        <p:txBody>
          <a:bodyPr lIns="91440" tIns="45720" rIns="91440" bIns="45720" anchor="t"/>
          <a:lstStyle/>
          <a:p>
            <a:pPr>
              <a:lnSpc>
                <a:spcPct val="150000"/>
              </a:lnSpc>
            </a:pPr>
            <a:r>
              <a:rPr lang="en-US" dirty="0"/>
              <a:t>Log into your Transferology Lab account at</a:t>
            </a:r>
            <a:br>
              <a:rPr lang="en-US" dirty="0"/>
            </a:br>
            <a:r>
              <a:rPr lang="en-US" dirty="0">
                <a:ea typeface="+mj-lt"/>
                <a:cs typeface="+mj-lt"/>
                <a:hlinkClick r:id="rId3"/>
              </a:rPr>
              <a:t>https://</a:t>
            </a:r>
            <a:r>
              <a:rPr lang="en-US" dirty="0" smtClean="0">
                <a:ea typeface="+mj-lt"/>
                <a:cs typeface="+mj-lt"/>
                <a:hlinkClick r:id="rId3"/>
              </a:rPr>
              <a:t>www.transferologylab.com</a:t>
            </a:r>
            <a:r>
              <a:rPr lang="en-US" dirty="0" smtClean="0">
                <a:ea typeface="+mj-lt"/>
                <a:cs typeface="+mj-lt"/>
              </a:rPr>
              <a:t> </a:t>
            </a:r>
            <a:endParaRPr lang="en-US" dirty="0"/>
          </a:p>
        </p:txBody>
      </p:sp>
      <p:pic>
        <p:nvPicPr>
          <p:cNvPr id="3" name="Picture 2"/>
          <p:cNvPicPr>
            <a:picLocks noChangeAspect="1"/>
          </p:cNvPicPr>
          <p:nvPr/>
        </p:nvPicPr>
        <p:blipFill>
          <a:blip r:embed="rId4"/>
          <a:stretch>
            <a:fillRect/>
          </a:stretch>
        </p:blipFill>
        <p:spPr>
          <a:xfrm>
            <a:off x="888065" y="2888769"/>
            <a:ext cx="17060721" cy="7101541"/>
          </a:xfrm>
          <a:prstGeom prst="rect">
            <a:avLst/>
          </a:prstGeom>
        </p:spPr>
      </p:pic>
    </p:spTree>
    <p:extLst>
      <p:ext uri="{BB962C8B-B14F-4D97-AF65-F5344CB8AC3E}">
        <p14:creationId xmlns:p14="http://schemas.microsoft.com/office/powerpoint/2010/main" val="3274794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7E2B-8013-4146-B45C-A1AE4C7FD0B3}"/>
              </a:ext>
            </a:extLst>
          </p:cNvPr>
          <p:cNvSpPr>
            <a:spLocks noGrp="1"/>
          </p:cNvSpPr>
          <p:nvPr>
            <p:ph type="title"/>
          </p:nvPr>
        </p:nvSpPr>
        <p:spPr>
          <a:xfrm>
            <a:off x="914400" y="162229"/>
            <a:ext cx="16459200" cy="1714500"/>
          </a:xfrm>
        </p:spPr>
        <p:txBody>
          <a:bodyPr lIns="91440" tIns="45720" rIns="91440" bIns="45720" anchor="t"/>
          <a:lstStyle/>
          <a:p>
            <a:r>
              <a:rPr lang="en-US"/>
              <a:t>School Profile</a:t>
            </a:r>
          </a:p>
        </p:txBody>
      </p:sp>
      <p:pic>
        <p:nvPicPr>
          <p:cNvPr id="3" name="Picture 3" descr="A screenshot of a social media post&#10;&#10;Description automatically generated">
            <a:extLst>
              <a:ext uri="{FF2B5EF4-FFF2-40B4-BE49-F238E27FC236}">
                <a16:creationId xmlns:a16="http://schemas.microsoft.com/office/drawing/2014/main" id="{61B37C98-30D9-44FF-94D7-F4C53202A644}"/>
              </a:ext>
            </a:extLst>
          </p:cNvPr>
          <p:cNvPicPr>
            <a:picLocks noGrp="1" noChangeAspect="1"/>
          </p:cNvPicPr>
          <p:nvPr>
            <p:ph idx="1"/>
          </p:nvPr>
        </p:nvPicPr>
        <p:blipFill>
          <a:blip r:embed="rId3"/>
          <a:stretch>
            <a:fillRect/>
          </a:stretch>
        </p:blipFill>
        <p:spPr>
          <a:xfrm>
            <a:off x="157124" y="1272958"/>
            <a:ext cx="17848492" cy="8433778"/>
          </a:xfrm>
        </p:spPr>
      </p:pic>
    </p:spTree>
    <p:extLst>
      <p:ext uri="{BB962C8B-B14F-4D97-AF65-F5344CB8AC3E}">
        <p14:creationId xmlns:p14="http://schemas.microsoft.com/office/powerpoint/2010/main" val="3751415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4C19-584C-422B-8B9C-CF6C1AC473FF}"/>
              </a:ext>
            </a:extLst>
          </p:cNvPr>
          <p:cNvSpPr>
            <a:spLocks noGrp="1"/>
          </p:cNvSpPr>
          <p:nvPr>
            <p:ph type="title"/>
          </p:nvPr>
        </p:nvSpPr>
        <p:spPr>
          <a:xfrm>
            <a:off x="159589" y="2030202"/>
            <a:ext cx="6172200" cy="1714500"/>
          </a:xfrm>
        </p:spPr>
        <p:txBody>
          <a:bodyPr lIns="91440" tIns="45720" rIns="91440" bIns="45720" anchor="t"/>
          <a:lstStyle/>
          <a:p>
            <a:r>
              <a:rPr lang="en-US"/>
              <a:t>Transfer </a:t>
            </a:r>
            <a:br>
              <a:rPr lang="en-US"/>
            </a:br>
            <a:r>
              <a:rPr lang="en-US"/>
              <a:t>Equivalencies</a:t>
            </a:r>
          </a:p>
        </p:txBody>
      </p:sp>
      <p:pic>
        <p:nvPicPr>
          <p:cNvPr id="4" name="Picture 4" descr="A screenshot of a social media post&#10;&#10;Description automatically generated">
            <a:extLst>
              <a:ext uri="{FF2B5EF4-FFF2-40B4-BE49-F238E27FC236}">
                <a16:creationId xmlns:a16="http://schemas.microsoft.com/office/drawing/2014/main" id="{AB0DD804-DF64-4752-951B-9FEDB15835EA}"/>
              </a:ext>
            </a:extLst>
          </p:cNvPr>
          <p:cNvPicPr>
            <a:picLocks noChangeAspect="1"/>
          </p:cNvPicPr>
          <p:nvPr/>
        </p:nvPicPr>
        <p:blipFill>
          <a:blip r:embed="rId3"/>
          <a:stretch>
            <a:fillRect/>
          </a:stretch>
        </p:blipFill>
        <p:spPr>
          <a:xfrm>
            <a:off x="6154947" y="1442795"/>
            <a:ext cx="11304916" cy="3476392"/>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7C954596-C39D-444A-9AA9-A698761ABC1A}"/>
              </a:ext>
            </a:extLst>
          </p:cNvPr>
          <p:cNvPicPr>
            <a:picLocks noChangeAspect="1"/>
          </p:cNvPicPr>
          <p:nvPr/>
        </p:nvPicPr>
        <p:blipFill>
          <a:blip r:embed="rId4"/>
          <a:stretch>
            <a:fillRect/>
          </a:stretch>
        </p:blipFill>
        <p:spPr>
          <a:xfrm>
            <a:off x="1130060" y="5384125"/>
            <a:ext cx="12340086" cy="4177013"/>
          </a:xfrm>
          <a:prstGeom prst="rect">
            <a:avLst/>
          </a:prstGeom>
        </p:spPr>
      </p:pic>
    </p:spTree>
    <p:extLst>
      <p:ext uri="{BB962C8B-B14F-4D97-AF65-F5344CB8AC3E}">
        <p14:creationId xmlns:p14="http://schemas.microsoft.com/office/powerpoint/2010/main" val="1663080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FBF8-8DF8-4BED-A453-72E625EFE126}"/>
              </a:ext>
            </a:extLst>
          </p:cNvPr>
          <p:cNvSpPr>
            <a:spLocks noGrp="1"/>
          </p:cNvSpPr>
          <p:nvPr>
            <p:ph type="title"/>
          </p:nvPr>
        </p:nvSpPr>
        <p:spPr>
          <a:xfrm>
            <a:off x="979098" y="1232259"/>
            <a:ext cx="16459200" cy="916557"/>
          </a:xfrm>
        </p:spPr>
        <p:txBody>
          <a:bodyPr lIns="91440" tIns="45720" rIns="91440" bIns="45720" anchor="t"/>
          <a:lstStyle/>
          <a:p>
            <a:r>
              <a:rPr lang="en-US"/>
              <a:t>Transfer Equivalencies</a:t>
            </a:r>
          </a:p>
        </p:txBody>
      </p:sp>
      <p:pic>
        <p:nvPicPr>
          <p:cNvPr id="5" name="Picture 5" descr="A screenshot of a cell phone&#10;&#10;Description automatically generated">
            <a:extLst>
              <a:ext uri="{FF2B5EF4-FFF2-40B4-BE49-F238E27FC236}">
                <a16:creationId xmlns:a16="http://schemas.microsoft.com/office/drawing/2014/main" id="{BAF3BD78-44C0-4DE6-8146-8C5EC4094A40}"/>
              </a:ext>
            </a:extLst>
          </p:cNvPr>
          <p:cNvPicPr>
            <a:picLocks noChangeAspect="1"/>
          </p:cNvPicPr>
          <p:nvPr/>
        </p:nvPicPr>
        <p:blipFill>
          <a:blip r:embed="rId3"/>
          <a:stretch>
            <a:fillRect/>
          </a:stretch>
        </p:blipFill>
        <p:spPr>
          <a:xfrm>
            <a:off x="1216325" y="2398788"/>
            <a:ext cx="16394500" cy="7042178"/>
          </a:xfrm>
          <a:prstGeom prst="rect">
            <a:avLst/>
          </a:prstGeom>
        </p:spPr>
      </p:pic>
    </p:spTree>
    <p:extLst>
      <p:ext uri="{BB962C8B-B14F-4D97-AF65-F5344CB8AC3E}">
        <p14:creationId xmlns:p14="http://schemas.microsoft.com/office/powerpoint/2010/main" val="2383200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WLtheme1">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WLtheme2">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Wltheme3">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WLtheme4">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WLtheme5">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UWLtheme6">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uwl-powerpoint</Template>
  <TotalTime>1872</TotalTime>
  <Words>1744</Words>
  <Application>Microsoft Office PowerPoint</Application>
  <PresentationFormat>Custom</PresentationFormat>
  <Paragraphs>78</Paragraphs>
  <Slides>16</Slides>
  <Notes>16</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16</vt:i4>
      </vt:variant>
    </vt:vector>
  </HeadingPairs>
  <TitlesOfParts>
    <vt:vector size="27" baseType="lpstr">
      <vt:lpstr>Arial</vt:lpstr>
      <vt:lpstr>Calibri</vt:lpstr>
      <vt:lpstr>Century Gothic</vt:lpstr>
      <vt:lpstr>Wingdings</vt:lpstr>
      <vt:lpstr>Custom Design</vt:lpstr>
      <vt:lpstr>UWLtheme1</vt:lpstr>
      <vt:lpstr>UWLtheme2</vt:lpstr>
      <vt:lpstr>UWltheme3</vt:lpstr>
      <vt:lpstr>UWLtheme4</vt:lpstr>
      <vt:lpstr>UWLtheme5</vt:lpstr>
      <vt:lpstr>UWLtheme6</vt:lpstr>
      <vt:lpstr>Lab Training</vt:lpstr>
      <vt:lpstr>PowerPoint Presentation</vt:lpstr>
      <vt:lpstr>PowerPoint Presentation</vt:lpstr>
      <vt:lpstr>PowerPoint Presentation</vt:lpstr>
      <vt:lpstr>PowerPoint Presentation</vt:lpstr>
      <vt:lpstr>Log into your Transferology Lab account at https://www.transferologylab.com </vt:lpstr>
      <vt:lpstr>School Profile</vt:lpstr>
      <vt:lpstr>Transfer  Equivalencies</vt:lpstr>
      <vt:lpstr>Transfer Equivalencies</vt:lpstr>
      <vt:lpstr>Replacement  Courses</vt:lpstr>
      <vt:lpstr>Replacement Courses</vt:lpstr>
      <vt:lpstr>Course Bundles</vt:lpstr>
      <vt:lpstr>Course Bundles</vt:lpstr>
      <vt:lpstr>PowerPoint Presentation</vt:lpstr>
      <vt:lpstr>Course Bundles</vt:lpstr>
      <vt:lpstr>Questions?</vt:lpstr>
    </vt:vector>
  </TitlesOfParts>
  <Company>University of Wisconsin-La Crosse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Transferology Lab Training</dc:title>
  <dc:creator>Scott Johns</dc:creator>
  <cp:lastModifiedBy>Victoria Rahn</cp:lastModifiedBy>
  <cp:revision>27</cp:revision>
  <dcterms:created xsi:type="dcterms:W3CDTF">2020-09-15T18:34:46Z</dcterms:created>
  <dcterms:modified xsi:type="dcterms:W3CDTF">2020-09-30T21:11:33Z</dcterms:modified>
</cp:coreProperties>
</file>