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8" r:id="rId1"/>
  </p:sldMasterIdLst>
  <p:notesMasterIdLst>
    <p:notesMasterId r:id="rId44"/>
  </p:notesMasterIdLst>
  <p:handoutMasterIdLst>
    <p:handoutMasterId r:id="rId45"/>
  </p:handoutMasterIdLst>
  <p:sldIdLst>
    <p:sldId id="256" r:id="rId2"/>
    <p:sldId id="257" r:id="rId3"/>
    <p:sldId id="259" r:id="rId4"/>
    <p:sldId id="304" r:id="rId5"/>
    <p:sldId id="305" r:id="rId6"/>
    <p:sldId id="267" r:id="rId7"/>
    <p:sldId id="265" r:id="rId8"/>
    <p:sldId id="268" r:id="rId9"/>
    <p:sldId id="269" r:id="rId10"/>
    <p:sldId id="266" r:id="rId11"/>
    <p:sldId id="274" r:id="rId12"/>
    <p:sldId id="299" r:id="rId13"/>
    <p:sldId id="271" r:id="rId14"/>
    <p:sldId id="300" r:id="rId15"/>
    <p:sldId id="272" r:id="rId16"/>
    <p:sldId id="306" r:id="rId17"/>
    <p:sldId id="307" r:id="rId18"/>
    <p:sldId id="273" r:id="rId19"/>
    <p:sldId id="264" r:id="rId20"/>
    <p:sldId id="262" r:id="rId21"/>
    <p:sldId id="277" r:id="rId22"/>
    <p:sldId id="276" r:id="rId23"/>
    <p:sldId id="263" r:id="rId24"/>
    <p:sldId id="278" r:id="rId25"/>
    <p:sldId id="281" r:id="rId26"/>
    <p:sldId id="283" r:id="rId27"/>
    <p:sldId id="284" r:id="rId28"/>
    <p:sldId id="287" r:id="rId29"/>
    <p:sldId id="285" r:id="rId30"/>
    <p:sldId id="286" r:id="rId31"/>
    <p:sldId id="288" r:id="rId32"/>
    <p:sldId id="289" r:id="rId33"/>
    <p:sldId id="302" r:id="rId34"/>
    <p:sldId id="290" r:id="rId35"/>
    <p:sldId id="291" r:id="rId36"/>
    <p:sldId id="292" r:id="rId37"/>
    <p:sldId id="293" r:id="rId38"/>
    <p:sldId id="294" r:id="rId39"/>
    <p:sldId id="295" r:id="rId40"/>
    <p:sldId id="296" r:id="rId41"/>
    <p:sldId id="297" r:id="rId42"/>
    <p:sldId id="298"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notesViewPr>
    <p:cSldViewPr snapToGrid="0" snapToObjects="1">
      <p:cViewPr varScale="1">
        <p:scale>
          <a:sx n="86" d="100"/>
          <a:sy n="86" d="100"/>
        </p:scale>
        <p:origin x="-2944" y="-1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98C6FB9-49BC-BB42-99CF-B5AA301D4F80}" type="datetimeFigureOut">
              <a:rPr lang="en-US" smtClean="0"/>
              <a:pPr/>
              <a:t>11/26/2012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AC1C90F-EF7C-EA4C-8712-3340002743CD}" type="slidenum">
              <a:rPr lang="en-US" smtClean="0"/>
              <a:pPr/>
              <a:t>‹#›</a:t>
            </a:fld>
            <a:endParaRPr lang="en-US"/>
          </a:p>
        </p:txBody>
      </p:sp>
    </p:spTree>
    <p:extLst>
      <p:ext uri="{BB962C8B-B14F-4D97-AF65-F5344CB8AC3E}">
        <p14:creationId xmlns:p14="http://schemas.microsoft.com/office/powerpoint/2010/main" val="2045288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751A79E-536C-B546-8FFB-8A8745B32DFE}" type="datetimeFigureOut">
              <a:rPr lang="en-US" smtClean="0"/>
              <a:pPr/>
              <a:t>11/26/2012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1C4A8DB-E574-5E49-91BE-EEDF587E8352}" type="slidenum">
              <a:rPr lang="en-US" smtClean="0"/>
              <a:pPr/>
              <a:t>‹#›</a:t>
            </a:fld>
            <a:endParaRPr lang="en-US"/>
          </a:p>
        </p:txBody>
      </p:sp>
    </p:spTree>
    <p:extLst>
      <p:ext uri="{BB962C8B-B14F-4D97-AF65-F5344CB8AC3E}">
        <p14:creationId xmlns:p14="http://schemas.microsoft.com/office/powerpoint/2010/main" val="30296734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16</a:t>
            </a:fld>
            <a:endParaRPr lang="en-US"/>
          </a:p>
        </p:txBody>
      </p:sp>
    </p:spTree>
    <p:extLst>
      <p:ext uri="{BB962C8B-B14F-4D97-AF65-F5344CB8AC3E}">
        <p14:creationId xmlns:p14="http://schemas.microsoft.com/office/powerpoint/2010/main" val="1861611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17</a:t>
            </a:fld>
            <a:endParaRPr lang="en-US"/>
          </a:p>
        </p:txBody>
      </p:sp>
    </p:spTree>
    <p:extLst>
      <p:ext uri="{BB962C8B-B14F-4D97-AF65-F5344CB8AC3E}">
        <p14:creationId xmlns:p14="http://schemas.microsoft.com/office/powerpoint/2010/main" val="3088418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There is no better lesson than a real life situation.  But before I set the scene, we’d like to know how many of you have experienced a life-threatening emergency in your facility?</a:t>
            </a:r>
          </a:p>
          <a:p>
            <a:r>
              <a:rPr lang="en-US" dirty="0"/>
              <a:t>While I am fortunate to stand before you and share our story of saving a life, both Kim and I realize, understand and appreciate that there are all levels of emergencies out there from minor injuries to even deaths in your facilities.  For those who have dealt with a death, we are truly sorry.</a:t>
            </a:r>
          </a:p>
          <a:p>
            <a:r>
              <a:rPr lang="en-US" dirty="0"/>
              <a:t> </a:t>
            </a:r>
          </a:p>
          <a:p>
            <a:r>
              <a:rPr lang="en-US" dirty="0"/>
              <a:t>To set the scene with our scenario:  it was January 27, 2010 at approximately 9:24pm.  Clare (who has given us permission to use her name) was a healthy 20 year old female participating in a </a:t>
            </a:r>
            <a:r>
              <a:rPr lang="en-US" dirty="0" err="1"/>
              <a:t>groupx</a:t>
            </a:r>
            <a:r>
              <a:rPr lang="en-US" dirty="0"/>
              <a:t> class:</a:t>
            </a:r>
          </a:p>
          <a:p>
            <a:r>
              <a:rPr lang="en-US" dirty="0"/>
              <a:t>	Drink to abs	</a:t>
            </a:r>
          </a:p>
          <a:p>
            <a:r>
              <a:rPr lang="en-US" dirty="0"/>
              <a:t>	Became unresponsive so CPR was started by her friend who is a lifeguard</a:t>
            </a:r>
          </a:p>
          <a:p>
            <a:r>
              <a:rPr lang="en-US" dirty="0"/>
              <a:t>	Friend became overwhelmed so another student took over – happened to be a student athletic trainer</a:t>
            </a:r>
          </a:p>
          <a:p>
            <a:r>
              <a:rPr lang="en-US" dirty="0"/>
              <a:t>	In the meantime, the instructor went to the Info Counter and alerted staff</a:t>
            </a:r>
          </a:p>
          <a:p>
            <a:r>
              <a:rPr lang="en-US" dirty="0"/>
              <a:t>	Call was made to 911, UP, Mo</a:t>
            </a:r>
          </a:p>
          <a:p>
            <a:r>
              <a:rPr lang="en-US" dirty="0"/>
              <a:t>	Staff took the AED to the room and immediately applied it; shock was administered</a:t>
            </a:r>
          </a:p>
          <a:p>
            <a:r>
              <a:rPr lang="en-US" dirty="0"/>
              <a:t>	When she left, her heart was not beating</a:t>
            </a:r>
          </a:p>
          <a:p>
            <a:r>
              <a:rPr lang="en-US" dirty="0"/>
              <a:t> </a:t>
            </a:r>
          </a:p>
          <a:p>
            <a:r>
              <a:rPr lang="en-US" dirty="0"/>
              <a:t>What saved her life? the efficient actions and teamwork of our staff, university police and the paramedics in addition to Clare’s incredible fight to live!</a:t>
            </a:r>
          </a:p>
        </p:txBody>
      </p:sp>
      <p:sp>
        <p:nvSpPr>
          <p:cNvPr id="4" name="Slide Number Placeholder 3"/>
          <p:cNvSpPr>
            <a:spLocks noGrp="1"/>
          </p:cNvSpPr>
          <p:nvPr>
            <p:ph type="sldNum" sz="quarter" idx="10"/>
          </p:nvPr>
        </p:nvSpPr>
        <p:spPr/>
        <p:txBody>
          <a:bodyPr/>
          <a:lstStyle/>
          <a:p>
            <a:fld id="{E1C4A8DB-E574-5E49-91BE-EEDF587E835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After dealing</a:t>
            </a:r>
            <a:r>
              <a:rPr lang="en-US" baseline="0" dirty="0" smtClean="0"/>
              <a:t> with this emergency, w</a:t>
            </a:r>
            <a:r>
              <a:rPr lang="en-US" dirty="0" smtClean="0"/>
              <a:t>e felt good about our</a:t>
            </a:r>
            <a:r>
              <a:rPr lang="en-US" baseline="0" dirty="0" smtClean="0"/>
              <a:t> emergency action plan and our staff’s ability to implement it.  As we assessed and learned from it, we were grateful</a:t>
            </a:r>
            <a:r>
              <a:rPr lang="en-US" dirty="0" smtClean="0"/>
              <a:t> that we were</a:t>
            </a:r>
            <a:r>
              <a:rPr lang="en-US" baseline="0" dirty="0" smtClean="0"/>
              <a:t> in a position to make a good thing even better, as we made several improvements:</a:t>
            </a:r>
          </a:p>
          <a:p>
            <a:pPr>
              <a:buFontTx/>
              <a:buChar char="•"/>
            </a:pPr>
            <a:r>
              <a:rPr lang="en-US" baseline="0" dirty="0" smtClean="0"/>
              <a:t>I listened to the phone call that was made by our staff member.  While the end result was that EMS was dispatched, he wasn’t real confident with the details such as phone number and address, even though they were written on the EAP near the phone (understandable in such an anxious situation).  On TV they make it seem like calls are answered with “911 what is your emergency?”.  Reality is that the call was answered “911, what number are you calling from?”.  Let’s face it.  None of us have to remember phone numbers any more so having the phone number and address clearly written and part of your emergency response training is imperative. </a:t>
            </a:r>
          </a:p>
          <a:p>
            <a:pPr>
              <a:buFontTx/>
              <a:buChar char="•"/>
            </a:pPr>
            <a:r>
              <a:rPr lang="en-US" baseline="0" dirty="0" smtClean="0"/>
              <a:t>Another thing we learned from the call is that when you have a life threatening situation, you are transferred to a nurse advisor to provide updates and to get advice if needed. The 911 call that night was made from our information counter so there was no clear sight line of the scene. Therefore, staff had to use two-way radios to relay Clare’s status, which obviously isn’t ideal for many reasons.</a:t>
            </a:r>
          </a:p>
          <a:p>
            <a:pPr>
              <a:buFontTx/>
              <a:buChar char="•"/>
            </a:pPr>
            <a:r>
              <a:rPr lang="en-US" baseline="0" dirty="0" smtClean="0"/>
              <a:t>Prior to this emergency, we just had a CPR mask on the AED that was stored in the Information Counter.  After this, we placed CPR masks in all rooms throughout the building and purchased pockets masks for the staff to wear during their shifts.</a:t>
            </a:r>
          </a:p>
          <a:p>
            <a:pPr>
              <a:buFontTx/>
              <a:buChar char="•"/>
            </a:pPr>
            <a:r>
              <a:rPr lang="en-US" baseline="0" dirty="0" smtClean="0"/>
              <a:t>We purchased first aid, </a:t>
            </a:r>
            <a:r>
              <a:rPr lang="en-US" baseline="0" dirty="0" err="1" smtClean="0"/>
              <a:t>cpr</a:t>
            </a:r>
            <a:r>
              <a:rPr lang="en-US" baseline="0" dirty="0" smtClean="0"/>
              <a:t> &amp; </a:t>
            </a:r>
            <a:r>
              <a:rPr lang="en-US" baseline="0" dirty="0" err="1" smtClean="0"/>
              <a:t>aed</a:t>
            </a:r>
            <a:r>
              <a:rPr lang="en-US" baseline="0" dirty="0" smtClean="0"/>
              <a:t> reference cards and placed them in the information counter so that staff could refer to them frequently.  We also have information posted on D2L and our ERT website.   This year, committee members put together a binder with all of our resources.</a:t>
            </a:r>
          </a:p>
          <a:p>
            <a:pPr>
              <a:buFontTx/>
              <a:buChar char="•"/>
            </a:pPr>
            <a:r>
              <a:rPr lang="en-US" baseline="0" dirty="0" smtClean="0"/>
              <a:t>Immediately after Clare’s sudden cardiac arrest, we had every staff member “check off” CPR &amp; AED with our graduate assistant.  Now we build it into what we call “spring training” that happens the second week of classes in the 2</a:t>
            </a:r>
            <a:r>
              <a:rPr lang="en-US" baseline="30000" dirty="0" smtClean="0"/>
              <a:t>nd</a:t>
            </a:r>
            <a:r>
              <a:rPr lang="en-US" baseline="0" dirty="0" smtClean="0"/>
              <a:t> semester and all staff members are required to attend.</a:t>
            </a:r>
          </a:p>
          <a:p>
            <a:pPr>
              <a:buFontTx/>
              <a:buChar char="•"/>
            </a:pPr>
            <a:r>
              <a:rPr lang="en-US" baseline="0" dirty="0" smtClean="0"/>
              <a:t>I had just gotten home from work when I received the phone call that this was happening.  By the time I returned, the </a:t>
            </a:r>
            <a:r>
              <a:rPr lang="en-US" baseline="0" dirty="0" err="1" smtClean="0"/>
              <a:t>EMT’s</a:t>
            </a:r>
            <a:r>
              <a:rPr lang="en-US" baseline="0" dirty="0" smtClean="0"/>
              <a:t> were close to leaving with Clare.  One of the things that LITERALLY hit me in the face when I came flying in was the impact that this was having on SO MANY PEOPLE as students who were in the </a:t>
            </a:r>
            <a:r>
              <a:rPr lang="en-US" baseline="0" dirty="0" err="1" smtClean="0"/>
              <a:t>groupx</a:t>
            </a:r>
            <a:r>
              <a:rPr lang="en-US" baseline="0" dirty="0" smtClean="0"/>
              <a:t> class were huddled outside the room; some embracing each other; some in tears.  For whatever reason, my instinct was to have a staff member start gathering names of those who were there at the time.  We then invited them to the debriefing sessions that took place the next day.  Now that is written into our EAP so that we can provide support if necessary.</a:t>
            </a:r>
          </a:p>
          <a:p>
            <a:pPr>
              <a:buFontTx/>
              <a:buChar char="•"/>
            </a:pPr>
            <a:r>
              <a:rPr lang="en-US" baseline="0" dirty="0" smtClean="0"/>
              <a:t>The long term and biggest impact of our evaluation was the reality that we need to become intentional in our year long emergency response training.  We had previous conversations about it and even tried a couple of pilots.  But then the concept sat on a bookshelf and was something that just didn’t happen…until now.  We were fortunate that the graduate assistant I referred to earlier was part of a similar program at the University of MN.  They graciously shared their resources which became the foundation of what we call our emergency response team or ERT, which is the premise of the rest of my presentation.</a:t>
            </a:r>
          </a:p>
        </p:txBody>
      </p:sp>
      <p:sp>
        <p:nvSpPr>
          <p:cNvPr id="4" name="Slide Number Placeholder 3"/>
          <p:cNvSpPr>
            <a:spLocks noGrp="1"/>
          </p:cNvSpPr>
          <p:nvPr>
            <p:ph type="sldNum" sz="quarter" idx="10"/>
          </p:nvPr>
        </p:nvSpPr>
        <p:spPr/>
        <p:txBody>
          <a:bodyPr/>
          <a:lstStyle/>
          <a:p>
            <a:fld id="{E1C4A8DB-E574-5E49-91BE-EEDF587E835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many of you have similar programs on your campuses?</a:t>
            </a:r>
            <a:r>
              <a:rPr lang="en-US" baseline="0" dirty="0" smtClean="0"/>
              <a:t>  So…many of you have an idea of how to make this happen while others may be here to learn how to do so.  At the end of this presentation, we hope that there is time for us all to learn from each other as the UW-L way is only one of many ways to train your staff.</a:t>
            </a:r>
          </a:p>
          <a:p>
            <a:endParaRPr lang="en-US" baseline="0" dirty="0" smtClean="0"/>
          </a:p>
          <a:p>
            <a:r>
              <a:rPr lang="en-US" dirty="0" smtClean="0"/>
              <a:t>We</a:t>
            </a:r>
            <a:r>
              <a:rPr lang="en-US" baseline="0" dirty="0" smtClean="0"/>
              <a:t> have come up with five steps that we think it takes to create your own ERT.  First:  create your team!  Obviously we had a lot of buy-in due to our sudden cardiac arrest.  That laid the foundation to successful, ongoing involvement from staff members who volunteer their time each year.  We simply put out an e-mail at the time to recruit members.  Now we present a brief overview of this and our four volunteer committees at our fall staff training and typically have plenty of interest.  I have heard of other schools who just send out an e-mail, inviting staff members to participate.  Other institutions may require participation at certain staffing levels; some pay certain members.</a:t>
            </a:r>
            <a:endParaRPr lang="en-US" dirty="0"/>
          </a:p>
        </p:txBody>
      </p:sp>
      <p:sp>
        <p:nvSpPr>
          <p:cNvPr id="4" name="Slide Number Placeholder 3"/>
          <p:cNvSpPr>
            <a:spLocks noGrp="1"/>
          </p:cNvSpPr>
          <p:nvPr>
            <p:ph type="sldNum" sz="quarter" idx="10"/>
          </p:nvPr>
        </p:nvSpPr>
        <p:spPr/>
        <p:txBody>
          <a:bodyPr/>
          <a:lstStyle/>
          <a:p>
            <a:fld id="{E1C4A8DB-E574-5E49-91BE-EEDF587E8352}"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you can see, our team is definitely student based.  I serve as the advisor</a:t>
            </a:r>
            <a:r>
              <a:rPr lang="en-US" baseline="0" dirty="0" smtClean="0"/>
              <a:t> and am Red Cross instructor certified in first aid, CPR &amp; AED.  For the past 2 years, we have had co-chairs as leaders who have shared the responsibilities of leading meetings and the staff reviews.  Ideally, we’d like to have one representative from each of our 10 staff position areas.  Though we don’t necessarily get that each year, we do have good participation.  We work closely with our university police officers and our athletic training program but they don’t hold a “seat” on the team.  Other schools may have university representation as part of their programs with routine feedback, such as risk management and/or the counseling department, which I believe would be extremely valuable as well.</a:t>
            </a:r>
            <a:endParaRPr lang="en-US" dirty="0"/>
          </a:p>
        </p:txBody>
      </p:sp>
      <p:sp>
        <p:nvSpPr>
          <p:cNvPr id="4" name="Slide Number Placeholder 3"/>
          <p:cNvSpPr>
            <a:spLocks noGrp="1"/>
          </p:cNvSpPr>
          <p:nvPr>
            <p:ph type="sldNum" sz="quarter" idx="10"/>
          </p:nvPr>
        </p:nvSpPr>
        <p:spPr/>
        <p:txBody>
          <a:bodyPr/>
          <a:lstStyle/>
          <a:p>
            <a:fld id="{E1C4A8DB-E574-5E49-91BE-EEDF587E8352}"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C4A8DB-E574-5E49-91BE-EEDF587E8352}"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This is an inventory of</a:t>
            </a:r>
            <a:r>
              <a:rPr lang="en-US" baseline="0" dirty="0" smtClean="0"/>
              <a:t> everything you have and do related to your emergency procedures.  It’s important for the committee to know and review:</a:t>
            </a:r>
          </a:p>
          <a:p>
            <a:r>
              <a:rPr lang="en-US" baseline="0" dirty="0" smtClean="0"/>
              <a:t>*emergency action plans – Kim hit that extremely well; make sure the committee knows them inside out</a:t>
            </a:r>
          </a:p>
          <a:p>
            <a:r>
              <a:rPr lang="en-US" baseline="0" dirty="0" smtClean="0"/>
              <a:t>*make sure committee reviews and is familiar with all forms, checklists, and reports for documentation – ensure the documents stay up to date</a:t>
            </a:r>
          </a:p>
          <a:p>
            <a:r>
              <a:rPr lang="en-US" baseline="0" dirty="0" smtClean="0"/>
              <a:t>*what equipment do you have for care and communication, such as an AED, first aid kits, two way radios, &amp; cell phones that have all been mentioned before; committee can assist with equipment and supply inventory, especially with restocking as Kim discussed</a:t>
            </a:r>
          </a:p>
          <a:p>
            <a:r>
              <a:rPr lang="en-US" baseline="0" dirty="0" smtClean="0"/>
              <a:t>*what are your common practices?  Who initiates the EAP?  How does he/she initiate the plan?  Who responds within the facility?  How long does it take for EMS to respond?  Who contacts university police?  At UW-L we are fortunate to have a certified athletic trainer working with our sport clubs and student athletic trainers working as first aiders, though not all day; several radios allow many to hear the calls so we tend to flock to an emergency</a:t>
            </a:r>
          </a:p>
          <a:p>
            <a:r>
              <a:rPr lang="en-US" baseline="0" dirty="0" smtClean="0"/>
              <a:t>*Kim mentioned this as well regarding your required certifications; our staff has a minimum of first aid, CPR &amp; AED certifications; trip leaders have WFR; what type of training do you do and when? we will come back to how we train our staff</a:t>
            </a:r>
          </a:p>
          <a:p>
            <a:r>
              <a:rPr lang="en-US" baseline="0" dirty="0" smtClean="0"/>
              <a:t>*important to have university collaboration, especially for life threatening emergencies; we have discussed the importance of university police; risk management/safety office; medical personnel; and potentially counseling; our procedures require us to call university police anytime we call 911, even though it is patched thru; when an officer arrived during Clare’s sudden cardiac arrest, he immediately initiated 2-person </a:t>
            </a:r>
            <a:r>
              <a:rPr lang="en-US" baseline="0" dirty="0" err="1" smtClean="0"/>
              <a:t>cpr</a:t>
            </a:r>
            <a:endParaRPr lang="en-US" dirty="0"/>
          </a:p>
        </p:txBody>
      </p:sp>
      <p:sp>
        <p:nvSpPr>
          <p:cNvPr id="4" name="Slide Number Placeholder 3"/>
          <p:cNvSpPr>
            <a:spLocks noGrp="1"/>
          </p:cNvSpPr>
          <p:nvPr>
            <p:ph type="sldNum" sz="quarter" idx="10"/>
          </p:nvPr>
        </p:nvSpPr>
        <p:spPr/>
        <p:txBody>
          <a:bodyPr/>
          <a:lstStyle/>
          <a:p>
            <a:fld id="{E1C4A8DB-E574-5E49-91BE-EEDF587E8352}"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Kim did a phenomenal job covering this!</a:t>
            </a:r>
            <a:endParaRPr lang="en-US" dirty="0"/>
          </a:p>
        </p:txBody>
      </p:sp>
      <p:sp>
        <p:nvSpPr>
          <p:cNvPr id="4" name="Slide Number Placeholder 3"/>
          <p:cNvSpPr>
            <a:spLocks noGrp="1"/>
          </p:cNvSpPr>
          <p:nvPr>
            <p:ph type="sldNum" sz="quarter" idx="10"/>
          </p:nvPr>
        </p:nvSpPr>
        <p:spPr/>
        <p:txBody>
          <a:bodyPr/>
          <a:lstStyle/>
          <a:p>
            <a:fld id="{E1C4A8DB-E574-5E49-91BE-EEDF587E8352}"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nuts and bolts of ERT!  What are “red shirt reviews”?</a:t>
            </a:r>
            <a:endParaRPr lang="en-US" dirty="0"/>
          </a:p>
        </p:txBody>
      </p:sp>
      <p:sp>
        <p:nvSpPr>
          <p:cNvPr id="4" name="Slide Number Placeholder 3"/>
          <p:cNvSpPr>
            <a:spLocks noGrp="1"/>
          </p:cNvSpPr>
          <p:nvPr>
            <p:ph type="sldNum" sz="quarter" idx="10"/>
          </p:nvPr>
        </p:nvSpPr>
        <p:spPr/>
        <p:txBody>
          <a:bodyPr/>
          <a:lstStyle/>
          <a:p>
            <a:fld id="{E1C4A8DB-E574-5E49-91BE-EEDF587E835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spend a lot of time talking about ways to help staff members become “comfortable” dealing</a:t>
            </a:r>
            <a:r>
              <a:rPr lang="en-US" baseline="0" dirty="0" smtClean="0"/>
              <a:t> with situations.  In fact, we used to call them red shirt drills but felt that was too intimidating so we changed the wording.  There are many resources you can use to create your review scenarios, such as…  We have a certified athletic trainer review ours for us but you could have many different levels/agencies involved.</a:t>
            </a:r>
            <a:endParaRPr lang="en-US" dirty="0"/>
          </a:p>
        </p:txBody>
      </p:sp>
      <p:sp>
        <p:nvSpPr>
          <p:cNvPr id="4" name="Slide Number Placeholder 3"/>
          <p:cNvSpPr>
            <a:spLocks noGrp="1"/>
          </p:cNvSpPr>
          <p:nvPr>
            <p:ph type="sldNum" sz="quarter" idx="10"/>
          </p:nvPr>
        </p:nvSpPr>
        <p:spPr/>
        <p:txBody>
          <a:bodyPr/>
          <a:lstStyle/>
          <a:p>
            <a:fld id="{E1C4A8DB-E574-5E49-91BE-EEDF587E835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identified</a:t>
            </a:r>
            <a:r>
              <a:rPr lang="en-US" baseline="0" dirty="0" smtClean="0"/>
              <a:t> 5 different types of scenarios that are based primarily on situations that we have dealt with in the past.  We also want to be as inclusive as possible with the types of injuries so we currently review cardiac arrest, lacerations, dislocations, head trauma, and a rolled ankle for basic first aid care.  We have a template that we follow, which you will see, that is basically a checklist for ERT members to follow during the review.  We make sure that the entire committee is comfortable with the scenarios prior to starting the reviews.  We then use a </a:t>
            </a:r>
            <a:r>
              <a:rPr lang="en-US" baseline="0" dirty="0" err="1" smtClean="0"/>
              <a:t>google</a:t>
            </a:r>
            <a:r>
              <a:rPr lang="en-US" baseline="0" dirty="0" smtClean="0"/>
              <a:t> doc to schedule the reviews with the ultimate goal being to review every service staff member once per semester.  Coverage is important so that regular business can continue throughout the review process so it’s built into the </a:t>
            </a:r>
            <a:r>
              <a:rPr lang="en-US" baseline="0" dirty="0" err="1" smtClean="0"/>
              <a:t>google</a:t>
            </a:r>
            <a:r>
              <a:rPr lang="en-US" baseline="0" dirty="0" smtClean="0"/>
              <a:t> doc as well.</a:t>
            </a:r>
            <a:endParaRPr lang="en-US" dirty="0"/>
          </a:p>
        </p:txBody>
      </p:sp>
      <p:sp>
        <p:nvSpPr>
          <p:cNvPr id="4" name="Slide Number Placeholder 3"/>
          <p:cNvSpPr>
            <a:spLocks noGrp="1"/>
          </p:cNvSpPr>
          <p:nvPr>
            <p:ph type="sldNum" sz="quarter" idx="10"/>
          </p:nvPr>
        </p:nvSpPr>
        <p:spPr/>
        <p:txBody>
          <a:bodyPr/>
          <a:lstStyle/>
          <a:p>
            <a:fld id="{E1C4A8DB-E574-5E49-91BE-EEDF587E8352}"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hopefully</a:t>
            </a:r>
            <a:r>
              <a:rPr lang="en-US" baseline="0" dirty="0" smtClean="0"/>
              <a:t> can see the “checklist” format that allows ERT members to walk through the process and the steps.  We have several documents on our website so please feel free to use them at your discretion.  We will see that site shortly.</a:t>
            </a:r>
            <a:endParaRPr lang="en-US" dirty="0"/>
          </a:p>
        </p:txBody>
      </p:sp>
      <p:sp>
        <p:nvSpPr>
          <p:cNvPr id="4" name="Slide Number Placeholder 3"/>
          <p:cNvSpPr>
            <a:spLocks noGrp="1"/>
          </p:cNvSpPr>
          <p:nvPr>
            <p:ph type="sldNum" sz="quarter" idx="10"/>
          </p:nvPr>
        </p:nvSpPr>
        <p:spPr/>
        <p:txBody>
          <a:bodyPr/>
          <a:lstStyle/>
          <a:p>
            <a:fld id="{E1C4A8DB-E574-5E49-91BE-EEDF587E8352}"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 ERT member wears a drill shirt</a:t>
            </a:r>
            <a:endParaRPr lang="en-US" dirty="0"/>
          </a:p>
        </p:txBody>
      </p:sp>
      <p:sp>
        <p:nvSpPr>
          <p:cNvPr id="4" name="Slide Number Placeholder 3"/>
          <p:cNvSpPr>
            <a:spLocks noGrp="1"/>
          </p:cNvSpPr>
          <p:nvPr>
            <p:ph type="sldNum" sz="quarter" idx="10"/>
          </p:nvPr>
        </p:nvSpPr>
        <p:spPr/>
        <p:txBody>
          <a:bodyPr/>
          <a:lstStyle/>
          <a:p>
            <a:fld id="{E1C4A8DB-E574-5E49-91BE-EEDF587E8352}"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Debriefing:  important</a:t>
            </a:r>
            <a:r>
              <a:rPr lang="en-US" baseline="0" dirty="0" smtClean="0"/>
              <a:t> to review with all of them, regardless of their role; review entire process so all of them are walked through each “phase”; with Clare’s SCA, we held 4 debriefing sessions with our Counseling &amp; Testing Center, including 1 at 6am the morning after it happened.  It’s critical for the learning process as well as recovery.</a:t>
            </a:r>
            <a:endParaRPr lang="en-US" dirty="0"/>
          </a:p>
        </p:txBody>
      </p:sp>
      <p:sp>
        <p:nvSpPr>
          <p:cNvPr id="4" name="Slide Number Placeholder 3"/>
          <p:cNvSpPr>
            <a:spLocks noGrp="1"/>
          </p:cNvSpPr>
          <p:nvPr>
            <p:ph type="sldNum" sz="quarter" idx="10"/>
          </p:nvPr>
        </p:nvSpPr>
        <p:spPr/>
        <p:txBody>
          <a:bodyPr/>
          <a:lstStyle/>
          <a:p>
            <a:fld id="{E1C4A8DB-E574-5E49-91BE-EEDF587E8352}"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33</a:t>
            </a:fld>
            <a:endParaRPr lang="en-US"/>
          </a:p>
        </p:txBody>
      </p:sp>
    </p:spTree>
    <p:extLst>
      <p:ext uri="{BB962C8B-B14F-4D97-AF65-F5344CB8AC3E}">
        <p14:creationId xmlns:p14="http://schemas.microsoft.com/office/powerpoint/2010/main" val="3060324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no doubt that our red shirt reviews have improved staff responses</a:t>
            </a:r>
            <a:r>
              <a:rPr lang="en-US" baseline="0" dirty="0" smtClean="0"/>
              <a:t>.  We see it on a regular basis as the EAP is implemented correctly and the appropriate care is provided…let’s hope I didn’t just jinx us!  Undoubtedly the reviews help with their comfort level and their confidence, which ultimately provides a better level of care.  This year we started something new as ERT held an open review session for staff to just come practice.  One of those who attended had to deal with a student passing out the very next day (during the election nonetheless…side note…do not allow campus to hold a blood drive on the same day as a presidential election).  He communicated that the review session definitely helped him deal with the situation.</a:t>
            </a:r>
          </a:p>
          <a:p>
            <a:r>
              <a:rPr lang="en-US" baseline="0" dirty="0" smtClean="0"/>
              <a:t>*University Police have shared with us that when a call comes from the REC, they know that they are walking into a situation that is being well managed and that our staff knows what to do.</a:t>
            </a:r>
          </a:p>
          <a:p>
            <a:r>
              <a:rPr lang="en-US" baseline="0" dirty="0" smtClean="0"/>
              <a:t>*we have conducted a couple of formal surveys through </a:t>
            </a:r>
            <a:r>
              <a:rPr lang="en-US" baseline="0" dirty="0" err="1" smtClean="0"/>
              <a:t>qualtrics</a:t>
            </a:r>
            <a:r>
              <a:rPr lang="en-US" baseline="0" dirty="0" smtClean="0"/>
              <a:t>, that clearly demonstrate improved confidence as a result of red shirt reviews and training procedures.</a:t>
            </a:r>
            <a:endParaRPr lang="en-US" dirty="0"/>
          </a:p>
        </p:txBody>
      </p:sp>
      <p:sp>
        <p:nvSpPr>
          <p:cNvPr id="4" name="Slide Number Placeholder 3"/>
          <p:cNvSpPr>
            <a:spLocks noGrp="1"/>
          </p:cNvSpPr>
          <p:nvPr>
            <p:ph type="sldNum" sz="quarter" idx="10"/>
          </p:nvPr>
        </p:nvSpPr>
        <p:spPr/>
        <p:txBody>
          <a:bodyPr/>
          <a:lstStyle/>
          <a:p>
            <a:fld id="{E1C4A8DB-E574-5E49-91BE-EEDF587E8352}"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do</a:t>
            </a:r>
            <a:r>
              <a:rPr lang="en-US" baseline="0" dirty="0" smtClean="0"/>
              <a:t> we do for training?  In the fall, we hold a 4 day training session.  We bring everyone together (approx. 85 service staff members) for about 3 hours and do an overview of care as well as the emergency procedures and action plans.  After time in the classroom, we split the group up into small groups with approximately 5 rotations that are basically mini red shirt reviews; we bring them back together for a debriefing on all of the stations…</a:t>
            </a:r>
            <a:endParaRPr lang="en-US" dirty="0"/>
          </a:p>
        </p:txBody>
      </p:sp>
      <p:sp>
        <p:nvSpPr>
          <p:cNvPr id="4" name="Slide Number Placeholder 3"/>
          <p:cNvSpPr>
            <a:spLocks noGrp="1"/>
          </p:cNvSpPr>
          <p:nvPr>
            <p:ph type="sldNum" sz="quarter" idx="10"/>
          </p:nvPr>
        </p:nvSpPr>
        <p:spPr/>
        <p:txBody>
          <a:bodyPr/>
          <a:lstStyle/>
          <a:p>
            <a:fld id="{E1C4A8DB-E574-5E49-91BE-EEDF587E8352}"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39</a:t>
            </a:fld>
            <a:endParaRPr lang="en-US"/>
          </a:p>
        </p:txBody>
      </p:sp>
    </p:spTree>
    <p:extLst>
      <p:ext uri="{BB962C8B-B14F-4D97-AF65-F5344CB8AC3E}">
        <p14:creationId xmlns:p14="http://schemas.microsoft.com/office/powerpoint/2010/main" val="3055049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4</a:t>
            </a:fld>
            <a:endParaRPr lang="en-US"/>
          </a:p>
        </p:txBody>
      </p:sp>
    </p:spTree>
    <p:extLst>
      <p:ext uri="{BB962C8B-B14F-4D97-AF65-F5344CB8AC3E}">
        <p14:creationId xmlns:p14="http://schemas.microsoft.com/office/powerpoint/2010/main" val="849302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40</a:t>
            </a:fld>
            <a:endParaRPr lang="en-US"/>
          </a:p>
        </p:txBody>
      </p:sp>
    </p:spTree>
    <p:extLst>
      <p:ext uri="{BB962C8B-B14F-4D97-AF65-F5344CB8AC3E}">
        <p14:creationId xmlns:p14="http://schemas.microsoft.com/office/powerpoint/2010/main" val="10879045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41</a:t>
            </a:fld>
            <a:endParaRPr lang="en-US"/>
          </a:p>
        </p:txBody>
      </p:sp>
    </p:spTree>
    <p:extLst>
      <p:ext uri="{BB962C8B-B14F-4D97-AF65-F5344CB8AC3E}">
        <p14:creationId xmlns:p14="http://schemas.microsoft.com/office/powerpoint/2010/main" val="5746045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42</a:t>
            </a:fld>
            <a:endParaRPr lang="en-US"/>
          </a:p>
        </p:txBody>
      </p:sp>
    </p:spTree>
    <p:extLst>
      <p:ext uri="{BB962C8B-B14F-4D97-AF65-F5344CB8AC3E}">
        <p14:creationId xmlns:p14="http://schemas.microsoft.com/office/powerpoint/2010/main" val="3459894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5</a:t>
            </a:fld>
            <a:endParaRPr lang="en-US"/>
          </a:p>
        </p:txBody>
      </p:sp>
    </p:spTree>
    <p:extLst>
      <p:ext uri="{BB962C8B-B14F-4D97-AF65-F5344CB8AC3E}">
        <p14:creationId xmlns:p14="http://schemas.microsoft.com/office/powerpoint/2010/main" val="1347662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C4A8DB-E574-5E49-91BE-EEDF587E835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0" name="Rectangle 9"/>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 y="2667000"/>
            <a:ext cx="9144000" cy="2739571"/>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5479143"/>
            <a:ext cx="9144000" cy="235857"/>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28599" y="2819400"/>
            <a:ext cx="8686800" cy="1470025"/>
          </a:xfrm>
        </p:spPr>
        <p:txBody>
          <a:bodyPr anchor="b">
            <a:noAutofit/>
          </a:bodyPr>
          <a:lstStyle>
            <a:lvl1pPr>
              <a:defRPr sz="7200" b="0" cap="none" spc="0">
                <a:ln w="13970"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71499" y="4800600"/>
            <a:ext cx="8001000" cy="5334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E97BF0D-FFB1-4339-B563-DE1ED514ACE1}" type="datetimeFigureOut">
              <a:rPr lang="en-US" smtClean="0"/>
              <a:pPr/>
              <a:t>11/26/2012</a:t>
            </a:fld>
            <a:endParaRPr lang="en-US" dirty="0"/>
          </a:p>
        </p:txBody>
      </p:sp>
      <p:sp>
        <p:nvSpPr>
          <p:cNvPr id="5" name="Footer Placeholder 4"/>
          <p:cNvSpPr>
            <a:spLocks noGrp="1"/>
          </p:cNvSpPr>
          <p:nvPr>
            <p:ph type="ftr" sz="quarter" idx="11"/>
          </p:nvPr>
        </p:nvSpPr>
        <p:spPr>
          <a:xfrm>
            <a:off x="5791200" y="6356350"/>
            <a:ext cx="2895600" cy="365125"/>
          </a:xfrm>
        </p:spPr>
        <p:txBody>
          <a:bodyPr/>
          <a:lstStyle>
            <a:lvl1pPr algn="r">
              <a:defRPr/>
            </a:lvl1pPr>
          </a:lstStyle>
          <a:p>
            <a:endParaRPr lang="en-US" dirty="0"/>
          </a:p>
        </p:txBody>
      </p:sp>
      <p:sp>
        <p:nvSpPr>
          <p:cNvPr id="11" name="TextBox 10"/>
          <p:cNvSpPr txBox="1"/>
          <p:nvPr/>
        </p:nvSpPr>
        <p:spPr>
          <a:xfrm>
            <a:off x="3148584" y="4261104"/>
            <a:ext cx="1219200" cy="584775"/>
          </a:xfrm>
          <a:prstGeom prst="rect">
            <a:avLst/>
          </a:prstGeom>
          <a:noFill/>
        </p:spPr>
        <p:txBody>
          <a:bodyPr wrap="square" rtlCol="0">
            <a:spAutoFit/>
          </a:bodyPr>
          <a:lstStyle/>
          <a:p>
            <a:pPr algn="r"/>
            <a:r>
              <a:rPr lang="en-US" sz="3200" spc="150" dirty="0" smtClean="0">
                <a:solidFill>
                  <a:schemeClr val="accent1"/>
                </a:solidFill>
                <a:sym typeface="Wingdings"/>
              </a:rPr>
              <a:t></a:t>
            </a:r>
            <a:endParaRPr lang="en-US" sz="3200" spc="150" dirty="0">
              <a:solidFill>
                <a:schemeClr val="accent1"/>
              </a:solidFill>
            </a:endParaRPr>
          </a:p>
        </p:txBody>
      </p:sp>
      <p:sp>
        <p:nvSpPr>
          <p:cNvPr id="6" name="Slide Number Placeholder 5"/>
          <p:cNvSpPr>
            <a:spLocks noGrp="1"/>
          </p:cNvSpPr>
          <p:nvPr>
            <p:ph type="sldNum" sz="quarter" idx="12"/>
          </p:nvPr>
        </p:nvSpPr>
        <p:spPr>
          <a:xfrm>
            <a:off x="3962399" y="4392168"/>
            <a:ext cx="1219200" cy="365125"/>
          </a:xfrm>
        </p:spPr>
        <p:txBody>
          <a:bodyPr/>
          <a:lstStyle>
            <a:lvl1pPr algn="ctr">
              <a:defRPr sz="2400">
                <a:latin typeface="+mj-lt"/>
              </a:defRPr>
            </a:lvl1pPr>
          </a:lstStyle>
          <a:p>
            <a:fld id="{170CF1D4-8BF1-4E2D-AB65-4646982A03B8}" type="slidenum">
              <a:rPr lang="en-US" smtClean="0"/>
              <a:pPr/>
              <a:t>‹#›</a:t>
            </a:fld>
            <a:endParaRPr lang="en-US" dirty="0"/>
          </a:p>
        </p:txBody>
      </p:sp>
      <p:sp>
        <p:nvSpPr>
          <p:cNvPr id="15" name="TextBox 14"/>
          <p:cNvSpPr txBox="1"/>
          <p:nvPr/>
        </p:nvSpPr>
        <p:spPr>
          <a:xfrm>
            <a:off x="4818888" y="4261104"/>
            <a:ext cx="1219200" cy="584775"/>
          </a:xfrm>
          <a:prstGeom prst="rect">
            <a:avLst/>
          </a:prstGeom>
          <a:noFill/>
        </p:spPr>
        <p:txBody>
          <a:bodyPr wrap="square" rtlCol="0">
            <a:spAutoFit/>
          </a:bodyPr>
          <a:lstStyle/>
          <a:p>
            <a:pPr algn="l"/>
            <a:r>
              <a:rPr lang="en-US" sz="3200" spc="150" dirty="0" smtClean="0">
                <a:solidFill>
                  <a:schemeClr val="accent1"/>
                </a:solidFill>
                <a:sym typeface="Wingdings"/>
              </a:rPr>
              <a:t></a:t>
            </a:r>
            <a:endParaRPr lang="en-US" sz="3200" spc="150" dirty="0">
              <a:solidFill>
                <a:schemeClr val="accent1"/>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97BF0D-FFB1-4339-B563-DE1ED514ACE1}" type="datetimeFigureOut">
              <a:rPr lang="en-US" smtClean="0"/>
              <a:pPr/>
              <a:t>11/26/2012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0CF1D4-8BF1-4E2D-AB65-4646982A03B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4591050" y="2409824"/>
            <a:ext cx="6858000" cy="2038351"/>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4668203" y="2570797"/>
            <a:ext cx="6858000" cy="1716405"/>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315200" y="274638"/>
            <a:ext cx="1447800" cy="5851525"/>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199" y="274638"/>
            <a:ext cx="63531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97BF0D-FFB1-4339-B563-DE1ED514ACE1}" type="datetimeFigureOut">
              <a:rPr lang="en-US" smtClean="0"/>
              <a:pPr/>
              <a:t>11/26/2012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096000" y="6356350"/>
            <a:ext cx="762000" cy="365125"/>
          </a:xfrm>
        </p:spPr>
        <p:txBody>
          <a:bodyPr/>
          <a:lstStyle/>
          <a:p>
            <a:fld id="{170CF1D4-8BF1-4E2D-AB65-4646982A03B8}" type="slidenum">
              <a:rPr lang="en-US" smtClean="0"/>
              <a:pPr/>
              <a:t>‹#›</a:t>
            </a:fld>
            <a:endParaRPr lang="en-US" dirty="0"/>
          </a:p>
        </p:txBody>
      </p:sp>
      <p:sp>
        <p:nvSpPr>
          <p:cNvPr id="9" name="Rectangle 8"/>
          <p:cNvSpPr/>
          <p:nvPr/>
        </p:nvSpPr>
        <p:spPr>
          <a:xfrm rot="5400000">
            <a:off x="3681476" y="3354324"/>
            <a:ext cx="6858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97BF0D-FFB1-4339-B563-DE1ED514ACE1}" type="datetimeFigureOut">
              <a:rPr lang="en-US" smtClean="0"/>
              <a:pPr/>
              <a:t>11/26/2012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0CF1D4-8BF1-4E2D-AB65-4646982A03B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2667000"/>
            <a:ext cx="9144000" cy="2739571"/>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 y="5479143"/>
            <a:ext cx="9144000" cy="23585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8599" y="2819400"/>
            <a:ext cx="8686800" cy="1463040"/>
          </a:xfrm>
        </p:spPr>
        <p:txBody>
          <a:bodyPr anchor="b" anchorCtr="0">
            <a:noAutofit/>
          </a:bodyPr>
          <a:lstStyle>
            <a:lvl1pPr algn="ctr">
              <a:defRPr sz="72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571499" y="4800600"/>
            <a:ext cx="8001000" cy="548640"/>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97BF0D-FFB1-4339-B563-DE1ED514ACE1}" type="datetimeFigureOut">
              <a:rPr lang="en-US" smtClean="0"/>
              <a:pPr/>
              <a:t>11/26/2012</a:t>
            </a:fld>
            <a:endParaRPr lang="en-US" dirty="0"/>
          </a:p>
        </p:txBody>
      </p:sp>
      <p:sp>
        <p:nvSpPr>
          <p:cNvPr id="5" name="Footer Placeholder 4"/>
          <p:cNvSpPr>
            <a:spLocks noGrp="1"/>
          </p:cNvSpPr>
          <p:nvPr>
            <p:ph type="ftr" sz="quarter" idx="11"/>
          </p:nvPr>
        </p:nvSpPr>
        <p:spPr>
          <a:xfrm>
            <a:off x="5791200" y="6356350"/>
            <a:ext cx="2895600" cy="365125"/>
          </a:xfrm>
        </p:spPr>
        <p:txBody>
          <a:bodyPr/>
          <a:lstStyle/>
          <a:p>
            <a:endParaRPr lang="en-US" dirty="0"/>
          </a:p>
        </p:txBody>
      </p:sp>
      <p:sp>
        <p:nvSpPr>
          <p:cNvPr id="6" name="Slide Number Placeholder 5"/>
          <p:cNvSpPr>
            <a:spLocks noGrp="1"/>
          </p:cNvSpPr>
          <p:nvPr>
            <p:ph type="sldNum" sz="quarter" idx="12"/>
          </p:nvPr>
        </p:nvSpPr>
        <p:spPr>
          <a:xfrm>
            <a:off x="3959352" y="4389120"/>
            <a:ext cx="1216152" cy="365125"/>
          </a:xfrm>
        </p:spPr>
        <p:txBody>
          <a:bodyPr/>
          <a:lstStyle>
            <a:lvl1pPr algn="ctr">
              <a:defRPr sz="2400">
                <a:solidFill>
                  <a:srgbClr val="FFFFFF"/>
                </a:solidFill>
              </a:defRPr>
            </a:lvl1pPr>
          </a:lstStyle>
          <a:p>
            <a:fld id="{170CF1D4-8BF1-4E2D-AB65-4646982A03B8}" type="slidenum">
              <a:rPr lang="en-US" smtClean="0"/>
              <a:pPr/>
              <a:t>‹#›</a:t>
            </a:fld>
            <a:endParaRPr lang="en-US" dirty="0"/>
          </a:p>
        </p:txBody>
      </p:sp>
      <p:sp>
        <p:nvSpPr>
          <p:cNvPr id="11" name="TextBox 10"/>
          <p:cNvSpPr txBox="1"/>
          <p:nvPr/>
        </p:nvSpPr>
        <p:spPr>
          <a:xfrm>
            <a:off x="4818888" y="4261104"/>
            <a:ext cx="1219200" cy="584775"/>
          </a:xfrm>
          <a:prstGeom prst="rect">
            <a:avLst/>
          </a:prstGeom>
          <a:noFill/>
        </p:spPr>
        <p:txBody>
          <a:bodyPr wrap="square" rtlCol="0">
            <a:spAutoFit/>
          </a:bodyPr>
          <a:lstStyle/>
          <a:p>
            <a:pPr algn="l"/>
            <a:r>
              <a:rPr lang="en-US" sz="3200" spc="150" dirty="0" smtClean="0">
                <a:solidFill>
                  <a:srgbClr val="FFFFFF"/>
                </a:solidFill>
                <a:sym typeface="Wingdings"/>
              </a:rPr>
              <a:t></a:t>
            </a:r>
            <a:endParaRPr lang="en-US" sz="3200" spc="150" dirty="0">
              <a:solidFill>
                <a:srgbClr val="FFFFFF"/>
              </a:solidFill>
            </a:endParaRPr>
          </a:p>
        </p:txBody>
      </p:sp>
      <p:sp>
        <p:nvSpPr>
          <p:cNvPr id="12" name="TextBox 11"/>
          <p:cNvSpPr txBox="1"/>
          <p:nvPr/>
        </p:nvSpPr>
        <p:spPr>
          <a:xfrm>
            <a:off x="3148584" y="4261104"/>
            <a:ext cx="1219200" cy="584775"/>
          </a:xfrm>
          <a:prstGeom prst="rect">
            <a:avLst/>
          </a:prstGeom>
          <a:noFill/>
        </p:spPr>
        <p:txBody>
          <a:bodyPr wrap="square" rtlCol="0">
            <a:spAutoFit/>
          </a:bodyPr>
          <a:lstStyle/>
          <a:p>
            <a:pPr algn="r"/>
            <a:r>
              <a:rPr lang="en-US" sz="3200" spc="150" dirty="0" smtClean="0">
                <a:solidFill>
                  <a:srgbClr val="FFFFFF"/>
                </a:solidFill>
                <a:sym typeface="Wingdings"/>
              </a:rPr>
              <a:t></a:t>
            </a:r>
            <a:endParaRPr lang="en-US" sz="3200" spc="150" dirty="0">
              <a:solidFill>
                <a:srgbClr val="FFFFFF"/>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97BF0D-FFB1-4339-B563-DE1ED514ACE1}" type="datetimeFigureOut">
              <a:rPr lang="en-US" smtClean="0"/>
              <a:pPr/>
              <a:t>11/26/2012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0CF1D4-8BF1-4E2D-AB65-4646982A03B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97BF0D-FFB1-4339-B563-DE1ED514ACE1}" type="datetimeFigureOut">
              <a:rPr lang="en-US" smtClean="0"/>
              <a:pPr/>
              <a:t>11/26/2012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0CF1D4-8BF1-4E2D-AB65-4646982A03B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97BF0D-FFB1-4339-B563-DE1ED514ACE1}" type="datetimeFigureOut">
              <a:rPr lang="en-US" smtClean="0"/>
              <a:pPr/>
              <a:t>11/26/2012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0CF1D4-8BF1-4E2D-AB65-4646982A03B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97BF0D-FFB1-4339-B563-DE1ED514ACE1}" type="datetimeFigureOut">
              <a:rPr lang="en-US" smtClean="0"/>
              <a:pPr/>
              <a:t>11/26/2012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0CF1D4-8BF1-4E2D-AB65-4646982A03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638800" cy="946150"/>
          </a:xfrm>
        </p:spPr>
        <p:txBody>
          <a:bodyPr anchor="ctr">
            <a:noAutofit/>
          </a:bodyPr>
          <a:lstStyle>
            <a:lvl1pPr algn="l">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438912" y="1719072"/>
            <a:ext cx="8247888" cy="45354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E97BF0D-FFB1-4339-B563-DE1ED514ACE1}" type="datetimeFigureOut">
              <a:rPr lang="en-US" smtClean="0"/>
              <a:pPr/>
              <a:t>11/26/2012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0CF1D4-8BF1-4E2D-AB65-4646982A03B8}" type="slidenum">
              <a:rPr lang="en-US" smtClean="0"/>
              <a:pPr/>
              <a:t>‹#›</a:t>
            </a:fld>
            <a:endParaRPr lang="en-US" dirty="0"/>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6248400" y="274320"/>
            <a:ext cx="2743200" cy="9448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6880" y="1717040"/>
            <a:ext cx="8249920" cy="4531360"/>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5" name="Date Placeholder 4"/>
          <p:cNvSpPr>
            <a:spLocks noGrp="1"/>
          </p:cNvSpPr>
          <p:nvPr>
            <p:ph type="dt" sz="half" idx="10"/>
          </p:nvPr>
        </p:nvSpPr>
        <p:spPr/>
        <p:txBody>
          <a:bodyPr/>
          <a:lstStyle/>
          <a:p>
            <a:fld id="{7E97BF0D-FFB1-4339-B563-DE1ED514ACE1}" type="datetimeFigureOut">
              <a:rPr lang="en-US" smtClean="0"/>
              <a:pPr/>
              <a:t>11/26/2012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0CF1D4-8BF1-4E2D-AB65-4646982A03B8}" type="slidenum">
              <a:rPr lang="en-US" smtClean="0"/>
              <a:pPr/>
              <a:t>‹#›</a:t>
            </a:fld>
            <a:endParaRPr lang="en-US" dirty="0"/>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0" y="228600"/>
            <a:ext cx="5638800" cy="1005840"/>
          </a:xfrm>
        </p:spPr>
        <p:txBody>
          <a:bodyPr anchor="ctr">
            <a:noAutofit/>
          </a:bodyPr>
          <a:lstStyle>
            <a:lvl1pPr algn="l">
              <a:defRPr sz="40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6248400" y="228600"/>
            <a:ext cx="2819400" cy="100584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00584"/>
            <a:ext cx="9144000" cy="145389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167641"/>
            <a:ext cx="9144000" cy="1154314"/>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182880"/>
            <a:ext cx="8229600" cy="111166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7E97BF0D-FFB1-4339-B563-DE1ED514ACE1}" type="datetimeFigureOut">
              <a:rPr lang="en-US" smtClean="0"/>
              <a:pPr/>
              <a:t>11/26/2012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170CF1D4-8BF1-4E2D-AB65-4646982A03B8}" type="slidenum">
              <a:rPr lang="en-US" smtClean="0"/>
              <a:pPr/>
              <a:t>‹#›</a:t>
            </a:fld>
            <a:endParaRPr lang="en-US" dirty="0"/>
          </a:p>
        </p:txBody>
      </p:sp>
      <p:sp>
        <p:nvSpPr>
          <p:cNvPr id="9" name="Rectangle 8"/>
          <p:cNvSpPr/>
          <p:nvPr/>
        </p:nvSpPr>
        <p:spPr>
          <a:xfrm>
            <a:off x="0" y="1368552"/>
            <a:ext cx="9144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feature=player_embedded&amp;v=_0oB82WJtK4"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ideo" Target="file:///\\localhost\Users\user\Desktop\ERT\AB\ert%202012.mov" TargetMode="Externa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rems.ed.gov/docs/REMS_ActionGuide.pdf"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hyperlink" Target="http://www.fema.gov/hazard-mitigation-assistance/building-disaster-resistant-university" TargetMode="External"/><Relationship Id="rId4" Type="http://schemas.openxmlformats.org/officeDocument/2006/relationships/hyperlink" Target="http://www2.ed.gov/admins/lead/safety/emergencyplan/crisisplanning.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youtu.be/NMIufgrtoCQ"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mailto:kdclark@central.uh.edu"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hyperlink" Target="http://www.uwlax.edu/recsports" TargetMode="External"/><Relationship Id="rId5" Type="http://schemas.openxmlformats.org/officeDocument/2006/relationships/hyperlink" Target="mailto:mmcalpine@uwlax.edu" TargetMode="External"/><Relationship Id="rId4" Type="http://schemas.openxmlformats.org/officeDocument/2006/relationships/hyperlink" Target="http://www.uh.edu/recre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2426" y="228600"/>
            <a:ext cx="8486774" cy="1066800"/>
          </a:xfrm>
        </p:spPr>
        <p:txBody>
          <a:bodyPr>
            <a:normAutofit fontScale="90000"/>
          </a:bodyPr>
          <a:lstStyle/>
          <a:p>
            <a:pPr algn="ctr"/>
            <a:r>
              <a:rPr lang="en-US" sz="4000" b="1" dirty="0" smtClean="0"/>
              <a:t>Emergency Preparation:  Don’t Get Caught Off Guard</a:t>
            </a:r>
            <a:endParaRPr lang="en-US" sz="4000" b="1" dirty="0"/>
          </a:p>
        </p:txBody>
      </p:sp>
      <p:sp>
        <p:nvSpPr>
          <p:cNvPr id="5" name="Content Placeholder 4"/>
          <p:cNvSpPr>
            <a:spLocks noGrp="1"/>
          </p:cNvSpPr>
          <p:nvPr>
            <p:ph sz="half" idx="1"/>
          </p:nvPr>
        </p:nvSpPr>
        <p:spPr>
          <a:xfrm>
            <a:off x="352426" y="1981200"/>
            <a:ext cx="8410574" cy="4724400"/>
          </a:xfrm>
        </p:spPr>
        <p:txBody>
          <a:bodyPr>
            <a:normAutofit fontScale="85000" lnSpcReduction="20000"/>
          </a:bodyPr>
          <a:lstStyle/>
          <a:p>
            <a:pPr algn="ctr"/>
            <a:endParaRPr lang="en-US" sz="2300" b="1" dirty="0" smtClean="0"/>
          </a:p>
          <a:p>
            <a:pPr marL="0" indent="0" algn="ctr">
              <a:buNone/>
            </a:pPr>
            <a:r>
              <a:rPr lang="en-US" sz="2600" b="1" dirty="0" smtClean="0"/>
              <a:t>Kim Clark, Director, Campus Recreation </a:t>
            </a:r>
          </a:p>
          <a:p>
            <a:pPr marL="0" indent="0" algn="ctr">
              <a:buNone/>
            </a:pPr>
            <a:r>
              <a:rPr lang="en-US" sz="2600" b="1" dirty="0" smtClean="0"/>
              <a:t>University of Houston</a:t>
            </a:r>
          </a:p>
          <a:p>
            <a:pPr marL="0" indent="0" algn="ctr">
              <a:buNone/>
            </a:pPr>
            <a:endParaRPr lang="en-US" sz="2600" b="1" dirty="0" smtClean="0"/>
          </a:p>
          <a:p>
            <a:pPr marL="0" indent="0" algn="ctr">
              <a:buNone/>
            </a:pPr>
            <a:r>
              <a:rPr lang="en-US" sz="2600" b="1" dirty="0" smtClean="0"/>
              <a:t>Mo McAlpine, Associate Director, Recreational Sports </a:t>
            </a:r>
          </a:p>
          <a:p>
            <a:pPr marL="0" indent="0" algn="ctr">
              <a:buNone/>
            </a:pPr>
            <a:r>
              <a:rPr lang="en-US" sz="2600" b="1" dirty="0" smtClean="0"/>
              <a:t>University of Wisconsin-</a:t>
            </a:r>
            <a:r>
              <a:rPr lang="en-US" sz="2600" b="1" dirty="0" err="1" smtClean="0"/>
              <a:t>LaCrosse</a:t>
            </a:r>
            <a:endParaRPr lang="en-US" sz="2600" b="1" dirty="0" smtClean="0"/>
          </a:p>
          <a:p>
            <a:pPr algn="ctr"/>
            <a:endParaRPr lang="en-US" b="1" dirty="0" smtClean="0"/>
          </a:p>
          <a:p>
            <a:pPr algn="ctr"/>
            <a:endParaRPr lang="en-US" b="1" dirty="0" smtClean="0"/>
          </a:p>
          <a:p>
            <a:pPr algn="ctr"/>
            <a:endParaRPr lang="en-US" b="1" dirty="0" smtClean="0"/>
          </a:p>
          <a:p>
            <a:pPr algn="ctr"/>
            <a:endParaRPr lang="en-US" b="1" dirty="0"/>
          </a:p>
          <a:p>
            <a:pPr algn="ctr"/>
            <a:endParaRPr lang="en-US" b="1" dirty="0" smtClean="0"/>
          </a:p>
          <a:p>
            <a:pPr marL="0" indent="0" algn="ctr">
              <a:buNone/>
            </a:pPr>
            <a:r>
              <a:rPr lang="en-US" sz="1600" dirty="0" smtClean="0"/>
              <a:t>This seminar was created for the live learning environment of the Athletic Business Conference &amp; Expo.</a:t>
            </a:r>
          </a:p>
          <a:p>
            <a:pPr algn="ctr"/>
            <a:endParaRPr lang="en-US" sz="1600" dirty="0" smtClean="0"/>
          </a:p>
          <a:p>
            <a:pPr marL="0" indent="0" algn="ctr">
              <a:buNone/>
            </a:pPr>
            <a:r>
              <a:rPr lang="en-US" sz="1600" dirty="0" smtClean="0"/>
              <a:t>Kim Clark &amp; Mo McAlpine have listed no financial interests/arrangements that would be </a:t>
            </a:r>
          </a:p>
          <a:p>
            <a:pPr marL="0" indent="0" algn="ctr">
              <a:buNone/>
            </a:pPr>
            <a:r>
              <a:rPr lang="en-US" sz="1600" dirty="0" smtClean="0"/>
              <a:t>considered a conflict of interest.</a:t>
            </a:r>
            <a:endParaRPr lang="en-US" sz="1600" dirty="0"/>
          </a:p>
        </p:txBody>
      </p:sp>
    </p:spTree>
    <p:extLst>
      <p:ext uri="{BB962C8B-B14F-4D97-AF65-F5344CB8AC3E}">
        <p14:creationId xmlns:p14="http://schemas.microsoft.com/office/powerpoint/2010/main" val="295113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9144000" cy="1111664"/>
          </a:xfrm>
        </p:spPr>
        <p:txBody>
          <a:bodyPr>
            <a:normAutofit/>
          </a:bodyPr>
          <a:lstStyle/>
          <a:p>
            <a:r>
              <a:rPr lang="en-US" dirty="0" smtClean="0"/>
              <a:t>Preparedness – Documentation</a:t>
            </a:r>
            <a:endParaRPr lang="en-US" dirty="0"/>
          </a:p>
        </p:txBody>
      </p:sp>
      <p:sp>
        <p:nvSpPr>
          <p:cNvPr id="3" name="Content Placeholder 2"/>
          <p:cNvSpPr>
            <a:spLocks noGrp="1"/>
          </p:cNvSpPr>
          <p:nvPr>
            <p:ph sz="half" idx="1"/>
          </p:nvPr>
        </p:nvSpPr>
        <p:spPr>
          <a:xfrm>
            <a:off x="1524000" y="1600200"/>
            <a:ext cx="6781800" cy="4953000"/>
          </a:xfrm>
        </p:spPr>
        <p:txBody>
          <a:bodyPr>
            <a:normAutofit/>
          </a:bodyPr>
          <a:lstStyle/>
          <a:p>
            <a:endParaRPr lang="en-US" dirty="0" smtClean="0"/>
          </a:p>
          <a:p>
            <a:r>
              <a:rPr lang="en-US" dirty="0" smtClean="0"/>
              <a:t>Forms </a:t>
            </a:r>
            <a:r>
              <a:rPr lang="en-US" dirty="0"/>
              <a:t>&amp; Checklists</a:t>
            </a:r>
          </a:p>
          <a:p>
            <a:pPr lvl="1"/>
            <a:r>
              <a:rPr lang="en-US" dirty="0" smtClean="0"/>
              <a:t>Release &amp; Indemnity/Health History Forms</a:t>
            </a:r>
          </a:p>
          <a:p>
            <a:pPr lvl="1"/>
            <a:r>
              <a:rPr lang="en-US" dirty="0" smtClean="0"/>
              <a:t>Photo/Video Releases</a:t>
            </a:r>
          </a:p>
          <a:p>
            <a:pPr lvl="1"/>
            <a:r>
              <a:rPr lang="en-US" dirty="0" smtClean="0"/>
              <a:t>Safety Checklists</a:t>
            </a:r>
          </a:p>
          <a:p>
            <a:pPr lvl="2"/>
            <a:r>
              <a:rPr lang="en-US" dirty="0" smtClean="0"/>
              <a:t>Opening/Closing</a:t>
            </a:r>
          </a:p>
          <a:p>
            <a:pPr lvl="2"/>
            <a:r>
              <a:rPr lang="en-US" dirty="0" smtClean="0"/>
              <a:t>Facility Inspection</a:t>
            </a:r>
          </a:p>
          <a:p>
            <a:pPr lvl="2"/>
            <a:r>
              <a:rPr lang="en-US" dirty="0" smtClean="0"/>
              <a:t>Equipment Inventory &amp; Inspections</a:t>
            </a:r>
          </a:p>
          <a:p>
            <a:pPr lvl="2"/>
            <a:r>
              <a:rPr lang="en-US" dirty="0" smtClean="0"/>
              <a:t>Maintenance Logs</a:t>
            </a:r>
          </a:p>
          <a:p>
            <a:pPr lvl="2"/>
            <a:r>
              <a:rPr lang="en-US" dirty="0" smtClean="0"/>
              <a:t>Pool Chemistry Logs</a:t>
            </a:r>
          </a:p>
          <a:p>
            <a:pPr lvl="2"/>
            <a:r>
              <a:rPr lang="en-US" dirty="0" smtClean="0"/>
              <a:t>AED Inspection &amp; Maintenance</a:t>
            </a:r>
          </a:p>
          <a:p>
            <a:pPr lvl="2"/>
            <a:endParaRPr lang="en-US" dirty="0" smtClean="0"/>
          </a:p>
        </p:txBody>
      </p:sp>
    </p:spTree>
    <p:extLst>
      <p:ext uri="{BB962C8B-B14F-4D97-AF65-F5344CB8AC3E}">
        <p14:creationId xmlns:p14="http://schemas.microsoft.com/office/powerpoint/2010/main" val="1425806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 Accident</a:t>
            </a:r>
            <a:endParaRPr lang="en-US" dirty="0"/>
          </a:p>
        </p:txBody>
      </p:sp>
      <p:pic>
        <p:nvPicPr>
          <p:cNvPr id="2050"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738814" y="1722437"/>
            <a:ext cx="34753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845788" y="1600200"/>
            <a:ext cx="364342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9645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 Incident</a:t>
            </a:r>
            <a:endParaRPr lang="en-US" dirty="0"/>
          </a:p>
        </p:txBody>
      </p:sp>
      <p:pic>
        <p:nvPicPr>
          <p:cNvPr id="15362"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94959" y="1630362"/>
            <a:ext cx="3963082" cy="522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12092" y="1630362"/>
            <a:ext cx="4027108" cy="522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585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Documentation - Bomb</a:t>
            </a:r>
            <a:endParaRPr lang="en-US" dirty="0"/>
          </a:p>
        </p:txBody>
      </p:sp>
      <p:pic>
        <p:nvPicPr>
          <p:cNvPr id="307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556066" y="1601240"/>
            <a:ext cx="4147994" cy="540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23832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a:t>
            </a:r>
            <a:endParaRPr lang="en-US" dirty="0"/>
          </a:p>
        </p:txBody>
      </p:sp>
      <p:sp>
        <p:nvSpPr>
          <p:cNvPr id="3" name="Content Placeholder 2"/>
          <p:cNvSpPr>
            <a:spLocks noGrp="1"/>
          </p:cNvSpPr>
          <p:nvPr>
            <p:ph sz="half" idx="1"/>
          </p:nvPr>
        </p:nvSpPr>
        <p:spPr>
          <a:xfrm>
            <a:off x="457200" y="1600200"/>
            <a:ext cx="8305800" cy="4525963"/>
          </a:xfrm>
        </p:spPr>
        <p:txBody>
          <a:bodyPr/>
          <a:lstStyle/>
          <a:p>
            <a:endParaRPr lang="en-US" dirty="0" smtClean="0"/>
          </a:p>
          <a:p>
            <a:r>
              <a:rPr lang="en-US" dirty="0" smtClean="0"/>
              <a:t>Activating EAP</a:t>
            </a:r>
          </a:p>
          <a:p>
            <a:pPr lvl="1"/>
            <a:r>
              <a:rPr lang="en-US" dirty="0" smtClean="0"/>
              <a:t>Implementing appropriate response strategy</a:t>
            </a:r>
          </a:p>
          <a:p>
            <a:r>
              <a:rPr lang="en-US" dirty="0" smtClean="0"/>
              <a:t>Communication</a:t>
            </a:r>
          </a:p>
          <a:p>
            <a:pPr lvl="1"/>
            <a:r>
              <a:rPr lang="en-US" dirty="0"/>
              <a:t>Walkie Talkies</a:t>
            </a:r>
          </a:p>
          <a:p>
            <a:pPr lvl="1"/>
            <a:r>
              <a:rPr lang="en-US" dirty="0"/>
              <a:t>Calling 911</a:t>
            </a:r>
          </a:p>
          <a:p>
            <a:r>
              <a:rPr lang="en-US" dirty="0" smtClean="0"/>
              <a:t>Completing </a:t>
            </a:r>
            <a:r>
              <a:rPr lang="en-US" dirty="0"/>
              <a:t>Documentation</a:t>
            </a:r>
          </a:p>
          <a:p>
            <a:pPr lvl="1"/>
            <a:endParaRPr lang="en-US" dirty="0" smtClean="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419600"/>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3112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Recovery</a:t>
            </a:r>
            <a:endParaRPr lang="en-US" dirty="0"/>
          </a:p>
        </p:txBody>
      </p:sp>
      <p:sp>
        <p:nvSpPr>
          <p:cNvPr id="3" name="Content Placeholder 2"/>
          <p:cNvSpPr>
            <a:spLocks noGrp="1"/>
          </p:cNvSpPr>
          <p:nvPr>
            <p:ph sz="half" idx="1"/>
          </p:nvPr>
        </p:nvSpPr>
        <p:spPr/>
        <p:txBody>
          <a:bodyPr/>
          <a:lstStyle/>
          <a:p>
            <a:r>
              <a:rPr lang="en-US" dirty="0" smtClean="0"/>
              <a:t>Debrief</a:t>
            </a:r>
          </a:p>
          <a:p>
            <a:pPr lvl="1"/>
            <a:r>
              <a:rPr lang="en-US" dirty="0" smtClean="0"/>
              <a:t>Evaluate Response</a:t>
            </a:r>
          </a:p>
          <a:p>
            <a:pPr lvl="1"/>
            <a:r>
              <a:rPr lang="en-US" dirty="0" smtClean="0"/>
              <a:t>Review Documentation</a:t>
            </a:r>
          </a:p>
          <a:p>
            <a:pPr lvl="1"/>
            <a:r>
              <a:rPr lang="en-US" dirty="0" smtClean="0"/>
              <a:t>Critical Stress Debrief</a:t>
            </a:r>
          </a:p>
          <a:p>
            <a:r>
              <a:rPr lang="en-US" dirty="0"/>
              <a:t>Follow Up</a:t>
            </a:r>
          </a:p>
          <a:p>
            <a:pPr lvl="1"/>
            <a:r>
              <a:rPr lang="en-US" dirty="0"/>
              <a:t>Staff</a:t>
            </a:r>
          </a:p>
          <a:p>
            <a:pPr lvl="1"/>
            <a:r>
              <a:rPr lang="en-US" dirty="0" smtClean="0"/>
              <a:t>Participants</a:t>
            </a:r>
          </a:p>
          <a:p>
            <a:pPr lvl="1"/>
            <a:r>
              <a:rPr lang="en-US" dirty="0"/>
              <a:t>Restock Supplies</a:t>
            </a:r>
          </a:p>
          <a:p>
            <a:pPr lvl="1"/>
            <a:r>
              <a:rPr lang="en-US" dirty="0"/>
              <a:t>Inspect/Clean Facility/Equipment</a:t>
            </a:r>
          </a:p>
          <a:p>
            <a:endParaRPr lang="en-US" dirty="0"/>
          </a:p>
        </p:txBody>
      </p:sp>
      <p:sp>
        <p:nvSpPr>
          <p:cNvPr id="4" name="Content Placeholder 3"/>
          <p:cNvSpPr>
            <a:spLocks noGrp="1"/>
          </p:cNvSpPr>
          <p:nvPr>
            <p:ph sz="half" idx="2"/>
          </p:nvPr>
        </p:nvSpPr>
        <p:spPr/>
        <p:txBody>
          <a:bodyPr>
            <a:normAutofit/>
          </a:bodyPr>
          <a:lstStyle/>
          <a:p>
            <a:r>
              <a:rPr lang="en-US" sz="2400" dirty="0" smtClean="0"/>
              <a:t>Re-open Facility</a:t>
            </a:r>
          </a:p>
          <a:p>
            <a:r>
              <a:rPr lang="en-US" sz="2400" b="1" dirty="0" smtClean="0"/>
              <a:t>Planning for Recovery begins in the Preparedness Phase!!</a:t>
            </a:r>
          </a:p>
        </p:txBody>
      </p:sp>
    </p:spTree>
    <p:extLst>
      <p:ext uri="{BB962C8B-B14F-4D97-AF65-F5344CB8AC3E}">
        <p14:creationId xmlns:p14="http://schemas.microsoft.com/office/powerpoint/2010/main" val="5478545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a:t>
            </a:r>
            <a:endParaRPr lang="en-US" dirty="0"/>
          </a:p>
        </p:txBody>
      </p:sp>
      <p:sp>
        <p:nvSpPr>
          <p:cNvPr id="3" name="Content Placeholder 2"/>
          <p:cNvSpPr>
            <a:spLocks noGrp="1"/>
          </p:cNvSpPr>
          <p:nvPr>
            <p:ph sz="half" idx="1"/>
          </p:nvPr>
        </p:nvSpPr>
        <p:spPr/>
        <p:txBody>
          <a:bodyPr>
            <a:normAutofit/>
          </a:bodyPr>
          <a:lstStyle/>
          <a:p>
            <a:r>
              <a:rPr lang="en-US" dirty="0" smtClean="0"/>
              <a:t>Iterative Process</a:t>
            </a:r>
          </a:p>
          <a:p>
            <a:r>
              <a:rPr lang="en-US" dirty="0" smtClean="0"/>
              <a:t>Dynamic Document</a:t>
            </a:r>
          </a:p>
          <a:p>
            <a:pPr lvl="1"/>
            <a:r>
              <a:rPr lang="en-US" dirty="0" smtClean="0"/>
              <a:t>Bullet Points</a:t>
            </a:r>
          </a:p>
          <a:p>
            <a:pPr lvl="1"/>
            <a:r>
              <a:rPr lang="en-US" dirty="0" smtClean="0"/>
              <a:t>Flow Charts</a:t>
            </a:r>
          </a:p>
          <a:p>
            <a:pPr lvl="1"/>
            <a:r>
              <a:rPr lang="en-US" dirty="0" smtClean="0"/>
              <a:t>Diagrams</a:t>
            </a:r>
          </a:p>
          <a:p>
            <a:r>
              <a:rPr lang="en-US" dirty="0" smtClean="0"/>
              <a:t>Consistency Across Program Areas</a:t>
            </a:r>
          </a:p>
          <a:p>
            <a:endParaRPr lang="en-US" dirty="0" smtClean="0"/>
          </a:p>
          <a:p>
            <a:pPr lvl="1"/>
            <a:endParaRPr lang="en-US" dirty="0" smtClean="0"/>
          </a:p>
          <a:p>
            <a:pPr marL="457200" lvl="1" indent="0">
              <a:buNone/>
            </a:pPr>
            <a:endParaRPr lang="en-US" dirty="0"/>
          </a:p>
        </p:txBody>
      </p:sp>
      <p:sp>
        <p:nvSpPr>
          <p:cNvPr id="4" name="Content Placeholder 3"/>
          <p:cNvSpPr>
            <a:spLocks noGrp="1"/>
          </p:cNvSpPr>
          <p:nvPr>
            <p:ph sz="half" idx="2"/>
          </p:nvPr>
        </p:nvSpPr>
        <p:spPr/>
        <p:txBody>
          <a:bodyPr>
            <a:normAutofit/>
          </a:bodyPr>
          <a:lstStyle/>
          <a:p>
            <a:r>
              <a:rPr lang="en-US" dirty="0"/>
              <a:t>Collaborate/Utilize Resources</a:t>
            </a:r>
          </a:p>
          <a:p>
            <a:pPr lvl="1"/>
            <a:r>
              <a:rPr lang="en-US" dirty="0"/>
              <a:t>Campus Police</a:t>
            </a:r>
          </a:p>
          <a:p>
            <a:pPr lvl="1"/>
            <a:r>
              <a:rPr lang="en-US" dirty="0"/>
              <a:t>Risk Mgmt./Safety </a:t>
            </a:r>
            <a:r>
              <a:rPr lang="en-US" dirty="0" smtClean="0"/>
              <a:t>Office/Emergency Mgmt.</a:t>
            </a:r>
            <a:endParaRPr lang="en-US" dirty="0"/>
          </a:p>
          <a:p>
            <a:pPr lvl="1"/>
            <a:r>
              <a:rPr lang="en-US" dirty="0"/>
              <a:t>Counseling &amp; Psychological </a:t>
            </a:r>
            <a:r>
              <a:rPr lang="en-US" dirty="0" smtClean="0"/>
              <a:t>Services</a:t>
            </a:r>
          </a:p>
          <a:p>
            <a:pPr lvl="1"/>
            <a:r>
              <a:rPr lang="en-US" dirty="0" smtClean="0"/>
              <a:t>American Red Cross</a:t>
            </a:r>
            <a:endParaRPr lang="en-US" dirty="0"/>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022190"/>
            <a:ext cx="3157538" cy="1759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53989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Samples</a:t>
            </a:r>
            <a:endParaRPr lang="en-US" dirty="0"/>
          </a:p>
        </p:txBody>
      </p:sp>
      <p:pic>
        <p:nvPicPr>
          <p:cNvPr id="2051"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19723" y="1600200"/>
            <a:ext cx="331355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993218" y="1600200"/>
            <a:ext cx="334856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5946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Sudden Cardiac Arrest</a:t>
            </a:r>
            <a:endParaRPr lang="en-US" dirty="0"/>
          </a:p>
        </p:txBody>
      </p:sp>
      <p:sp>
        <p:nvSpPr>
          <p:cNvPr id="3" name="Content Placeholder 2"/>
          <p:cNvSpPr>
            <a:spLocks noGrp="1"/>
          </p:cNvSpPr>
          <p:nvPr>
            <p:ph sz="half" idx="1"/>
          </p:nvPr>
        </p:nvSpPr>
        <p:spPr>
          <a:xfrm>
            <a:off x="152400" y="1600200"/>
            <a:ext cx="4038600" cy="4525963"/>
          </a:xfrm>
        </p:spPr>
        <p:txBody>
          <a:bodyPr>
            <a:normAutofit fontScale="85000" lnSpcReduction="10000"/>
          </a:bodyPr>
          <a:lstStyle/>
          <a:p>
            <a:r>
              <a:rPr lang="en-US" dirty="0" smtClean="0"/>
              <a:t>January 27, 2010</a:t>
            </a:r>
          </a:p>
          <a:p>
            <a:r>
              <a:rPr lang="en-US" dirty="0" smtClean="0"/>
              <a:t>9:24PM</a:t>
            </a:r>
          </a:p>
          <a:p>
            <a:r>
              <a:rPr lang="en-US" dirty="0" smtClean="0"/>
              <a:t>20 year old female</a:t>
            </a:r>
          </a:p>
          <a:p>
            <a:r>
              <a:rPr lang="en-US" dirty="0" smtClean="0"/>
              <a:t>Group X Class</a:t>
            </a:r>
            <a:endParaRPr lang="en-US" dirty="0"/>
          </a:p>
        </p:txBody>
      </p:sp>
      <p:sp>
        <p:nvSpPr>
          <p:cNvPr id="4" name="Content Placeholder 3"/>
          <p:cNvSpPr>
            <a:spLocks noGrp="1"/>
          </p:cNvSpPr>
          <p:nvPr>
            <p:ph sz="half" idx="2"/>
          </p:nvPr>
        </p:nvSpPr>
        <p:spPr>
          <a:xfrm>
            <a:off x="3200400" y="1600200"/>
            <a:ext cx="5943600" cy="5257800"/>
          </a:xfrm>
        </p:spPr>
        <p:txBody>
          <a:bodyPr>
            <a:normAutofit fontScale="85000" lnSpcReduction="10000"/>
          </a:bodyPr>
          <a:lstStyle/>
          <a:p>
            <a:r>
              <a:rPr lang="en-US" dirty="0"/>
              <a:t>21:24:13 - call received by 911</a:t>
            </a:r>
          </a:p>
          <a:p>
            <a:r>
              <a:rPr lang="en-US" dirty="0"/>
              <a:t>21:25:11 - call dispatched to station</a:t>
            </a:r>
          </a:p>
          <a:p>
            <a:r>
              <a:rPr lang="en-US" dirty="0"/>
              <a:t>21:26:12 - University Police informed</a:t>
            </a:r>
          </a:p>
          <a:p>
            <a:r>
              <a:rPr lang="en-US" dirty="0"/>
              <a:t>21:26:20 - call to Mo</a:t>
            </a:r>
          </a:p>
          <a:p>
            <a:r>
              <a:rPr lang="en-US" dirty="0"/>
              <a:t>21:26:21 - paramedics in route</a:t>
            </a:r>
          </a:p>
          <a:p>
            <a:r>
              <a:rPr lang="en-US" dirty="0"/>
              <a:t>21:26:46 - face is blue</a:t>
            </a:r>
          </a:p>
          <a:p>
            <a:r>
              <a:rPr lang="en-US" dirty="0"/>
              <a:t>21:28:40 - AED in use</a:t>
            </a:r>
          </a:p>
          <a:p>
            <a:r>
              <a:rPr lang="en-US" dirty="0"/>
              <a:t>21:29:00 - University Police arrive </a:t>
            </a:r>
          </a:p>
          <a:p>
            <a:r>
              <a:rPr lang="en-US" dirty="0"/>
              <a:t>21:30:50 - paramedics on scene</a:t>
            </a:r>
          </a:p>
          <a:p>
            <a:r>
              <a:rPr lang="en-US" dirty="0"/>
              <a:t>21:31:09 - code in progress</a:t>
            </a:r>
          </a:p>
          <a:p>
            <a:r>
              <a:rPr lang="en-US" dirty="0"/>
              <a:t>21:49:30 - ambulance departs to hospital</a:t>
            </a:r>
          </a:p>
          <a:p>
            <a:r>
              <a:rPr lang="en-US" dirty="0"/>
              <a:t>21:57:42 - ambulance arrives at hospital</a:t>
            </a:r>
          </a:p>
          <a:p>
            <a:endParaRPr lang="en-US" dirty="0"/>
          </a:p>
        </p:txBody>
      </p:sp>
    </p:spTree>
    <p:extLst>
      <p:ext uri="{BB962C8B-B14F-4D97-AF65-F5344CB8AC3E}">
        <p14:creationId xmlns:p14="http://schemas.microsoft.com/office/powerpoint/2010/main" val="16930981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9144000" cy="1111664"/>
          </a:xfrm>
        </p:spPr>
        <p:txBody>
          <a:bodyPr>
            <a:noAutofit/>
          </a:bodyPr>
          <a:lstStyle/>
          <a:p>
            <a:r>
              <a:rPr lang="en-US" sz="4500" dirty="0" smtClean="0"/>
              <a:t>Improvements after Cardiac Arrest</a:t>
            </a:r>
            <a:endParaRPr lang="en-US" sz="4500" dirty="0"/>
          </a:p>
        </p:txBody>
      </p:sp>
      <p:sp>
        <p:nvSpPr>
          <p:cNvPr id="3" name="Content Placeholder 2"/>
          <p:cNvSpPr>
            <a:spLocks noGrp="1"/>
          </p:cNvSpPr>
          <p:nvPr>
            <p:ph sz="half" idx="1"/>
          </p:nvPr>
        </p:nvSpPr>
        <p:spPr>
          <a:xfrm>
            <a:off x="1295400" y="1600200"/>
            <a:ext cx="8077200" cy="4525963"/>
          </a:xfrm>
        </p:spPr>
        <p:txBody>
          <a:bodyPr>
            <a:normAutofit lnSpcReduction="10000"/>
          </a:bodyPr>
          <a:lstStyle/>
          <a:p>
            <a:endParaRPr lang="en-US" dirty="0" smtClean="0"/>
          </a:p>
          <a:p>
            <a:r>
              <a:rPr lang="en-US" dirty="0" smtClean="0"/>
              <a:t>Realistic </a:t>
            </a:r>
            <a:r>
              <a:rPr lang="en-US" dirty="0"/>
              <a:t>verbiage on 911 phone calls</a:t>
            </a:r>
          </a:p>
          <a:p>
            <a:r>
              <a:rPr lang="en-US" dirty="0"/>
              <a:t>Building Manager cell phones</a:t>
            </a:r>
          </a:p>
          <a:p>
            <a:r>
              <a:rPr lang="en-US" dirty="0"/>
              <a:t>CPR masks for entire facility and employees</a:t>
            </a:r>
          </a:p>
          <a:p>
            <a:r>
              <a:rPr lang="en-US" dirty="0"/>
              <a:t>Red Cross reference cards</a:t>
            </a:r>
          </a:p>
          <a:p>
            <a:r>
              <a:rPr lang="en-US" dirty="0"/>
              <a:t>Semester CPR &amp; AED reviews with staff</a:t>
            </a:r>
          </a:p>
          <a:p>
            <a:r>
              <a:rPr lang="en-US" dirty="0"/>
              <a:t>Bystander </a:t>
            </a:r>
            <a:r>
              <a:rPr lang="en-US" dirty="0" smtClean="0"/>
              <a:t>awareness</a:t>
            </a:r>
          </a:p>
          <a:p>
            <a:r>
              <a:rPr lang="en-US" dirty="0" smtClean="0"/>
              <a:t>Intentional initiation of emergency response </a:t>
            </a:r>
          </a:p>
          <a:p>
            <a:pPr>
              <a:buNone/>
            </a:pPr>
            <a:r>
              <a:rPr lang="en-US" dirty="0" smtClean="0"/>
              <a:t>	team (ERT)</a:t>
            </a:r>
          </a:p>
          <a:p>
            <a:endParaRPr lang="en-US" dirty="0"/>
          </a:p>
        </p:txBody>
      </p:sp>
    </p:spTree>
    <p:extLst>
      <p:ext uri="{BB962C8B-B14F-4D97-AF65-F5344CB8AC3E}">
        <p14:creationId xmlns:p14="http://schemas.microsoft.com/office/powerpoint/2010/main" val="112136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sz="half" idx="1"/>
          </p:nvPr>
        </p:nvSpPr>
        <p:spPr>
          <a:xfrm>
            <a:off x="457200" y="1600200"/>
            <a:ext cx="8382000" cy="4525963"/>
          </a:xfrm>
        </p:spPr>
        <p:txBody>
          <a:bodyPr/>
          <a:lstStyle/>
          <a:p>
            <a:endParaRPr lang="en-US" dirty="0" smtClean="0"/>
          </a:p>
          <a:p>
            <a:r>
              <a:rPr lang="en-US" dirty="0" smtClean="0"/>
              <a:t>Upon completion of this seminar, you will be able to:</a:t>
            </a:r>
          </a:p>
          <a:p>
            <a:pPr lvl="1"/>
            <a:r>
              <a:rPr lang="en-US" dirty="0" smtClean="0"/>
              <a:t>Identify components to incorporate into an Emergency Action plan to prepare students to respond to emergency situations with confidence.</a:t>
            </a:r>
          </a:p>
          <a:p>
            <a:pPr lvl="1"/>
            <a:r>
              <a:rPr lang="en-US" dirty="0"/>
              <a:t>Develop and implement an emergency response team and red shirt reviews to train and prepare your staff to respond to emergencies.</a:t>
            </a:r>
          </a:p>
          <a:p>
            <a:pPr lvl="1"/>
            <a:r>
              <a:rPr lang="en-US" dirty="0" smtClean="0"/>
              <a:t>Understand the importance of the debrief process following an incident.</a:t>
            </a:r>
          </a:p>
        </p:txBody>
      </p:sp>
    </p:spTree>
    <p:extLst>
      <p:ext uri="{BB962C8B-B14F-4D97-AF65-F5344CB8AC3E}">
        <p14:creationId xmlns:p14="http://schemas.microsoft.com/office/powerpoint/2010/main" val="4631374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Emergency Response Team</a:t>
            </a:r>
            <a:endParaRPr lang="en-US" dirty="0"/>
          </a:p>
        </p:txBody>
      </p:sp>
      <p:pic>
        <p:nvPicPr>
          <p:cNvPr id="205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759758" y="1905000"/>
            <a:ext cx="348864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9465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ERT</a:t>
            </a:r>
            <a:endParaRPr lang="en-US" dirty="0"/>
          </a:p>
        </p:txBody>
      </p:sp>
      <p:sp>
        <p:nvSpPr>
          <p:cNvPr id="3" name="Content Placeholder 2"/>
          <p:cNvSpPr>
            <a:spLocks noGrp="1"/>
          </p:cNvSpPr>
          <p:nvPr>
            <p:ph sz="half" idx="1"/>
          </p:nvPr>
        </p:nvSpPr>
        <p:spPr>
          <a:xfrm>
            <a:off x="228600" y="1600200"/>
            <a:ext cx="5334000" cy="4953000"/>
          </a:xfrm>
        </p:spPr>
        <p:txBody>
          <a:bodyPr>
            <a:normAutofit/>
          </a:bodyPr>
          <a:lstStyle/>
          <a:p>
            <a:endParaRPr lang="en-US" dirty="0" smtClean="0"/>
          </a:p>
          <a:p>
            <a:r>
              <a:rPr lang="en-US" dirty="0" smtClean="0"/>
              <a:t>Advisor </a:t>
            </a:r>
            <a:endParaRPr lang="en-US" dirty="0"/>
          </a:p>
          <a:p>
            <a:pPr lvl="1"/>
            <a:r>
              <a:rPr lang="en-US" dirty="0"/>
              <a:t>Associate Director</a:t>
            </a:r>
          </a:p>
          <a:p>
            <a:r>
              <a:rPr lang="en-US" dirty="0" smtClean="0"/>
              <a:t>Chair</a:t>
            </a:r>
          </a:p>
          <a:p>
            <a:pPr lvl="1"/>
            <a:r>
              <a:rPr lang="en-US" dirty="0"/>
              <a:t>Student staff </a:t>
            </a:r>
            <a:r>
              <a:rPr lang="en-US" dirty="0" err="1" smtClean="0"/>
              <a:t>member(s</a:t>
            </a:r>
            <a:r>
              <a:rPr lang="en-US" dirty="0" smtClean="0"/>
              <a:t>)</a:t>
            </a:r>
          </a:p>
          <a:p>
            <a:r>
              <a:rPr lang="en-US" dirty="0" smtClean="0"/>
              <a:t>Representatives </a:t>
            </a:r>
            <a:endParaRPr lang="en-US" dirty="0"/>
          </a:p>
          <a:p>
            <a:pPr lvl="1"/>
            <a:r>
              <a:rPr lang="en-US" dirty="0"/>
              <a:t>1 from each position </a:t>
            </a:r>
            <a:r>
              <a:rPr lang="en-US" dirty="0" smtClean="0"/>
              <a:t>area</a:t>
            </a:r>
          </a:p>
          <a:p>
            <a:r>
              <a:rPr lang="en-US" dirty="0" smtClean="0"/>
              <a:t>Other potentials</a:t>
            </a:r>
          </a:p>
          <a:p>
            <a:pPr lvl="1"/>
            <a:r>
              <a:rPr lang="en-US" dirty="0" smtClean="0"/>
              <a:t>Police; medical staff; risk management/safety; counseling </a:t>
            </a:r>
          </a:p>
          <a:p>
            <a:pPr lvl="1"/>
            <a:endParaRPr lang="en-US" dirty="0" smtClean="0"/>
          </a:p>
          <a:p>
            <a:endParaRPr lang="en-US" dirty="0"/>
          </a:p>
        </p:txBody>
      </p:sp>
      <p:pic>
        <p:nvPicPr>
          <p:cNvPr id="512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9549" y="2360387"/>
            <a:ext cx="4035902" cy="300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3815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ERT Mission</a:t>
            </a:r>
            <a:endParaRPr lang="en-US" dirty="0"/>
          </a:p>
        </p:txBody>
      </p:sp>
      <p:sp>
        <p:nvSpPr>
          <p:cNvPr id="3" name="Content Placeholder 2"/>
          <p:cNvSpPr>
            <a:spLocks noGrp="1"/>
          </p:cNvSpPr>
          <p:nvPr>
            <p:ph sz="half" idx="1"/>
          </p:nvPr>
        </p:nvSpPr>
        <p:spPr>
          <a:xfrm>
            <a:off x="457200" y="1600201"/>
            <a:ext cx="8382000" cy="1752599"/>
          </a:xfrm>
        </p:spPr>
        <p:txBody>
          <a:bodyPr>
            <a:normAutofit fontScale="85000" lnSpcReduction="10000"/>
          </a:bodyPr>
          <a:lstStyle/>
          <a:p>
            <a:pPr marL="0" indent="0" algn="ctr">
              <a:buNone/>
            </a:pPr>
            <a:r>
              <a:rPr lang="en-US" b="1" dirty="0"/>
              <a:t>As a preparatory unit of the Recreational Sports student staff, the Emergency Response Team (ERT) will ensure the readiness of the Recreational Sports Department for any potential emergency, review emergency action plans, and strive for efficiency in upholding accident, incident, and injury protocol.</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657600"/>
            <a:ext cx="7010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9914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Mitigation</a:t>
            </a:r>
            <a:endParaRPr lang="en-US" dirty="0"/>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249" t="11429" r="61554" b="7428"/>
          <a:stretch/>
        </p:blipFill>
        <p:spPr bwMode="auto">
          <a:xfrm>
            <a:off x="2667000" y="1752600"/>
            <a:ext cx="3688405" cy="478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9117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Mitigation</a:t>
            </a:r>
            <a:endParaRPr lang="en-US" dirty="0"/>
          </a:p>
        </p:txBody>
      </p:sp>
      <p:sp>
        <p:nvSpPr>
          <p:cNvPr id="3" name="Content Placeholder 2"/>
          <p:cNvSpPr>
            <a:spLocks noGrp="1"/>
          </p:cNvSpPr>
          <p:nvPr>
            <p:ph sz="half" idx="1"/>
          </p:nvPr>
        </p:nvSpPr>
        <p:spPr>
          <a:xfrm>
            <a:off x="1828800" y="1905000"/>
            <a:ext cx="8229600" cy="4953000"/>
          </a:xfrm>
        </p:spPr>
        <p:txBody>
          <a:bodyPr/>
          <a:lstStyle/>
          <a:p>
            <a:r>
              <a:rPr lang="en-US" dirty="0" smtClean="0"/>
              <a:t>What are your current procedures?</a:t>
            </a:r>
            <a:endParaRPr lang="en-US" sz="2800" dirty="0" smtClean="0"/>
          </a:p>
          <a:p>
            <a:pPr lvl="1"/>
            <a:r>
              <a:rPr lang="en-US" sz="2800" dirty="0"/>
              <a:t>Emergency action plans</a:t>
            </a:r>
            <a:endParaRPr lang="en-US" sz="2800" dirty="0" smtClean="0"/>
          </a:p>
          <a:p>
            <a:pPr lvl="1"/>
            <a:r>
              <a:rPr lang="en-US" sz="2800" dirty="0" smtClean="0"/>
              <a:t>Forms &amp; checklists</a:t>
            </a:r>
          </a:p>
          <a:p>
            <a:pPr lvl="1"/>
            <a:r>
              <a:rPr lang="en-US" sz="2800" dirty="0" smtClean="0"/>
              <a:t>Documentation - reports</a:t>
            </a:r>
          </a:p>
          <a:p>
            <a:pPr lvl="1"/>
            <a:r>
              <a:rPr lang="en-US" sz="2800" dirty="0" smtClean="0"/>
              <a:t>Equipment and supplies</a:t>
            </a:r>
          </a:p>
          <a:p>
            <a:pPr lvl="1"/>
            <a:r>
              <a:rPr lang="en-US" sz="2800" dirty="0" smtClean="0"/>
              <a:t>Common practices</a:t>
            </a:r>
          </a:p>
          <a:p>
            <a:pPr lvl="1"/>
            <a:r>
              <a:rPr lang="en-US" sz="2800" dirty="0" smtClean="0"/>
              <a:t>Certifications </a:t>
            </a:r>
            <a:r>
              <a:rPr lang="en-US" sz="2800" dirty="0"/>
              <a:t>and training of staff</a:t>
            </a:r>
          </a:p>
          <a:p>
            <a:pPr lvl="1"/>
            <a:r>
              <a:rPr lang="en-US" sz="2800" dirty="0"/>
              <a:t>Institutional coordination</a:t>
            </a:r>
          </a:p>
          <a:p>
            <a:endParaRPr lang="en-US" dirty="0"/>
          </a:p>
        </p:txBody>
      </p:sp>
    </p:spTree>
    <p:extLst>
      <p:ext uri="{BB962C8B-B14F-4D97-AF65-F5344CB8AC3E}">
        <p14:creationId xmlns:p14="http://schemas.microsoft.com/office/powerpoint/2010/main" val="32456371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Preparedness</a:t>
            </a:r>
            <a:endParaRPr lang="en-US" dirty="0"/>
          </a:p>
        </p:txBody>
      </p:sp>
      <p:pic>
        <p:nvPicPr>
          <p:cNvPr id="6" name="Picture 2"/>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17128" t="10857" r="60473" b="7428"/>
          <a:stretch/>
        </p:blipFill>
        <p:spPr bwMode="auto">
          <a:xfrm>
            <a:off x="2827241" y="1828800"/>
            <a:ext cx="349735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67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Preparedness/Response</a:t>
            </a:r>
            <a:endParaRPr lang="en-US" dirty="0"/>
          </a:p>
        </p:txBody>
      </p:sp>
      <p:pic>
        <p:nvPicPr>
          <p:cNvPr id="7" name="Picture 2"/>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18243" t="11429" r="59561" b="7428"/>
          <a:stretch/>
        </p:blipFill>
        <p:spPr bwMode="auto">
          <a:xfrm>
            <a:off x="2834507" y="1874837"/>
            <a:ext cx="349009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4774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Shirt Reviews</a:t>
            </a:r>
            <a:endParaRPr lang="en-US" dirty="0"/>
          </a:p>
        </p:txBody>
      </p:sp>
      <p:sp>
        <p:nvSpPr>
          <p:cNvPr id="3" name="Content Placeholder 2"/>
          <p:cNvSpPr>
            <a:spLocks noGrp="1"/>
          </p:cNvSpPr>
          <p:nvPr>
            <p:ph sz="half" idx="1"/>
          </p:nvPr>
        </p:nvSpPr>
        <p:spPr>
          <a:xfrm>
            <a:off x="457200" y="1600200"/>
            <a:ext cx="8229600" cy="4953000"/>
          </a:xfrm>
        </p:spPr>
        <p:txBody>
          <a:bodyPr>
            <a:normAutofit lnSpcReduction="10000"/>
          </a:bodyPr>
          <a:lstStyle/>
          <a:p>
            <a:endParaRPr lang="en-US" dirty="0" smtClean="0"/>
          </a:p>
          <a:p>
            <a:r>
              <a:rPr lang="en-US" dirty="0" smtClean="0"/>
              <a:t>Purpose</a:t>
            </a:r>
            <a:r>
              <a:rPr lang="en-US" dirty="0"/>
              <a:t>:  to create a non-intimidating environment with real life situations for staff members to practice and become comfortable implementing EAP’s</a:t>
            </a:r>
          </a:p>
          <a:p>
            <a:r>
              <a:rPr lang="en-US" dirty="0"/>
              <a:t>Resources</a:t>
            </a:r>
          </a:p>
          <a:p>
            <a:pPr lvl="1"/>
            <a:r>
              <a:rPr lang="en-US" dirty="0"/>
              <a:t>Your institution</a:t>
            </a:r>
          </a:p>
          <a:p>
            <a:pPr lvl="1"/>
            <a:r>
              <a:rPr lang="en-US" dirty="0"/>
              <a:t>Other </a:t>
            </a:r>
            <a:r>
              <a:rPr lang="en-US" dirty="0" smtClean="0"/>
              <a:t>institutions</a:t>
            </a:r>
          </a:p>
          <a:p>
            <a:pPr lvl="1"/>
            <a:r>
              <a:rPr lang="en-US" dirty="0" smtClean="0"/>
              <a:t>Conferences</a:t>
            </a:r>
          </a:p>
          <a:p>
            <a:pPr lvl="1"/>
            <a:r>
              <a:rPr lang="en-US" dirty="0"/>
              <a:t>NIRSA </a:t>
            </a:r>
            <a:r>
              <a:rPr lang="en-US" dirty="0" smtClean="0"/>
              <a:t>Habitat</a:t>
            </a:r>
          </a:p>
          <a:p>
            <a:pPr lvl="1"/>
            <a:r>
              <a:rPr lang="en-US" dirty="0" smtClean="0"/>
              <a:t>Certifying agencies &amp; professionals</a:t>
            </a:r>
          </a:p>
          <a:p>
            <a:endParaRPr lang="en-US" dirty="0"/>
          </a:p>
        </p:txBody>
      </p:sp>
    </p:spTree>
    <p:extLst>
      <p:ext uri="{BB962C8B-B14F-4D97-AF65-F5344CB8AC3E}">
        <p14:creationId xmlns:p14="http://schemas.microsoft.com/office/powerpoint/2010/main" val="30699952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Shirt Reviews</a:t>
            </a:r>
            <a:endParaRPr lang="en-US" dirty="0"/>
          </a:p>
        </p:txBody>
      </p:sp>
      <p:sp>
        <p:nvSpPr>
          <p:cNvPr id="3" name="Content Placeholder 2"/>
          <p:cNvSpPr>
            <a:spLocks noGrp="1"/>
          </p:cNvSpPr>
          <p:nvPr>
            <p:ph sz="half" idx="1"/>
          </p:nvPr>
        </p:nvSpPr>
        <p:spPr>
          <a:xfrm>
            <a:off x="228600" y="1600200"/>
            <a:ext cx="4572000" cy="4525963"/>
          </a:xfrm>
        </p:spPr>
        <p:txBody>
          <a:bodyPr>
            <a:normAutofit fontScale="92500" lnSpcReduction="10000"/>
          </a:bodyPr>
          <a:lstStyle/>
          <a:p>
            <a:r>
              <a:rPr lang="en-US" dirty="0" smtClean="0"/>
              <a:t>Logistics</a:t>
            </a:r>
          </a:p>
          <a:p>
            <a:pPr lvl="1"/>
            <a:r>
              <a:rPr lang="en-US" sz="2800" dirty="0" smtClean="0"/>
              <a:t>Develop scenarios</a:t>
            </a:r>
          </a:p>
          <a:p>
            <a:pPr lvl="2"/>
            <a:r>
              <a:rPr lang="en-US" dirty="0" smtClean="0"/>
              <a:t>Currently medical based</a:t>
            </a:r>
          </a:p>
          <a:p>
            <a:pPr lvl="1"/>
            <a:r>
              <a:rPr lang="en-US" sz="2800" dirty="0" smtClean="0"/>
              <a:t>Create checklists</a:t>
            </a:r>
          </a:p>
          <a:p>
            <a:pPr lvl="2"/>
            <a:r>
              <a:rPr lang="en-US" dirty="0" smtClean="0"/>
              <a:t>Based on EAP &amp; appropriate progression of care</a:t>
            </a:r>
          </a:p>
          <a:p>
            <a:pPr lvl="2"/>
            <a:r>
              <a:rPr lang="en-US" dirty="0" smtClean="0"/>
              <a:t>Scene</a:t>
            </a:r>
          </a:p>
          <a:p>
            <a:pPr lvl="2"/>
            <a:r>
              <a:rPr lang="en-US" dirty="0" smtClean="0"/>
              <a:t>Front Desk</a:t>
            </a:r>
          </a:p>
          <a:p>
            <a:pPr lvl="1"/>
            <a:r>
              <a:rPr lang="en-US" sz="2800" dirty="0" smtClean="0"/>
              <a:t>Train </a:t>
            </a:r>
            <a:r>
              <a:rPr lang="en-US" sz="2800" dirty="0"/>
              <a:t>ERT members</a:t>
            </a:r>
          </a:p>
          <a:p>
            <a:pPr lvl="1"/>
            <a:r>
              <a:rPr lang="en-US" sz="2800" dirty="0" smtClean="0"/>
              <a:t>Schedule RSR</a:t>
            </a:r>
          </a:p>
          <a:p>
            <a:pPr lvl="1"/>
            <a:r>
              <a:rPr lang="en-US" sz="2800" dirty="0" smtClean="0"/>
              <a:t>Plan coverage</a:t>
            </a:r>
            <a:endParaRPr lang="en-US" dirty="0" smtClean="0"/>
          </a:p>
        </p:txBody>
      </p:sp>
      <p:pic>
        <p:nvPicPr>
          <p:cNvPr id="1024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64790" y="1881810"/>
            <a:ext cx="4005419" cy="396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1164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Shirt Reviews</a:t>
            </a:r>
            <a:endParaRPr lang="en-US" dirty="0"/>
          </a:p>
        </p:txBody>
      </p:sp>
      <p:sp>
        <p:nvSpPr>
          <p:cNvPr id="3" name="Content Placeholder 2"/>
          <p:cNvSpPr>
            <a:spLocks noGrp="1"/>
          </p:cNvSpPr>
          <p:nvPr>
            <p:ph sz="half" idx="1"/>
          </p:nvPr>
        </p:nvSpPr>
        <p:spPr>
          <a:xfrm>
            <a:off x="457200" y="1600200"/>
            <a:ext cx="4038600" cy="5029200"/>
          </a:xfrm>
        </p:spPr>
        <p:txBody>
          <a:bodyPr/>
          <a:lstStyle/>
          <a:p>
            <a:r>
              <a:rPr lang="en-US" dirty="0">
                <a:solidFill>
                  <a:srgbClr val="FF0000"/>
                </a:solidFill>
              </a:rPr>
              <a:t>Red Level</a:t>
            </a:r>
          </a:p>
          <a:p>
            <a:pPr lvl="1"/>
            <a:r>
              <a:rPr lang="en-US" sz="2800" dirty="0"/>
              <a:t>Life-threatening</a:t>
            </a:r>
          </a:p>
          <a:p>
            <a:pPr lvl="1"/>
            <a:r>
              <a:rPr lang="en-US" sz="2800" dirty="0"/>
              <a:t>911 and University Police</a:t>
            </a:r>
          </a:p>
          <a:p>
            <a:pPr lvl="1"/>
            <a:r>
              <a:rPr lang="en-US" sz="2800" dirty="0"/>
              <a:t>Factors beyond training level</a:t>
            </a:r>
          </a:p>
          <a:p>
            <a:pPr lvl="1"/>
            <a:r>
              <a:rPr lang="en-US" sz="2800" dirty="0"/>
              <a:t>May include first aid treatment</a:t>
            </a:r>
          </a:p>
          <a:p>
            <a:pPr lvl="1"/>
            <a:r>
              <a:rPr lang="en-US" sz="2800" dirty="0"/>
              <a:t>May include</a:t>
            </a:r>
            <a:r>
              <a:rPr lang="en-US" sz="2800" dirty="0" smtClean="0"/>
              <a:t> progression to shock</a:t>
            </a:r>
            <a:endParaRPr lang="en-US" sz="2800" dirty="0"/>
          </a:p>
          <a:p>
            <a:pPr lvl="1"/>
            <a:endParaRPr lang="en-US" dirty="0"/>
          </a:p>
        </p:txBody>
      </p:sp>
      <p:sp>
        <p:nvSpPr>
          <p:cNvPr id="4" name="Content Placeholder 3"/>
          <p:cNvSpPr>
            <a:spLocks noGrp="1"/>
          </p:cNvSpPr>
          <p:nvPr>
            <p:ph sz="half" idx="2"/>
          </p:nvPr>
        </p:nvSpPr>
        <p:spPr>
          <a:xfrm>
            <a:off x="4648200" y="1600200"/>
            <a:ext cx="4038600" cy="5029200"/>
          </a:xfrm>
        </p:spPr>
        <p:txBody>
          <a:bodyPr/>
          <a:lstStyle/>
          <a:p>
            <a:r>
              <a:rPr lang="en-US" dirty="0">
                <a:solidFill>
                  <a:srgbClr val="00B050"/>
                </a:solidFill>
              </a:rPr>
              <a:t>Green Level</a:t>
            </a:r>
          </a:p>
          <a:p>
            <a:pPr lvl="1"/>
            <a:r>
              <a:rPr lang="en-US" sz="2800" dirty="0"/>
              <a:t>Non-life-threatening</a:t>
            </a:r>
          </a:p>
          <a:p>
            <a:pPr lvl="1"/>
            <a:r>
              <a:rPr lang="en-US" sz="2800" dirty="0"/>
              <a:t>Within training level</a:t>
            </a:r>
          </a:p>
          <a:p>
            <a:pPr lvl="1"/>
            <a:r>
              <a:rPr lang="en-US" sz="2800" dirty="0"/>
              <a:t>May include some first aid treatment</a:t>
            </a:r>
          </a:p>
          <a:p>
            <a:pPr lvl="1"/>
            <a:r>
              <a:rPr lang="en-US" sz="2800" dirty="0"/>
              <a:t>Does not include 911, University Police, or shock</a:t>
            </a:r>
          </a:p>
          <a:p>
            <a:endParaRPr lang="en-US" dirty="0"/>
          </a:p>
        </p:txBody>
      </p:sp>
    </p:spTree>
    <p:extLst>
      <p:ext uri="{BB962C8B-B14F-4D97-AF65-F5344CB8AC3E}">
        <p14:creationId xmlns:p14="http://schemas.microsoft.com/office/powerpoint/2010/main" val="31918131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Risk Management Phases</a:t>
            </a:r>
            <a:endParaRPr lang="en-US" dirty="0"/>
          </a:p>
        </p:txBody>
      </p:sp>
      <p:sp>
        <p:nvSpPr>
          <p:cNvPr id="3" name="Content Placeholder 2"/>
          <p:cNvSpPr>
            <a:spLocks noGrp="1"/>
          </p:cNvSpPr>
          <p:nvPr>
            <p:ph sz="half" idx="1"/>
          </p:nvPr>
        </p:nvSpPr>
        <p:spPr>
          <a:xfrm>
            <a:off x="457200" y="1798637"/>
            <a:ext cx="4038600" cy="4525963"/>
          </a:xfrm>
        </p:spPr>
        <p:txBody>
          <a:bodyPr/>
          <a:lstStyle/>
          <a:p>
            <a:endParaRPr lang="en-US" dirty="0" smtClean="0"/>
          </a:p>
          <a:p>
            <a:r>
              <a:rPr lang="en-US" dirty="0" smtClean="0"/>
              <a:t>Identify Risks</a:t>
            </a:r>
          </a:p>
          <a:p>
            <a:r>
              <a:rPr lang="en-US" dirty="0" smtClean="0"/>
              <a:t>Measure/Assess</a:t>
            </a:r>
          </a:p>
          <a:p>
            <a:r>
              <a:rPr lang="en-US" dirty="0" smtClean="0"/>
              <a:t>Plan (strategies)</a:t>
            </a:r>
          </a:p>
          <a:p>
            <a:r>
              <a:rPr lang="en-US" dirty="0" smtClean="0"/>
              <a:t>Implement</a:t>
            </a:r>
          </a:p>
          <a:p>
            <a:r>
              <a:rPr lang="en-US" dirty="0" smtClean="0"/>
              <a:t>Debrief/Evaluate</a:t>
            </a:r>
            <a:r>
              <a:rPr lang="en-US" dirty="0"/>
              <a:t>/</a:t>
            </a:r>
            <a:r>
              <a:rPr lang="en-US" dirty="0" smtClean="0"/>
              <a:t> Revise</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818900"/>
            <a:ext cx="4114800" cy="397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953000" y="5955268"/>
            <a:ext cx="3810000" cy="369332"/>
          </a:xfrm>
          <a:prstGeom prst="rect">
            <a:avLst/>
          </a:prstGeom>
          <a:noFill/>
        </p:spPr>
        <p:txBody>
          <a:bodyPr wrap="square" rtlCol="0">
            <a:spAutoFit/>
          </a:bodyPr>
          <a:lstStyle/>
          <a:p>
            <a:pPr algn="ctr"/>
            <a:r>
              <a:rPr lang="en-US" dirty="0" smtClean="0"/>
              <a:t>FEMA 1979</a:t>
            </a:r>
            <a:endParaRPr lang="en-US" dirty="0"/>
          </a:p>
        </p:txBody>
      </p:sp>
    </p:spTree>
    <p:extLst>
      <p:ext uri="{BB962C8B-B14F-4D97-AF65-F5344CB8AC3E}">
        <p14:creationId xmlns:p14="http://schemas.microsoft.com/office/powerpoint/2010/main" val="1832512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Shirt Reviews</a:t>
            </a:r>
            <a:endParaRPr lang="en-US" dirty="0"/>
          </a:p>
        </p:txBody>
      </p:sp>
      <p:pic>
        <p:nvPicPr>
          <p:cNvPr id="921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27434" y="1600200"/>
            <a:ext cx="349813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919501" y="1600200"/>
            <a:ext cx="349599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72649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Shirt Review Props</a:t>
            </a:r>
            <a:endParaRPr lang="en-US" dirty="0"/>
          </a:p>
        </p:txBody>
      </p:sp>
      <p:pic>
        <p:nvPicPr>
          <p:cNvPr id="1126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85077" y="1600200"/>
            <a:ext cx="318284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1695205"/>
            <a:ext cx="4038600" cy="433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51332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Shirt Reviews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Implementation</a:t>
            </a:r>
          </a:p>
          <a:p>
            <a:pPr lvl="1"/>
            <a:r>
              <a:rPr lang="en-US" dirty="0" smtClean="0"/>
              <a:t>As realistic as possible</a:t>
            </a:r>
          </a:p>
          <a:p>
            <a:r>
              <a:rPr lang="en-US" dirty="0" smtClean="0"/>
              <a:t>Debriefing</a:t>
            </a:r>
            <a:endParaRPr lang="en-US" dirty="0"/>
          </a:p>
          <a:p>
            <a:pPr lvl="1"/>
            <a:r>
              <a:rPr lang="en-US" dirty="0"/>
              <a:t>Review entire scenario with staff on duty</a:t>
            </a:r>
          </a:p>
          <a:p>
            <a:r>
              <a:rPr lang="en-US" dirty="0"/>
              <a:t>Paperwork</a:t>
            </a:r>
          </a:p>
          <a:p>
            <a:pPr lvl="1"/>
            <a:r>
              <a:rPr lang="en-US" dirty="0"/>
              <a:t>Injury</a:t>
            </a:r>
            <a:r>
              <a:rPr lang="en-US" dirty="0" smtClean="0"/>
              <a:t> report</a:t>
            </a:r>
            <a:endParaRPr lang="en-US" dirty="0"/>
          </a:p>
          <a:p>
            <a:pPr lvl="1"/>
            <a:r>
              <a:rPr lang="en-US" dirty="0"/>
              <a:t>Incident</a:t>
            </a:r>
            <a:r>
              <a:rPr lang="en-US" dirty="0" smtClean="0"/>
              <a:t> report</a:t>
            </a:r>
          </a:p>
          <a:p>
            <a:r>
              <a:rPr lang="en-US" dirty="0" smtClean="0"/>
              <a:t>ERT website</a:t>
            </a:r>
          </a:p>
          <a:p>
            <a:pPr lvl="1"/>
            <a:r>
              <a:rPr lang="en-US" dirty="0" err="1" smtClean="0"/>
              <a:t>www.uwlax.edu/recsports/ert.htm</a:t>
            </a:r>
            <a:endParaRPr lang="en-US" dirty="0" smtClean="0">
              <a:hlinkClick r:id="rId3"/>
            </a:endParaRPr>
          </a:p>
          <a:p>
            <a:r>
              <a:rPr lang="en-US" dirty="0" smtClean="0">
                <a:hlinkClick r:id="rId3"/>
              </a:rPr>
              <a:t>Video</a:t>
            </a:r>
            <a:endParaRPr lang="en-US" dirty="0"/>
          </a:p>
          <a:p>
            <a:endParaRPr lang="en-US" dirty="0"/>
          </a:p>
        </p:txBody>
      </p:sp>
      <p:pic>
        <p:nvPicPr>
          <p:cNvPr id="12290"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491496" y="1554162"/>
            <a:ext cx="4352008" cy="522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29945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rt 2012.mov">
            <a:hlinkClick r:id="" action="ppaction://media"/>
          </p:cNvPr>
          <p:cNvPicPr/>
          <p:nvPr>
            <a:videoFile r:link="rId1"/>
          </p:nvPr>
        </p:nvPicPr>
        <p:blipFill>
          <a:blip r:embed="rId4"/>
          <a:stretch>
            <a:fillRect/>
          </a:stretch>
        </p:blipFill>
        <p:spPr>
          <a:xfrm>
            <a:off x="0" y="857250"/>
            <a:ext cx="9144000" cy="5143500"/>
          </a:xfrm>
          <a:prstGeom prst="rect">
            <a:avLst/>
          </a:prstGeom>
        </p:spPr>
      </p:pic>
      <p:sp>
        <p:nvSpPr>
          <p:cNvPr id="2" name="TextBox 1"/>
          <p:cNvSpPr txBox="1"/>
          <p:nvPr/>
        </p:nvSpPr>
        <p:spPr>
          <a:xfrm>
            <a:off x="914400" y="1752600"/>
            <a:ext cx="3810000" cy="646331"/>
          </a:xfrm>
          <a:prstGeom prst="rect">
            <a:avLst/>
          </a:prstGeom>
          <a:noFill/>
        </p:spPr>
        <p:txBody>
          <a:bodyPr wrap="square" rtlCol="0">
            <a:spAutoFit/>
          </a:bodyPr>
          <a:lstStyle/>
          <a:p>
            <a:r>
              <a:rPr lang="en-US" dirty="0" smtClean="0">
                <a:solidFill>
                  <a:schemeClr val="bg1"/>
                </a:solidFill>
              </a:rPr>
              <a:t>Video of mock red shirt review:  </a:t>
            </a:r>
          </a:p>
          <a:p>
            <a:r>
              <a:rPr lang="en-US" dirty="0" smtClean="0">
                <a:solidFill>
                  <a:schemeClr val="bg1"/>
                </a:solidFill>
              </a:rPr>
              <a:t>www.uwlax.edu/recsports/ert.htm</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1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Recovery</a:t>
            </a:r>
            <a:endParaRPr lang="en-US" dirty="0"/>
          </a:p>
        </p:txBody>
      </p:sp>
      <p:pic>
        <p:nvPicPr>
          <p:cNvPr id="7" name="Picture 2"/>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19155" t="11714" r="58547" b="7715"/>
          <a:stretch/>
        </p:blipFill>
        <p:spPr bwMode="auto">
          <a:xfrm>
            <a:off x="2793577" y="1828800"/>
            <a:ext cx="353102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482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Evaluations</a:t>
            </a:r>
            <a:endParaRPr lang="en-US" dirty="0"/>
          </a:p>
        </p:txBody>
      </p:sp>
      <p:sp>
        <p:nvSpPr>
          <p:cNvPr id="3" name="Content Placeholder 2"/>
          <p:cNvSpPr>
            <a:spLocks noGrp="1"/>
          </p:cNvSpPr>
          <p:nvPr>
            <p:ph sz="half" idx="1"/>
          </p:nvPr>
        </p:nvSpPr>
        <p:spPr>
          <a:xfrm>
            <a:off x="609600" y="1600200"/>
            <a:ext cx="8458200" cy="4525963"/>
          </a:xfrm>
        </p:spPr>
        <p:txBody>
          <a:bodyPr/>
          <a:lstStyle/>
          <a:p>
            <a:endParaRPr lang="en-US" dirty="0" smtClean="0"/>
          </a:p>
          <a:p>
            <a:r>
              <a:rPr lang="en-US" dirty="0" smtClean="0"/>
              <a:t>Improved responses in daily implementation of emergency situations</a:t>
            </a:r>
          </a:p>
          <a:p>
            <a:r>
              <a:rPr lang="en-US" dirty="0" smtClean="0"/>
              <a:t>Increased comfort and level of care</a:t>
            </a:r>
          </a:p>
          <a:p>
            <a:r>
              <a:rPr lang="en-US" dirty="0" smtClean="0"/>
              <a:t>Positive comments from University Police</a:t>
            </a:r>
          </a:p>
          <a:p>
            <a:r>
              <a:rPr lang="en-US" dirty="0" smtClean="0"/>
              <a:t>Survey results</a:t>
            </a:r>
          </a:p>
        </p:txBody>
      </p:sp>
    </p:spTree>
    <p:extLst>
      <p:ext uri="{BB962C8B-B14F-4D97-AF65-F5344CB8AC3E}">
        <p14:creationId xmlns:p14="http://schemas.microsoft.com/office/powerpoint/2010/main" val="20181418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9144000" cy="1111664"/>
          </a:xfrm>
        </p:spPr>
        <p:txBody>
          <a:bodyPr/>
          <a:lstStyle/>
          <a:p>
            <a:r>
              <a:rPr lang="en-US" dirty="0" smtClean="0"/>
              <a:t>Training of Service Staff</a:t>
            </a:r>
            <a:endParaRPr lang="en-US" dirty="0"/>
          </a:p>
        </p:txBody>
      </p:sp>
      <p:sp>
        <p:nvSpPr>
          <p:cNvPr id="3" name="Content Placeholder 2"/>
          <p:cNvSpPr>
            <a:spLocks noGrp="1"/>
          </p:cNvSpPr>
          <p:nvPr>
            <p:ph sz="half" idx="1"/>
          </p:nvPr>
        </p:nvSpPr>
        <p:spPr>
          <a:xfrm>
            <a:off x="457200" y="1600200"/>
            <a:ext cx="4038600" cy="5029200"/>
          </a:xfrm>
        </p:spPr>
        <p:txBody>
          <a:bodyPr>
            <a:normAutofit fontScale="92500" lnSpcReduction="10000"/>
          </a:bodyPr>
          <a:lstStyle/>
          <a:p>
            <a:r>
              <a:rPr lang="en-US" b="1" dirty="0"/>
              <a:t>Fall (prior to academic year)</a:t>
            </a:r>
          </a:p>
          <a:p>
            <a:pPr lvl="1"/>
            <a:r>
              <a:rPr lang="en-US" sz="2800" dirty="0"/>
              <a:t>Emergency procedures and action plans</a:t>
            </a:r>
          </a:p>
          <a:p>
            <a:pPr lvl="1"/>
            <a:r>
              <a:rPr lang="en-US" sz="2800" dirty="0" smtClean="0"/>
              <a:t>Mini red </a:t>
            </a:r>
            <a:r>
              <a:rPr lang="en-US" sz="2800" dirty="0"/>
              <a:t>shirt reviews</a:t>
            </a:r>
          </a:p>
          <a:p>
            <a:pPr lvl="1"/>
            <a:r>
              <a:rPr lang="en-US" sz="2800" dirty="0"/>
              <a:t>Large group debriefings</a:t>
            </a:r>
          </a:p>
          <a:p>
            <a:pPr lvl="1"/>
            <a:r>
              <a:rPr lang="en-US" sz="2800" dirty="0"/>
              <a:t>Facility tours</a:t>
            </a:r>
          </a:p>
          <a:p>
            <a:pPr lvl="1"/>
            <a:r>
              <a:rPr lang="en-US" sz="2800" dirty="0"/>
              <a:t>Introduction to emergency equipment and </a:t>
            </a:r>
            <a:r>
              <a:rPr lang="en-US" sz="2800" dirty="0" smtClean="0"/>
              <a:t>locations</a:t>
            </a:r>
          </a:p>
          <a:p>
            <a:endParaRPr lang="en-US" dirty="0"/>
          </a:p>
        </p:txBody>
      </p:sp>
      <p:sp>
        <p:nvSpPr>
          <p:cNvPr id="4" name="Content Placeholder 3"/>
          <p:cNvSpPr>
            <a:spLocks noGrp="1"/>
          </p:cNvSpPr>
          <p:nvPr>
            <p:ph sz="half" idx="2"/>
          </p:nvPr>
        </p:nvSpPr>
        <p:spPr>
          <a:xfrm>
            <a:off x="4648200" y="1600200"/>
            <a:ext cx="4038600" cy="5029200"/>
          </a:xfrm>
        </p:spPr>
        <p:txBody>
          <a:bodyPr>
            <a:normAutofit fontScale="92500" lnSpcReduction="10000"/>
          </a:bodyPr>
          <a:lstStyle/>
          <a:p>
            <a:r>
              <a:rPr lang="en-US" b="1" dirty="0"/>
              <a:t>Spring (first week of semester)</a:t>
            </a:r>
          </a:p>
          <a:p>
            <a:pPr lvl="1"/>
            <a:r>
              <a:rPr lang="en-US" sz="2800" dirty="0"/>
              <a:t>Updates on emergency procedures and action plans</a:t>
            </a:r>
          </a:p>
          <a:p>
            <a:pPr lvl="1"/>
            <a:r>
              <a:rPr lang="en-US" sz="2800" dirty="0"/>
              <a:t>Hands on CPR and AED review</a:t>
            </a:r>
          </a:p>
          <a:p>
            <a:pPr lvl="1"/>
            <a:r>
              <a:rPr lang="en-US" sz="2800" dirty="0"/>
              <a:t>First aid presentations by student athletic trainers</a:t>
            </a:r>
          </a:p>
          <a:p>
            <a:endParaRPr lang="en-US" dirty="0"/>
          </a:p>
        </p:txBody>
      </p:sp>
    </p:spTree>
    <p:extLst>
      <p:ext uri="{BB962C8B-B14F-4D97-AF65-F5344CB8AC3E}">
        <p14:creationId xmlns:p14="http://schemas.microsoft.com/office/powerpoint/2010/main" val="21450104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9144000" cy="1111664"/>
          </a:xfrm>
        </p:spPr>
        <p:txBody>
          <a:bodyPr/>
          <a:lstStyle/>
          <a:p>
            <a:r>
              <a:rPr lang="en-US" dirty="0" smtClean="0"/>
              <a:t>Ongoing Training</a:t>
            </a:r>
            <a:endParaRPr lang="en-US" dirty="0"/>
          </a:p>
        </p:txBody>
      </p:sp>
      <p:sp>
        <p:nvSpPr>
          <p:cNvPr id="3" name="Content Placeholder 2"/>
          <p:cNvSpPr>
            <a:spLocks noGrp="1"/>
          </p:cNvSpPr>
          <p:nvPr>
            <p:ph sz="half" idx="1"/>
          </p:nvPr>
        </p:nvSpPr>
        <p:spPr>
          <a:xfrm>
            <a:off x="1676400" y="1600200"/>
            <a:ext cx="6019800" cy="4525963"/>
          </a:xfrm>
        </p:spPr>
        <p:txBody>
          <a:bodyPr/>
          <a:lstStyle/>
          <a:p>
            <a:endParaRPr lang="en-US" dirty="0" smtClean="0"/>
          </a:p>
          <a:p>
            <a:r>
              <a:rPr lang="en-US" dirty="0" smtClean="0"/>
              <a:t>Certifications</a:t>
            </a:r>
            <a:endParaRPr lang="en-US" dirty="0"/>
          </a:p>
          <a:p>
            <a:pPr lvl="1"/>
            <a:r>
              <a:rPr lang="en-US" dirty="0"/>
              <a:t>CPR, AED, and first </a:t>
            </a:r>
            <a:r>
              <a:rPr lang="en-US" dirty="0" smtClean="0"/>
              <a:t>aid (minimum)</a:t>
            </a:r>
          </a:p>
          <a:p>
            <a:r>
              <a:rPr lang="en-US" dirty="0"/>
              <a:t>Weekly Staff Meetings</a:t>
            </a:r>
          </a:p>
          <a:p>
            <a:pPr lvl="1"/>
            <a:r>
              <a:rPr lang="en-US" dirty="0"/>
              <a:t>ERT updates from committee members</a:t>
            </a:r>
          </a:p>
          <a:p>
            <a:pPr lvl="1"/>
            <a:r>
              <a:rPr lang="en-US" dirty="0"/>
              <a:t>Debriefings regarding recent incidents</a:t>
            </a:r>
          </a:p>
          <a:p>
            <a:r>
              <a:rPr lang="en-US" dirty="0"/>
              <a:t>Situational Debriefings</a:t>
            </a:r>
          </a:p>
          <a:p>
            <a:pPr lvl="1"/>
            <a:r>
              <a:rPr lang="en-US" dirty="0"/>
              <a:t>Review with staff </a:t>
            </a:r>
            <a:r>
              <a:rPr lang="en-US" dirty="0" smtClean="0"/>
              <a:t>involved immediately following situation</a:t>
            </a:r>
          </a:p>
          <a:p>
            <a:endParaRPr lang="en-US" dirty="0"/>
          </a:p>
        </p:txBody>
      </p:sp>
    </p:spTree>
    <p:extLst>
      <p:ext uri="{BB962C8B-B14F-4D97-AF65-F5344CB8AC3E}">
        <p14:creationId xmlns:p14="http://schemas.microsoft.com/office/powerpoint/2010/main" val="35153002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Management Phases</a:t>
            </a:r>
            <a:endParaRPr lang="en-US" dirty="0"/>
          </a:p>
        </p:txBody>
      </p:sp>
      <p:sp>
        <p:nvSpPr>
          <p:cNvPr id="3" name="Content Placeholder 2"/>
          <p:cNvSpPr>
            <a:spLocks noGrp="1"/>
          </p:cNvSpPr>
          <p:nvPr>
            <p:ph sz="half" idx="1"/>
          </p:nvPr>
        </p:nvSpPr>
        <p:spPr/>
        <p:txBody>
          <a:bodyPr/>
          <a:lstStyle/>
          <a:p>
            <a:endParaRPr lang="en-US" dirty="0" smtClean="0"/>
          </a:p>
          <a:p>
            <a:r>
              <a:rPr lang="en-US" dirty="0" smtClean="0"/>
              <a:t>Identify </a:t>
            </a:r>
            <a:r>
              <a:rPr lang="en-US" dirty="0"/>
              <a:t>Risks</a:t>
            </a:r>
          </a:p>
          <a:p>
            <a:r>
              <a:rPr lang="en-US" dirty="0"/>
              <a:t>Measure/Assess</a:t>
            </a:r>
          </a:p>
          <a:p>
            <a:r>
              <a:rPr lang="en-US" dirty="0"/>
              <a:t>Plan (strategies)</a:t>
            </a:r>
          </a:p>
          <a:p>
            <a:r>
              <a:rPr lang="en-US" dirty="0"/>
              <a:t>Implement</a:t>
            </a:r>
          </a:p>
          <a:p>
            <a:r>
              <a:rPr lang="en-US" dirty="0"/>
              <a:t>Debrief/Evaluate/ Revise</a:t>
            </a:r>
          </a:p>
          <a:p>
            <a:endParaRPr lang="en-US" dirty="0"/>
          </a:p>
        </p:txBody>
      </p:sp>
      <p:pic>
        <p:nvPicPr>
          <p:cNvPr id="1433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737812"/>
            <a:ext cx="4038600" cy="390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724400" y="5955268"/>
            <a:ext cx="3810000" cy="369332"/>
          </a:xfrm>
          <a:prstGeom prst="rect">
            <a:avLst/>
          </a:prstGeom>
          <a:noFill/>
        </p:spPr>
        <p:txBody>
          <a:bodyPr wrap="square" rtlCol="0">
            <a:spAutoFit/>
          </a:bodyPr>
          <a:lstStyle/>
          <a:p>
            <a:pPr algn="ctr"/>
            <a:r>
              <a:rPr lang="en-US" dirty="0" smtClean="0"/>
              <a:t>FEMA 1979</a:t>
            </a:r>
            <a:endParaRPr lang="en-US" dirty="0"/>
          </a:p>
        </p:txBody>
      </p:sp>
    </p:spTree>
    <p:extLst>
      <p:ext uri="{BB962C8B-B14F-4D97-AF65-F5344CB8AC3E}">
        <p14:creationId xmlns:p14="http://schemas.microsoft.com/office/powerpoint/2010/main" val="20363840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sz="half" idx="1"/>
          </p:nvPr>
        </p:nvSpPr>
        <p:spPr>
          <a:xfrm>
            <a:off x="457200" y="1600200"/>
            <a:ext cx="8153400" cy="4876800"/>
          </a:xfrm>
        </p:spPr>
        <p:txBody>
          <a:bodyPr>
            <a:normAutofit/>
          </a:bodyPr>
          <a:lstStyle/>
          <a:p>
            <a:r>
              <a:rPr lang="en-US" dirty="0"/>
              <a:t>Upon completion of this seminar, you will be able to</a:t>
            </a:r>
            <a:r>
              <a:rPr lang="en-US" dirty="0" smtClean="0"/>
              <a:t>:</a:t>
            </a:r>
          </a:p>
          <a:p>
            <a:pPr lvl="1"/>
            <a:r>
              <a:rPr lang="en-US" dirty="0" smtClean="0"/>
              <a:t>Identify </a:t>
            </a:r>
            <a:r>
              <a:rPr lang="en-US" dirty="0"/>
              <a:t>components to incorporate into an Emergency Action plan to prepare students to respond to emergency situations with confidence.</a:t>
            </a:r>
          </a:p>
          <a:p>
            <a:pPr lvl="1"/>
            <a:r>
              <a:rPr lang="en-US" dirty="0"/>
              <a:t>Develop and implement an emergency response team and red shirt reviews to train and prepare your staff to respond to emergencies.</a:t>
            </a:r>
          </a:p>
          <a:p>
            <a:pPr lvl="1"/>
            <a:r>
              <a:rPr lang="en-US" dirty="0" smtClean="0"/>
              <a:t>Understand </a:t>
            </a:r>
            <a:r>
              <a:rPr lang="en-US" dirty="0"/>
              <a:t>the importance of the debrief process following an incident</a:t>
            </a:r>
            <a:r>
              <a:rPr lang="en-US" dirty="0" smtClean="0"/>
              <a:t>.</a:t>
            </a:r>
            <a:endParaRPr lang="en-US" dirty="0"/>
          </a:p>
        </p:txBody>
      </p:sp>
    </p:spTree>
    <p:extLst>
      <p:ext uri="{BB962C8B-B14F-4D97-AF65-F5344CB8AC3E}">
        <p14:creationId xmlns:p14="http://schemas.microsoft.com/office/powerpoint/2010/main" val="3801989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Mitigation</a:t>
            </a:r>
            <a:endParaRPr lang="en-US" dirty="0"/>
          </a:p>
        </p:txBody>
      </p:sp>
      <p:sp>
        <p:nvSpPr>
          <p:cNvPr id="3" name="Content Placeholder 2"/>
          <p:cNvSpPr>
            <a:spLocks noGrp="1"/>
          </p:cNvSpPr>
          <p:nvPr>
            <p:ph sz="half" idx="1"/>
          </p:nvPr>
        </p:nvSpPr>
        <p:spPr/>
        <p:txBody>
          <a:bodyPr/>
          <a:lstStyle/>
          <a:p>
            <a:endParaRPr lang="en-US" dirty="0" smtClean="0"/>
          </a:p>
          <a:p>
            <a:r>
              <a:rPr lang="en-US" dirty="0" smtClean="0"/>
              <a:t>Identify Risks</a:t>
            </a:r>
          </a:p>
          <a:p>
            <a:pPr lvl="1"/>
            <a:r>
              <a:rPr lang="en-US" dirty="0" smtClean="0"/>
              <a:t>Campus </a:t>
            </a:r>
          </a:p>
          <a:p>
            <a:pPr lvl="1"/>
            <a:r>
              <a:rPr lang="en-US" dirty="0" smtClean="0"/>
              <a:t>Programs</a:t>
            </a:r>
          </a:p>
          <a:p>
            <a:pPr lvl="1"/>
            <a:r>
              <a:rPr lang="en-US" dirty="0" smtClean="0"/>
              <a:t>Facilities</a:t>
            </a:r>
          </a:p>
          <a:p>
            <a:pPr lvl="1"/>
            <a:r>
              <a:rPr lang="en-US" dirty="0" smtClean="0"/>
              <a:t>Culture &amp; Climate</a:t>
            </a:r>
          </a:p>
          <a:p>
            <a:r>
              <a:rPr lang="en-US" dirty="0" smtClean="0"/>
              <a:t>Assess/Measure</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77448" y="2316162"/>
            <a:ext cx="4814152" cy="3094038"/>
          </a:xfrm>
        </p:spPr>
      </p:pic>
    </p:spTree>
    <p:extLst>
      <p:ext uri="{BB962C8B-B14F-4D97-AF65-F5344CB8AC3E}">
        <p14:creationId xmlns:p14="http://schemas.microsoft.com/office/powerpoint/2010/main" val="4382214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sz="half" idx="1"/>
          </p:nvPr>
        </p:nvSpPr>
        <p:spPr>
          <a:xfrm>
            <a:off x="457200" y="1600200"/>
            <a:ext cx="8686800" cy="4525963"/>
          </a:xfrm>
        </p:spPr>
        <p:txBody>
          <a:bodyPr>
            <a:normAutofit fontScale="70000" lnSpcReduction="20000"/>
          </a:bodyPr>
          <a:lstStyle/>
          <a:p>
            <a:r>
              <a:rPr lang="en-US" dirty="0" smtClean="0"/>
              <a:t>U.S. Department of Education.  Action Guide for Emergency Management for Institutions of Higher Education. (Revised June 2010).  Available at </a:t>
            </a:r>
            <a:r>
              <a:rPr lang="en-US" dirty="0" smtClean="0">
                <a:hlinkClick r:id="rId3"/>
              </a:rPr>
              <a:t>http</a:t>
            </a:r>
            <a:r>
              <a:rPr lang="en-US" dirty="0">
                <a:hlinkClick r:id="rId3"/>
              </a:rPr>
              <a:t>://</a:t>
            </a:r>
            <a:r>
              <a:rPr lang="en-US" dirty="0" smtClean="0">
                <a:hlinkClick r:id="rId3"/>
              </a:rPr>
              <a:t>rems.ed.gov/docs/REMS_ActionGuide.pdf</a:t>
            </a:r>
            <a:endParaRPr lang="en-US" dirty="0" smtClean="0"/>
          </a:p>
          <a:p>
            <a:endParaRPr lang="en-US" dirty="0" smtClean="0"/>
          </a:p>
          <a:p>
            <a:endParaRPr lang="en-US" dirty="0"/>
          </a:p>
          <a:p>
            <a:r>
              <a:rPr lang="en-US" dirty="0" smtClean="0"/>
              <a:t>U.S</a:t>
            </a:r>
            <a:r>
              <a:rPr lang="en-US" dirty="0"/>
              <a:t>. Department of Education. Practical Information on Crisis Planning: A Guide for </a:t>
            </a:r>
            <a:r>
              <a:rPr lang="en-US" dirty="0" smtClean="0"/>
              <a:t>Schools </a:t>
            </a:r>
            <a:r>
              <a:rPr lang="en-US" dirty="0"/>
              <a:t>and Communities. (Revised January 2007). Available </a:t>
            </a:r>
            <a:r>
              <a:rPr lang="en-US" dirty="0" smtClean="0"/>
              <a:t>at</a:t>
            </a:r>
            <a:r>
              <a:rPr lang="en-US" dirty="0"/>
              <a:t/>
            </a:r>
            <a:br>
              <a:rPr lang="en-US" dirty="0"/>
            </a:br>
            <a:r>
              <a:rPr lang="en-US" dirty="0">
                <a:hlinkClick r:id="rId4"/>
              </a:rPr>
              <a:t>http://</a:t>
            </a:r>
            <a:r>
              <a:rPr lang="en-US" dirty="0" smtClean="0">
                <a:hlinkClick r:id="rId4"/>
              </a:rPr>
              <a:t>www2.ed.gov/admins/lead/safety/emergencyplan/crisisplanning.pdf</a:t>
            </a:r>
            <a:endParaRPr lang="en-US" dirty="0" smtClean="0"/>
          </a:p>
          <a:p>
            <a:endParaRPr lang="en-US" dirty="0"/>
          </a:p>
          <a:p>
            <a:endParaRPr lang="en-US" dirty="0" smtClean="0"/>
          </a:p>
          <a:p>
            <a:r>
              <a:rPr lang="en-US" dirty="0" smtClean="0"/>
              <a:t>U.S. Department of Homeland Security, Federal Emergency Management Agency.  Building a Disaster-Resistant University. (2003). Available at </a:t>
            </a:r>
            <a:r>
              <a:rPr lang="en-US" dirty="0" smtClean="0">
                <a:hlinkClick r:id="rId5"/>
              </a:rPr>
              <a:t>http</a:t>
            </a:r>
            <a:r>
              <a:rPr lang="en-US" dirty="0">
                <a:hlinkClick r:id="rId5"/>
              </a:rPr>
              <a:t>://</a:t>
            </a:r>
            <a:r>
              <a:rPr lang="en-US" dirty="0" smtClean="0">
                <a:hlinkClick r:id="rId5"/>
              </a:rPr>
              <a:t>www.fema.gov/hazard-mitigation-assistance/building-disaster-resistant-university</a:t>
            </a:r>
            <a:endParaRPr lang="en-US" dirty="0" smtClean="0"/>
          </a:p>
          <a:p>
            <a:endParaRPr lang="en-US" dirty="0"/>
          </a:p>
        </p:txBody>
      </p:sp>
    </p:spTree>
    <p:extLst>
      <p:ext uri="{BB962C8B-B14F-4D97-AF65-F5344CB8AC3E}">
        <p14:creationId xmlns:p14="http://schemas.microsoft.com/office/powerpoint/2010/main" val="28742854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it Happen!</a:t>
            </a:r>
            <a:endParaRPr lang="en-US" dirty="0"/>
          </a:p>
        </p:txBody>
      </p:sp>
      <p:sp>
        <p:nvSpPr>
          <p:cNvPr id="3" name="Content Placeholder 2"/>
          <p:cNvSpPr>
            <a:spLocks noGrp="1"/>
          </p:cNvSpPr>
          <p:nvPr>
            <p:ph sz="half" idx="1"/>
          </p:nvPr>
        </p:nvSpPr>
        <p:spPr>
          <a:xfrm>
            <a:off x="457200" y="1600200"/>
            <a:ext cx="8305800" cy="4525963"/>
          </a:xfrm>
        </p:spPr>
        <p:txBody>
          <a:bodyPr/>
          <a:lstStyle/>
          <a:p>
            <a:pPr algn="ctr"/>
            <a:endParaRPr lang="en-US" dirty="0" smtClean="0"/>
          </a:p>
          <a:p>
            <a:pPr algn="ctr">
              <a:buNone/>
            </a:pPr>
            <a:endParaRPr lang="en-US" dirty="0" smtClean="0"/>
          </a:p>
          <a:p>
            <a:pPr algn="ctr"/>
            <a:endParaRPr lang="en-US" dirty="0" smtClean="0"/>
          </a:p>
          <a:p>
            <a:pPr algn="ctr"/>
            <a:r>
              <a:rPr lang="en-US" dirty="0" smtClean="0">
                <a:hlinkClick r:id="rId3"/>
              </a:rPr>
              <a:t>Thank You Video</a:t>
            </a:r>
            <a:endParaRPr lang="en-US" dirty="0"/>
          </a:p>
        </p:txBody>
      </p:sp>
    </p:spTree>
    <p:extLst>
      <p:ext uri="{BB962C8B-B14F-4D97-AF65-F5344CB8AC3E}">
        <p14:creationId xmlns:p14="http://schemas.microsoft.com/office/powerpoint/2010/main" val="16373597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sz="half" idx="1"/>
          </p:nvPr>
        </p:nvSpPr>
        <p:spPr>
          <a:xfrm>
            <a:off x="457200" y="1600200"/>
            <a:ext cx="8229600" cy="4953000"/>
          </a:xfrm>
        </p:spPr>
        <p:txBody>
          <a:bodyPr>
            <a:normAutofit fontScale="92500" lnSpcReduction="20000"/>
          </a:bodyPr>
          <a:lstStyle/>
          <a:p>
            <a:pPr marL="0" indent="0" algn="ctr">
              <a:buNone/>
            </a:pPr>
            <a:r>
              <a:rPr lang="en-US" dirty="0" smtClean="0"/>
              <a:t>Kim </a:t>
            </a:r>
            <a:r>
              <a:rPr lang="en-US" dirty="0"/>
              <a:t>Clark, Director</a:t>
            </a:r>
          </a:p>
          <a:p>
            <a:pPr marL="0" indent="0" algn="ctr">
              <a:buNone/>
            </a:pPr>
            <a:r>
              <a:rPr lang="en-US" dirty="0"/>
              <a:t>University of Houston</a:t>
            </a:r>
          </a:p>
          <a:p>
            <a:pPr marL="0" indent="0" algn="ctr">
              <a:buNone/>
            </a:pPr>
            <a:r>
              <a:rPr lang="en-US" dirty="0">
                <a:hlinkClick r:id="rId3"/>
              </a:rPr>
              <a:t>kdclark@central.uh.edu</a:t>
            </a:r>
            <a:endParaRPr lang="en-US" dirty="0"/>
          </a:p>
          <a:p>
            <a:pPr marL="0" indent="0" algn="ctr">
              <a:buNone/>
            </a:pPr>
            <a:r>
              <a:rPr lang="en-US" dirty="0">
                <a:hlinkClick r:id="rId4"/>
              </a:rPr>
              <a:t>www.uh.edu/recreation</a:t>
            </a:r>
            <a:endParaRPr lang="en-US" dirty="0"/>
          </a:p>
          <a:p>
            <a:pPr algn="ctr"/>
            <a:endParaRPr lang="en-US" dirty="0"/>
          </a:p>
          <a:p>
            <a:pPr algn="ctr"/>
            <a:endParaRPr lang="en-US" dirty="0"/>
          </a:p>
          <a:p>
            <a:pPr algn="ctr"/>
            <a:endParaRPr lang="en-US" dirty="0"/>
          </a:p>
          <a:p>
            <a:pPr marL="0" indent="0" algn="ctr">
              <a:buNone/>
            </a:pPr>
            <a:r>
              <a:rPr lang="en-US" dirty="0"/>
              <a:t>Mo McAlpine, Associate Director</a:t>
            </a:r>
          </a:p>
          <a:p>
            <a:pPr marL="0" indent="0" algn="ctr">
              <a:buNone/>
            </a:pPr>
            <a:r>
              <a:rPr lang="en-US" dirty="0"/>
              <a:t>UW-La Crosse</a:t>
            </a:r>
          </a:p>
          <a:p>
            <a:pPr marL="0" indent="0" algn="ctr">
              <a:buNone/>
            </a:pPr>
            <a:r>
              <a:rPr lang="en-US" dirty="0">
                <a:hlinkClick r:id="rId5"/>
              </a:rPr>
              <a:t>mmcalpine@uwlax.edu</a:t>
            </a:r>
            <a:endParaRPr lang="en-US" dirty="0"/>
          </a:p>
          <a:p>
            <a:pPr marL="0" indent="0" algn="ctr">
              <a:buNone/>
            </a:pPr>
            <a:r>
              <a:rPr lang="en-US" dirty="0">
                <a:hlinkClick r:id="rId6"/>
              </a:rPr>
              <a:t>www.uwlax.edu/recsports</a:t>
            </a:r>
            <a:endParaRPr lang="en-US" dirty="0"/>
          </a:p>
          <a:p>
            <a:pPr marL="0" indent="0" algn="ctr">
              <a:buNone/>
            </a:pPr>
            <a:r>
              <a:rPr lang="en-US" dirty="0"/>
              <a:t>www.uwlax.edu/recsports/ert.htm</a:t>
            </a:r>
          </a:p>
          <a:p>
            <a:endParaRPr lang="en-US" dirty="0"/>
          </a:p>
          <a:p>
            <a:endParaRPr lang="en-US" dirty="0"/>
          </a:p>
        </p:txBody>
      </p:sp>
    </p:spTree>
    <p:extLst>
      <p:ext uri="{BB962C8B-B14F-4D97-AF65-F5344CB8AC3E}">
        <p14:creationId xmlns:p14="http://schemas.microsoft.com/office/powerpoint/2010/main" val="5046568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Preparedness</a:t>
            </a:r>
            <a:endParaRPr lang="en-US" dirty="0"/>
          </a:p>
        </p:txBody>
      </p:sp>
      <p:sp>
        <p:nvSpPr>
          <p:cNvPr id="3" name="Content Placeholder 2"/>
          <p:cNvSpPr>
            <a:spLocks noGrp="1"/>
          </p:cNvSpPr>
          <p:nvPr>
            <p:ph sz="half" idx="1"/>
          </p:nvPr>
        </p:nvSpPr>
        <p:spPr>
          <a:xfrm>
            <a:off x="457200" y="1600200"/>
            <a:ext cx="6705600" cy="4525963"/>
          </a:xfrm>
        </p:spPr>
        <p:txBody>
          <a:bodyPr>
            <a:normAutofit/>
          </a:bodyPr>
          <a:lstStyle/>
          <a:p>
            <a:r>
              <a:rPr lang="en-US" dirty="0" smtClean="0"/>
              <a:t>Culture &amp; Climate</a:t>
            </a:r>
          </a:p>
          <a:p>
            <a:r>
              <a:rPr lang="en-US" dirty="0" smtClean="0"/>
              <a:t>Job Descriptions</a:t>
            </a:r>
          </a:p>
          <a:p>
            <a:r>
              <a:rPr lang="en-US" dirty="0" smtClean="0"/>
              <a:t>Certifications &amp; Trainings</a:t>
            </a:r>
          </a:p>
          <a:p>
            <a:r>
              <a:rPr lang="en-US" dirty="0" smtClean="0"/>
              <a:t>Meetings/In-services</a:t>
            </a:r>
          </a:p>
          <a:p>
            <a:r>
              <a:rPr lang="en-US" dirty="0" smtClean="0"/>
              <a:t>Policies &amp; Protocols</a:t>
            </a:r>
          </a:p>
          <a:p>
            <a:r>
              <a:rPr lang="en-US" dirty="0" smtClean="0"/>
              <a:t>EAP</a:t>
            </a:r>
          </a:p>
          <a:p>
            <a:r>
              <a:rPr lang="en-US" dirty="0" smtClean="0"/>
              <a:t>Documentation</a:t>
            </a:r>
          </a:p>
          <a:p>
            <a:r>
              <a:rPr lang="en-US" dirty="0" smtClean="0"/>
              <a:t>Collaboration</a:t>
            </a:r>
          </a:p>
          <a:p>
            <a:endParaRPr lang="en-US" dirty="0" smtClean="0"/>
          </a:p>
          <a:p>
            <a:endParaRPr lang="en-US" dirty="0" smtClean="0"/>
          </a:p>
          <a:p>
            <a:pPr lvl="1"/>
            <a:endParaRPr lang="en-US" dirty="0" smtClean="0"/>
          </a:p>
          <a:p>
            <a:endParaRPr lang="en-US" dirty="0"/>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581400"/>
            <a:ext cx="3352800" cy="2486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1387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9144000" cy="1111664"/>
          </a:xfrm>
        </p:spPr>
        <p:txBody>
          <a:bodyPr>
            <a:noAutofit/>
          </a:bodyPr>
          <a:lstStyle/>
          <a:p>
            <a:r>
              <a:rPr lang="en-US" sz="4000" dirty="0" smtClean="0"/>
              <a:t>Preparedness – Components of EAP</a:t>
            </a:r>
            <a:endParaRPr lang="en-US" sz="4000" dirty="0"/>
          </a:p>
        </p:txBody>
      </p:sp>
      <p:sp>
        <p:nvSpPr>
          <p:cNvPr id="3" name="Content Placeholder 2"/>
          <p:cNvSpPr>
            <a:spLocks noGrp="1"/>
          </p:cNvSpPr>
          <p:nvPr>
            <p:ph sz="half" idx="1"/>
          </p:nvPr>
        </p:nvSpPr>
        <p:spPr>
          <a:xfrm>
            <a:off x="457200" y="1600200"/>
            <a:ext cx="5562600" cy="5029200"/>
          </a:xfrm>
        </p:spPr>
        <p:txBody>
          <a:bodyPr>
            <a:normAutofit lnSpcReduction="10000"/>
          </a:bodyPr>
          <a:lstStyle/>
          <a:p>
            <a:r>
              <a:rPr lang="en-US" dirty="0"/>
              <a:t>Medical</a:t>
            </a:r>
          </a:p>
          <a:p>
            <a:pPr lvl="1"/>
            <a:r>
              <a:rPr lang="en-US" dirty="0" smtClean="0"/>
              <a:t>Life-Threatening</a:t>
            </a:r>
          </a:p>
          <a:p>
            <a:pPr lvl="2"/>
            <a:r>
              <a:rPr lang="en-US" dirty="0" smtClean="0"/>
              <a:t>Drowning</a:t>
            </a:r>
          </a:p>
          <a:p>
            <a:pPr lvl="2"/>
            <a:r>
              <a:rPr lang="en-US" dirty="0" smtClean="0"/>
              <a:t>Severe Bleeding</a:t>
            </a:r>
          </a:p>
          <a:p>
            <a:pPr lvl="2"/>
            <a:r>
              <a:rPr lang="en-US" dirty="0" smtClean="0"/>
              <a:t>Heart Attack</a:t>
            </a:r>
          </a:p>
          <a:p>
            <a:pPr lvl="2"/>
            <a:r>
              <a:rPr lang="en-US" dirty="0" smtClean="0"/>
              <a:t>Shock</a:t>
            </a:r>
          </a:p>
          <a:p>
            <a:pPr lvl="2"/>
            <a:r>
              <a:rPr lang="en-US" dirty="0" smtClean="0"/>
              <a:t>Head, Neck, &amp; Back</a:t>
            </a:r>
          </a:p>
          <a:p>
            <a:pPr lvl="2"/>
            <a:r>
              <a:rPr lang="en-US" dirty="0" smtClean="0"/>
              <a:t>Heat Stroke</a:t>
            </a:r>
          </a:p>
          <a:p>
            <a:pPr lvl="2"/>
            <a:r>
              <a:rPr lang="en-US" dirty="0" smtClean="0"/>
              <a:t>Stroke</a:t>
            </a:r>
          </a:p>
          <a:p>
            <a:pPr lvl="2"/>
            <a:r>
              <a:rPr lang="en-US" dirty="0" smtClean="0"/>
              <a:t>Epileptic, Diabetic &amp; other attacks</a:t>
            </a:r>
            <a:endParaRPr lang="en-US" dirty="0"/>
          </a:p>
          <a:p>
            <a:pPr lvl="1"/>
            <a:r>
              <a:rPr lang="en-US" dirty="0"/>
              <a:t>Non </a:t>
            </a:r>
            <a:r>
              <a:rPr lang="en-US" dirty="0" smtClean="0"/>
              <a:t>Life-Threatening</a:t>
            </a:r>
          </a:p>
          <a:p>
            <a:pPr lvl="2"/>
            <a:r>
              <a:rPr lang="en-US" dirty="0" smtClean="0"/>
              <a:t>Cuts &amp; Bruises</a:t>
            </a:r>
          </a:p>
          <a:p>
            <a:pPr lvl="2"/>
            <a:r>
              <a:rPr lang="en-US" dirty="0" smtClean="0"/>
              <a:t>Sprains &amp; Strains</a:t>
            </a:r>
          </a:p>
          <a:p>
            <a:pPr lvl="2"/>
            <a:r>
              <a:rPr lang="en-US" dirty="0" smtClean="0"/>
              <a:t>Dislocations</a:t>
            </a:r>
            <a:endParaRPr lang="en-US" dirty="0"/>
          </a:p>
          <a:p>
            <a:endParaRPr lang="en-US"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905544"/>
            <a:ext cx="2383848" cy="374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4562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9144000" cy="1111664"/>
          </a:xfrm>
        </p:spPr>
        <p:txBody>
          <a:bodyPr>
            <a:normAutofit/>
          </a:bodyPr>
          <a:lstStyle/>
          <a:p>
            <a:r>
              <a:rPr lang="en-US" sz="4000" dirty="0"/>
              <a:t>Preparedness – Components of EAP</a:t>
            </a:r>
          </a:p>
        </p:txBody>
      </p:sp>
      <p:sp>
        <p:nvSpPr>
          <p:cNvPr id="3" name="Content Placeholder 2"/>
          <p:cNvSpPr>
            <a:spLocks noGrp="1"/>
          </p:cNvSpPr>
          <p:nvPr>
            <p:ph sz="half" idx="1"/>
          </p:nvPr>
        </p:nvSpPr>
        <p:spPr>
          <a:xfrm>
            <a:off x="457200" y="1600200"/>
            <a:ext cx="6553200" cy="4525963"/>
          </a:xfrm>
        </p:spPr>
        <p:txBody>
          <a:bodyPr>
            <a:normAutofit/>
          </a:bodyPr>
          <a:lstStyle/>
          <a:p>
            <a:endParaRPr lang="en-US" dirty="0" smtClean="0"/>
          </a:p>
          <a:p>
            <a:r>
              <a:rPr lang="en-US" dirty="0" smtClean="0"/>
              <a:t>Fire Prevention</a:t>
            </a:r>
          </a:p>
          <a:p>
            <a:pPr lvl="1"/>
            <a:r>
              <a:rPr lang="en-US" dirty="0" smtClean="0"/>
              <a:t>Extinguishers</a:t>
            </a:r>
          </a:p>
          <a:p>
            <a:pPr lvl="1"/>
            <a:r>
              <a:rPr lang="en-US" dirty="0" smtClean="0"/>
              <a:t>Egress Routes</a:t>
            </a:r>
          </a:p>
          <a:p>
            <a:pPr lvl="1"/>
            <a:r>
              <a:rPr lang="en-US" dirty="0" smtClean="0"/>
              <a:t>Signage</a:t>
            </a:r>
          </a:p>
          <a:p>
            <a:pPr lvl="1"/>
            <a:r>
              <a:rPr lang="en-US" dirty="0" smtClean="0"/>
              <a:t>Laundry Lint Traps</a:t>
            </a:r>
          </a:p>
          <a:p>
            <a:pPr lvl="1"/>
            <a:r>
              <a:rPr lang="en-US" dirty="0" smtClean="0"/>
              <a:t>Chemical Storage </a:t>
            </a:r>
          </a:p>
          <a:p>
            <a:pPr lvl="1"/>
            <a:r>
              <a:rPr lang="en-US" dirty="0" smtClean="0"/>
              <a:t>Area Occupancies</a:t>
            </a:r>
          </a:p>
          <a:p>
            <a:pPr lvl="1"/>
            <a:r>
              <a:rPr lang="en-US" dirty="0" smtClean="0"/>
              <a:t>Chemicals &amp; Cleaning Solutions</a:t>
            </a:r>
          </a:p>
        </p:txBody>
      </p:sp>
      <p:pic>
        <p:nvPicPr>
          <p:cNvPr id="16386" name="Picture 2" descr="C:\Users\kdclark\AppData\Local\Microsoft\Windows\Temporary Internet Files\Content.IE5\IVIMQMWG\MP900386035[1].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5029200"/>
            <a:ext cx="2282508" cy="163036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209800"/>
            <a:ext cx="2438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676400"/>
            <a:ext cx="2590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984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9144000" cy="1111664"/>
          </a:xfrm>
        </p:spPr>
        <p:txBody>
          <a:bodyPr>
            <a:normAutofit/>
          </a:bodyPr>
          <a:lstStyle/>
          <a:p>
            <a:r>
              <a:rPr lang="en-US" sz="4000" dirty="0"/>
              <a:t>Preparedness – Components of EAP</a:t>
            </a:r>
          </a:p>
        </p:txBody>
      </p:sp>
      <p:sp>
        <p:nvSpPr>
          <p:cNvPr id="3" name="Content Placeholder 2"/>
          <p:cNvSpPr>
            <a:spLocks noGrp="1"/>
          </p:cNvSpPr>
          <p:nvPr>
            <p:ph sz="half" idx="1"/>
          </p:nvPr>
        </p:nvSpPr>
        <p:spPr/>
        <p:txBody>
          <a:bodyPr/>
          <a:lstStyle/>
          <a:p>
            <a:endParaRPr lang="en-US" dirty="0" smtClean="0"/>
          </a:p>
          <a:p>
            <a:r>
              <a:rPr lang="en-US" dirty="0" smtClean="0"/>
              <a:t>Weather</a:t>
            </a:r>
          </a:p>
          <a:p>
            <a:pPr lvl="1"/>
            <a:r>
              <a:rPr lang="en-US" dirty="0" smtClean="0"/>
              <a:t>Heavy Rain, Winds, Flash Flooding</a:t>
            </a:r>
          </a:p>
          <a:p>
            <a:pPr lvl="1"/>
            <a:r>
              <a:rPr lang="en-US" dirty="0" smtClean="0"/>
              <a:t>Lightning</a:t>
            </a:r>
          </a:p>
          <a:p>
            <a:pPr lvl="1"/>
            <a:r>
              <a:rPr lang="en-US" dirty="0" smtClean="0"/>
              <a:t>Hurricanes</a:t>
            </a:r>
          </a:p>
          <a:p>
            <a:pPr lvl="1"/>
            <a:r>
              <a:rPr lang="en-US" dirty="0" smtClean="0"/>
              <a:t>Tornadoes</a:t>
            </a:r>
          </a:p>
          <a:p>
            <a:pPr lvl="1"/>
            <a:r>
              <a:rPr lang="en-US" dirty="0" smtClean="0"/>
              <a:t>Earthquake</a:t>
            </a:r>
          </a:p>
          <a:p>
            <a:pPr lvl="1"/>
            <a:r>
              <a:rPr lang="en-US" dirty="0" smtClean="0"/>
              <a:t>Heat Procedures</a:t>
            </a:r>
            <a:endParaRPr lang="en-US" dirty="0"/>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752600"/>
            <a:ext cx="1795462" cy="1350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3469" y="3276600"/>
            <a:ext cx="2895600" cy="163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400800" y="5114406"/>
            <a:ext cx="2597121" cy="159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4250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9144000" cy="1111664"/>
          </a:xfrm>
        </p:spPr>
        <p:txBody>
          <a:bodyPr>
            <a:normAutofit/>
          </a:bodyPr>
          <a:lstStyle/>
          <a:p>
            <a:r>
              <a:rPr lang="en-US" sz="4000" dirty="0"/>
              <a:t>Preparedness – Components of EAP</a:t>
            </a:r>
          </a:p>
        </p:txBody>
      </p:sp>
      <p:sp>
        <p:nvSpPr>
          <p:cNvPr id="3" name="Content Placeholder 2"/>
          <p:cNvSpPr>
            <a:spLocks noGrp="1"/>
          </p:cNvSpPr>
          <p:nvPr>
            <p:ph sz="half" idx="1"/>
          </p:nvPr>
        </p:nvSpPr>
        <p:spPr>
          <a:xfrm>
            <a:off x="228600" y="1600200"/>
            <a:ext cx="4038600" cy="5029200"/>
          </a:xfrm>
        </p:spPr>
        <p:txBody>
          <a:bodyPr/>
          <a:lstStyle/>
          <a:p>
            <a:endParaRPr lang="en-US" dirty="0" smtClean="0"/>
          </a:p>
          <a:p>
            <a:r>
              <a:rPr lang="en-US" dirty="0" smtClean="0"/>
              <a:t>Shelter in place</a:t>
            </a:r>
          </a:p>
          <a:p>
            <a:r>
              <a:rPr lang="en-US" dirty="0" smtClean="0"/>
              <a:t>Weapons</a:t>
            </a:r>
          </a:p>
          <a:p>
            <a:r>
              <a:rPr lang="en-US" dirty="0" smtClean="0"/>
              <a:t>Bomb</a:t>
            </a:r>
          </a:p>
          <a:p>
            <a:r>
              <a:rPr lang="en-US" dirty="0" smtClean="0"/>
              <a:t>Theft</a:t>
            </a:r>
          </a:p>
          <a:p>
            <a:r>
              <a:rPr lang="en-US" dirty="0" smtClean="0"/>
              <a:t>Suspicious Packages/Items</a:t>
            </a:r>
          </a:p>
          <a:p>
            <a:r>
              <a:rPr lang="en-US" dirty="0" smtClean="0"/>
              <a:t>Radiation Chemical or Biological Threats</a:t>
            </a:r>
          </a:p>
          <a:p>
            <a:pPr marL="0" indent="0">
              <a:buNone/>
            </a:pPr>
            <a:endParaRPr lang="en-US" dirty="0" smtClean="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9223" y="4495800"/>
            <a:ext cx="2939554" cy="230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895600"/>
            <a:ext cx="2133600" cy="192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3709" y="1828800"/>
            <a:ext cx="2438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2662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catur">
  <a:themeElements>
    <a:clrScheme name="Decatur">
      <a:dk1>
        <a:sysClr val="windowText" lastClr="000000"/>
      </a:dk1>
      <a:lt1>
        <a:sysClr val="window" lastClr="FFFFFF"/>
      </a:lt1>
      <a:dk2>
        <a:srgbClr val="55554A"/>
      </a:dk2>
      <a:lt2>
        <a:srgbClr val="D7DAE1"/>
      </a:lt2>
      <a:accent1>
        <a:srgbClr val="F4680B"/>
      </a:accent1>
      <a:accent2>
        <a:srgbClr val="ABB19F"/>
      </a:accent2>
      <a:accent3>
        <a:srgbClr val="948774"/>
      </a:accent3>
      <a:accent4>
        <a:srgbClr val="7EB8E7"/>
      </a:accent4>
      <a:accent5>
        <a:srgbClr val="E3B651"/>
      </a:accent5>
      <a:accent6>
        <a:srgbClr val="96756C"/>
      </a:accent6>
      <a:hlink>
        <a:srgbClr val="66AACD"/>
      </a:hlink>
      <a:folHlink>
        <a:srgbClr val="809DB3"/>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Decatur</Template>
  <TotalTime>4202</TotalTime>
  <Words>3183</Words>
  <Application>Microsoft Office PowerPoint</Application>
  <PresentationFormat>On-screen Show (4:3)</PresentationFormat>
  <Paragraphs>395</Paragraphs>
  <Slides>42</Slides>
  <Notes>42</Notes>
  <HiddenSlides>0</HiddenSlides>
  <MMClips>1</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Decatur</vt:lpstr>
      <vt:lpstr>Emergency Preparation:  Don’t Get Caught Off Guard</vt:lpstr>
      <vt:lpstr>Learning Objectives</vt:lpstr>
      <vt:lpstr>Risk Management Phases</vt:lpstr>
      <vt:lpstr>Mitigation</vt:lpstr>
      <vt:lpstr>Preparedness</vt:lpstr>
      <vt:lpstr>Preparedness – Components of EAP</vt:lpstr>
      <vt:lpstr>Preparedness – Components of EAP</vt:lpstr>
      <vt:lpstr>Preparedness – Components of EAP</vt:lpstr>
      <vt:lpstr>Preparedness – Components of EAP</vt:lpstr>
      <vt:lpstr>Preparedness – Documentation</vt:lpstr>
      <vt:lpstr>Documentation - Accident</vt:lpstr>
      <vt:lpstr>Documentation - Incident</vt:lpstr>
      <vt:lpstr>Documentation - Bomb</vt:lpstr>
      <vt:lpstr>Response</vt:lpstr>
      <vt:lpstr>Recovery</vt:lpstr>
      <vt:lpstr>Tips</vt:lpstr>
      <vt:lpstr>Samples</vt:lpstr>
      <vt:lpstr>Sudden Cardiac Arrest</vt:lpstr>
      <vt:lpstr>Improvements after Cardiac Arrest</vt:lpstr>
      <vt:lpstr>Emergency Response Team</vt:lpstr>
      <vt:lpstr>ERT</vt:lpstr>
      <vt:lpstr>ERT Mission</vt:lpstr>
      <vt:lpstr>Mitigation</vt:lpstr>
      <vt:lpstr>Mitigation</vt:lpstr>
      <vt:lpstr>Preparedness</vt:lpstr>
      <vt:lpstr>Preparedness/Response</vt:lpstr>
      <vt:lpstr>Red Shirt Reviews</vt:lpstr>
      <vt:lpstr>Red Shirt Reviews</vt:lpstr>
      <vt:lpstr>Red Shirt Reviews</vt:lpstr>
      <vt:lpstr>Red Shirt Reviews</vt:lpstr>
      <vt:lpstr>Red Shirt Review Props</vt:lpstr>
      <vt:lpstr>Red Shirt Reviews</vt:lpstr>
      <vt:lpstr>PowerPoint Presentation</vt:lpstr>
      <vt:lpstr>Recovery</vt:lpstr>
      <vt:lpstr>Evaluations</vt:lpstr>
      <vt:lpstr>Training of Service Staff</vt:lpstr>
      <vt:lpstr>Ongoing Training</vt:lpstr>
      <vt:lpstr>Risk Management Phases</vt:lpstr>
      <vt:lpstr>Learning Objectives</vt:lpstr>
      <vt:lpstr>References</vt:lpstr>
      <vt:lpstr>Make it Happen!</vt:lpstr>
      <vt:lpstr>Contact Information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Preparation:  Don’t Get Caught Off Guard</dc:title>
  <dc:creator>kdclark</dc:creator>
  <cp:lastModifiedBy>McAlpine Maureen N</cp:lastModifiedBy>
  <cp:revision>78</cp:revision>
  <cp:lastPrinted>2012-11-27T01:35:57Z</cp:lastPrinted>
  <dcterms:created xsi:type="dcterms:W3CDTF">2012-11-27T01:22:15Z</dcterms:created>
  <dcterms:modified xsi:type="dcterms:W3CDTF">2012-11-27T01:42:07Z</dcterms:modified>
</cp:coreProperties>
</file>