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74" r:id="rId2"/>
    <p:sldId id="257" r:id="rId3"/>
    <p:sldId id="273" r:id="rId4"/>
    <p:sldId id="270" r:id="rId5"/>
    <p:sldId id="258" r:id="rId6"/>
    <p:sldId id="259" r:id="rId7"/>
    <p:sldId id="265" r:id="rId8"/>
    <p:sldId id="260" r:id="rId9"/>
    <p:sldId id="277" r:id="rId10"/>
    <p:sldId id="278" r:id="rId11"/>
    <p:sldId id="279" r:id="rId12"/>
    <p:sldId id="280" r:id="rId13"/>
    <p:sldId id="262" r:id="rId14"/>
    <p:sldId id="263" r:id="rId15"/>
    <p:sldId id="269" r:id="rId16"/>
    <p:sldId id="264" r:id="rId17"/>
    <p:sldId id="276" r:id="rId18"/>
    <p:sldId id="272" r:id="rId19"/>
    <p:sldId id="27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94" d="100"/>
          <a:sy n="94" d="100"/>
        </p:scale>
        <p:origin x="7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80BE8-EA09-44CC-8E13-60A5571F3F57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9251F-6BEA-4927-A3A4-6F6F33A1C8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7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35B172-C3EA-4C10-B50C-862529CE735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5902CB-27F3-41EF-9A75-FF62252DB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lax.edu/ur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3.bp.blogspot.com/-IwYygNx4iz4/T_MqwexffCI/AAAAAAAAAQ0/HYSBdpLCTzs/s1600/grant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4333875" cy="4704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Lab or Field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you do to achieve your objectives?</a:t>
            </a:r>
          </a:p>
          <a:p>
            <a:r>
              <a:rPr lang="en-US" dirty="0" smtClean="0"/>
              <a:t>If laboratory or field research</a:t>
            </a:r>
          </a:p>
          <a:p>
            <a:r>
              <a:rPr lang="en-US" dirty="0" smtClean="0"/>
              <a:t>Explain</a:t>
            </a:r>
          </a:p>
          <a:p>
            <a:pPr lvl="1"/>
            <a:r>
              <a:rPr lang="en-US" dirty="0" smtClean="0"/>
              <a:t>Method for conducting the research</a:t>
            </a:r>
          </a:p>
          <a:p>
            <a:pPr lvl="1"/>
            <a:r>
              <a:rPr lang="en-US" dirty="0" smtClean="0"/>
              <a:t>Reason for any travel</a:t>
            </a:r>
          </a:p>
          <a:p>
            <a:pPr lvl="1"/>
            <a:r>
              <a:rPr lang="en-US" dirty="0" smtClean="0"/>
              <a:t>Supplies or equipment used</a:t>
            </a:r>
          </a:p>
          <a:p>
            <a:r>
              <a:rPr lang="en-US" dirty="0" smtClean="0"/>
              <a:t>These should all tie back to your objectives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209416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r="4551" b="44710"/>
          <a:stretch/>
        </p:blipFill>
        <p:spPr bwMode="auto">
          <a:xfrm>
            <a:off x="1143000" y="5029200"/>
            <a:ext cx="5454926" cy="17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Performance/Project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you do to achieve your objectives?</a:t>
            </a:r>
          </a:p>
          <a:p>
            <a:r>
              <a:rPr lang="en-US" dirty="0" smtClean="0"/>
              <a:t>If performance/project based</a:t>
            </a:r>
          </a:p>
          <a:p>
            <a:r>
              <a:rPr lang="en-US" dirty="0" smtClean="0"/>
              <a:t>Explain</a:t>
            </a:r>
          </a:p>
          <a:p>
            <a:pPr lvl="1"/>
            <a:r>
              <a:rPr lang="en-US" dirty="0" smtClean="0"/>
              <a:t>Method for developing the performance or project</a:t>
            </a:r>
          </a:p>
          <a:p>
            <a:pPr lvl="1"/>
            <a:r>
              <a:rPr lang="en-US" dirty="0" smtClean="0"/>
              <a:t>Reason for any travel</a:t>
            </a:r>
          </a:p>
          <a:p>
            <a:pPr lvl="1"/>
            <a:r>
              <a:rPr lang="en-US" dirty="0" smtClean="0"/>
              <a:t>Supplies or equipment needed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These should all tie back to your objectives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279866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 – Original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What will you do to achieve your objectives?</a:t>
            </a:r>
          </a:p>
          <a:p>
            <a:r>
              <a:rPr lang="en-US" dirty="0" smtClean="0"/>
              <a:t>If textual or original source</a:t>
            </a:r>
          </a:p>
          <a:p>
            <a:r>
              <a:rPr lang="en-US" dirty="0" smtClean="0"/>
              <a:t>Explain</a:t>
            </a:r>
          </a:p>
          <a:p>
            <a:pPr lvl="1"/>
            <a:r>
              <a:rPr lang="en-US" dirty="0" smtClean="0"/>
              <a:t>Method for analyzing </a:t>
            </a:r>
          </a:p>
          <a:p>
            <a:pPr lvl="1"/>
            <a:r>
              <a:rPr lang="en-US" dirty="0" smtClean="0"/>
              <a:t>Reason for any travel</a:t>
            </a:r>
          </a:p>
          <a:p>
            <a:pPr lvl="1"/>
            <a:r>
              <a:rPr lang="en-US" dirty="0" smtClean="0"/>
              <a:t>Supplies or equipment needed</a:t>
            </a:r>
          </a:p>
          <a:p>
            <a:r>
              <a:rPr lang="en-US" dirty="0" smtClean="0"/>
              <a:t>These should all tie back to your objectives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95575"/>
            <a:ext cx="31146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2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products and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results do you expect?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How will you tell others about your work?</a:t>
            </a:r>
          </a:p>
          <a:p>
            <a:pPr lvl="1"/>
            <a:r>
              <a:rPr lang="en-US" dirty="0" smtClean="0"/>
              <a:t>Publication</a:t>
            </a:r>
          </a:p>
          <a:p>
            <a:pPr lvl="1"/>
            <a:r>
              <a:rPr lang="en-US" dirty="0" smtClean="0"/>
              <a:t>Oral or poster presentation</a:t>
            </a:r>
          </a:p>
          <a:p>
            <a:pPr lvl="1"/>
            <a:r>
              <a:rPr lang="en-US" dirty="0" smtClean="0"/>
              <a:t>Gallery display</a:t>
            </a:r>
          </a:p>
        </p:txBody>
      </p:sp>
      <p:pic>
        <p:nvPicPr>
          <p:cNvPr id="9220" name="Picture 4" descr="learn about presenting your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</p:spPr>
      </p:pic>
      <p:pic>
        <p:nvPicPr>
          <p:cNvPr id="9222" name="Picture 6" descr="creative presen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3429000" cy="2012324"/>
          </a:xfrm>
          <a:prstGeom prst="rect">
            <a:avLst/>
          </a:prstGeom>
          <a:noFill/>
        </p:spPr>
      </p:pic>
      <p:pic>
        <p:nvPicPr>
          <p:cNvPr id="9224" name="Picture 8" descr="presentation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76800"/>
            <a:ext cx="316992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Do:</a:t>
            </a:r>
          </a:p>
          <a:p>
            <a:pPr lvl="1"/>
            <a:r>
              <a:rPr lang="en-US" dirty="0" smtClean="0"/>
              <a:t>Justify equipment</a:t>
            </a:r>
          </a:p>
          <a:p>
            <a:pPr lvl="1"/>
            <a:r>
              <a:rPr lang="en-US" dirty="0" smtClean="0"/>
              <a:t>Justify travel</a:t>
            </a:r>
          </a:p>
          <a:p>
            <a:pPr lvl="1"/>
            <a:r>
              <a:rPr lang="en-US" dirty="0" smtClean="0"/>
              <a:t>Round to the nearest dollar</a:t>
            </a:r>
          </a:p>
          <a:p>
            <a:pPr lvl="1"/>
            <a:r>
              <a:rPr lang="en-US" dirty="0" smtClean="0"/>
              <a:t>Check the accuracy of your math</a:t>
            </a:r>
          </a:p>
          <a:p>
            <a:r>
              <a:rPr lang="en-US" dirty="0" smtClean="0"/>
              <a:t>Don’t:</a:t>
            </a:r>
          </a:p>
          <a:p>
            <a:pPr lvl="1"/>
            <a:r>
              <a:rPr lang="en-US" dirty="0" smtClean="0"/>
              <a:t>Include unrelated expenses</a:t>
            </a:r>
          </a:p>
          <a:p>
            <a:pPr lvl="1"/>
            <a:r>
              <a:rPr lang="en-US" dirty="0" smtClean="0"/>
              <a:t>Guess on costs</a:t>
            </a:r>
          </a:p>
          <a:p>
            <a:pPr lvl="1"/>
            <a:r>
              <a:rPr lang="en-US" dirty="0" smtClean="0"/>
              <a:t>Pad the budget with inflated costs</a:t>
            </a:r>
          </a:p>
          <a:p>
            <a:pPr lvl="1"/>
            <a:r>
              <a:rPr lang="en-US" dirty="0" smtClean="0"/>
              <a:t>Request money for work you’ve already done</a:t>
            </a:r>
          </a:p>
        </p:txBody>
      </p:sp>
      <p:pic>
        <p:nvPicPr>
          <p:cNvPr id="8194" name="Picture 2" descr="http://aspanational.files.wordpress.com/2012/06/grant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754" y="1600200"/>
            <a:ext cx="3111221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look at the budget…..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Check the rules for mileage and accommodation on the university’s travel website.</a:t>
            </a:r>
          </a:p>
          <a:p>
            <a:r>
              <a:rPr lang="en-US" dirty="0" smtClean="0"/>
              <a:t>Anything purchased with supply money is the property of your Department </a:t>
            </a:r>
          </a:p>
          <a:p>
            <a:pPr lvl="1"/>
            <a:r>
              <a:rPr lang="en-US" dirty="0" smtClean="0"/>
              <a:t>unused materials + non-consumables must be returned</a:t>
            </a:r>
          </a:p>
          <a:p>
            <a:r>
              <a:rPr lang="en-US" dirty="0" smtClean="0"/>
              <a:t>All books are the purchased through the library and belong to the library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International:</a:t>
            </a:r>
          </a:p>
          <a:p>
            <a:pPr lvl="1"/>
            <a:r>
              <a:rPr lang="en-US" sz="2500" dirty="0" smtClean="0"/>
              <a:t>Grant is just used to get airfare.</a:t>
            </a:r>
          </a:p>
          <a:p>
            <a:pPr lvl="1"/>
            <a:r>
              <a:rPr lang="en-US" sz="2500" dirty="0" smtClean="0"/>
              <a:t>Little or no development of a research question. </a:t>
            </a:r>
          </a:p>
          <a:p>
            <a:endParaRPr lang="en-US" sz="2800" dirty="0" smtClean="0"/>
          </a:p>
          <a:p>
            <a:r>
              <a:rPr lang="en-US" sz="2800" dirty="0" smtClean="0"/>
              <a:t>Arts:</a:t>
            </a:r>
          </a:p>
          <a:p>
            <a:pPr lvl="1"/>
            <a:r>
              <a:rPr lang="en-US" sz="2500" dirty="0" smtClean="0"/>
              <a:t>Grant is just used to get supplies.</a:t>
            </a:r>
          </a:p>
          <a:p>
            <a:pPr lvl="1"/>
            <a:r>
              <a:rPr lang="en-US" sz="2500" dirty="0" smtClean="0"/>
              <a:t>Only focuses on benefits to artist.</a:t>
            </a:r>
          </a:p>
          <a:p>
            <a:pPr lvl="1"/>
            <a:r>
              <a:rPr lang="en-US" sz="2500" dirty="0" smtClean="0"/>
              <a:t>No larger motive or purpose.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763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Sciences:</a:t>
            </a:r>
          </a:p>
          <a:p>
            <a:pPr lvl="1"/>
            <a:r>
              <a:rPr lang="en-US" sz="2500" dirty="0" smtClean="0"/>
              <a:t>Too technical.  Uses jargon and undefined scientific terms.</a:t>
            </a:r>
          </a:p>
          <a:p>
            <a:pPr lvl="1"/>
            <a:r>
              <a:rPr lang="en-US" sz="2500" dirty="0" smtClean="0"/>
              <a:t>Not explained at a general level.  </a:t>
            </a:r>
          </a:p>
          <a:p>
            <a:pPr lvl="1"/>
            <a:r>
              <a:rPr lang="en-US" sz="2500" dirty="0" smtClean="0"/>
              <a:t>Cannot see big picture.</a:t>
            </a:r>
          </a:p>
          <a:p>
            <a:pPr lvl="1"/>
            <a:endParaRPr lang="en-US" sz="2500" dirty="0" smtClean="0"/>
          </a:p>
          <a:p>
            <a:r>
              <a:rPr lang="en-US" sz="2800" dirty="0" smtClean="0"/>
              <a:t>Humanities:</a:t>
            </a:r>
          </a:p>
          <a:p>
            <a:pPr lvl="1"/>
            <a:r>
              <a:rPr lang="en-US" sz="2500" dirty="0" smtClean="0"/>
              <a:t>Example questions in surveys not included.  </a:t>
            </a:r>
          </a:p>
          <a:p>
            <a:pPr lvl="1"/>
            <a:r>
              <a:rPr lang="en-US" sz="2500" dirty="0" smtClean="0"/>
              <a:t>IRB required.</a:t>
            </a:r>
          </a:p>
          <a:p>
            <a:pPr lvl="1"/>
            <a:r>
              <a:rPr lang="en-US" sz="2500" dirty="0" smtClean="0"/>
              <a:t>Sample size and other experimental details lacking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olcsmalllibraries.files.wordpress.com/2011/06/cartooncaption_21190_thumbnail_21191.gif"/>
          <p:cNvPicPr>
            <a:picLocks noChangeAspect="1" noChangeArrowheads="1"/>
          </p:cNvPicPr>
          <p:nvPr/>
        </p:nvPicPr>
        <p:blipFill rotWithShape="1">
          <a:blip r:embed="rId2" cstate="print"/>
          <a:srcRect b="25571"/>
          <a:stretch/>
        </p:blipFill>
        <p:spPr bwMode="auto">
          <a:xfrm>
            <a:off x="4114800" y="1587473"/>
            <a:ext cx="5029200" cy="37880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Undergraduate Research and Creativity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Nine Faculty</a:t>
            </a:r>
          </a:p>
          <a:p>
            <a:pPr lvl="1"/>
            <a:r>
              <a:rPr lang="en-US" dirty="0" smtClean="0"/>
              <a:t>From all three Colleges</a:t>
            </a:r>
          </a:p>
          <a:p>
            <a:r>
              <a:rPr lang="en-US" dirty="0" smtClean="0"/>
              <a:t>Two Students</a:t>
            </a:r>
          </a:p>
        </p:txBody>
      </p:sp>
      <p:sp>
        <p:nvSpPr>
          <p:cNvPr id="5122" name="AutoShape 2" descr="data:image/jpeg;base64,/9j/4AAQSkZJRgABAQAAAQABAAD/2wCEAAkGBhQSERUUExQVFRUWGRgaGBcYGR8aGhkfHBkYGBsfGBwdHCYeGhwkGxkaHy8gIycpLCwsFR4xNTAqNSYrLCkBCQoKDgwOGg8PGiwkHyQsLCwsLCwsLC8sKSwsLCkpKSwpKSwsKSksLCwsLCwpLCwpLCwsKSwsKSksLCwsLCwsLP/AABEIAMkA+wMBIgACEQEDEQH/xAAbAAACAwEBAQAAAAAAAAAAAAAFBgIDBAcBAP/EAEgQAAEDAgQDBQQHBgQEBgMBAAECAxEABAUSITFBUWEGEyJxgQcykaEUQlJyscHwI2KCktHhFTOi8UNTc7IkNDVjs8I2w9IW/8QAGgEAAgMBAQAAAAAAAAAAAAAAAgMBBAUABv/EADERAAICAQMDAwMCBAcAAAAAAAABAhEDEiExBBNBIlFxBTJhgZEUQsHRIzNDYnKh8P/aAAwDAQACEQMRAD8AIoBJ0+H5VqbPi02P6NZW1ZVcYq9dzrpwry0lZCL2lkqIJJ5fD/epl85oOsc6xfSJNepVQuJ2o198Z0gVclw1lLZEGK0sCN6B0HEU/a1hOe2YuU7tEtufdUZSfLNP8/WkHBbN0ft2QApolWYq1MbhI2iDqTvMa12u5tkuoW0sS24kpI/XEb+lckuU3WGhQ7sp8ZCXTqCUkwpOuhykRM/GvQ/TuojkxdqfKImnyjrGE4il9lDiTopIPlzHmDp6VJdzQH2b28WKVBzPmUokRGQ8U9ef8Qo0s5ToBPXX5Vg5YKGRxXgY7ogH68KpHrXy2VRJA12O3yqmY3oRbPYqCdCan3wmqu+zac6YiEb2r9ITHPjXi3QpM5hrWQeEaAbVlSreuUQ2y1AURqRFRyGvWzpUF0aEsmlB0863tCI1gwKH94TpViG+J+NDJWcjcXh9rXj8K8XiaGUqeVs2kqI8tR8THxpYtcQevHyzaQlCdFvRony3kk9OGnOjrnsyt1Ihb90VHdWdME/cKSInhM9asR6aMGnklQ1W+BW9n7ZUl15WpdVM6xuSd/3ppoB2NCncNcwvKlyF2qlQl5IjIokmHE/UknqPKiaDIEbb1PUp63Lw+BfkuaUQDBI32ql96VE9ataO9ZnBr+udVkFI8ivUmTUkgbec1WoEcKMiqROSD8KkVZtzrqSa9bUFGrUMCTQtkpGcuEbz51rF8evxqptsnfcVEtDpUOmcaV24KYPGsCtDFb0aiouYfPH60n+WI6660EZVyE42YprY02Bx1rOWCAJEATPTXjV7DvTTrxopO1sAlT3NBdr4q0r4HSoKRIilBF7apH4UM7TYMLq2W39YiUH94aj47etamm1EztFXXd4hlOdaglKNSTt/vyFHBuM048hrdHPvZFixS8u2WSAsEpBP1k7gfwz8K6PeN8RXJLu7zYh31g2tQKsyUlJAzkEHKAZKdSQI48qZx2CxW6AU/dIZn/hlSgR5pQmB8a2Oq6PuTWS6tb2QpbUH12zhMnU1FeYe98TQhHs2xNHuYggxsO8cHyUiKqvHcVw8ZrpkXDXFxMGPNSdB/EKrvoJ16ZJg+dwy6qRoDt51WhRBmDA8PpxPxNV4X2os7kJCF926owEK8J8hwM8NdaL3VrpG87iqM9WN6ZKglHyZGnMwJ4cOv9qqbb8UzU2Gyk5QD0kc+QogMMPlO4OnyrtSRLT8FFvbgyJqD9qR1rZbWmVUzW5DAJ2NKeSmQsd8gBtsyBFYO2V4WLNZGilwjynf5A/GmpdmSsGSAn5+Z3jypc7e4Ot+1WlCSVJOYDnAMgdYJPpT8GSMssb4s7tuKJ4dhX0e1tEIJAcCHHCndZWnNBj0AE8BvsXUbaUldh8SRd2TaZ/aMDKpOxge71AKYE9DTi9doQiVEaDWNI9as9ZCUsleRkGkjPidkl1l5tz3FtOgjhogqk9QQDPSkHsQ+V2bWY7SkHoCYpj7eY2m2sVAE/SbpHdttfWCVwFKI4eEkeaoFY+zuDhlhtuRKUiY57qMfeJo8ieLp1GXLdipbs0d2fTnVaz4vL8iaLtWunFQ5/7aVlvrOCnTQpVPxH9azo5E3ROhg4HWOcT+J/AVJ41oZt8zpCRoP1+VV3bMHYg0xSVkNNIzoTrVeIYy3bpCnFROgSNVKPQbmrXXcja3FDwoBJPQCav7F2yQj6Y8mX30nup07luYTl2yk7lUzrpxmzixxnvN0gUmCT2hufq4dd5dNVJIP8uX8JqI7bWw0czIWN0qBBB6jSuj2bZjUqUTxKiqPIkn8SK0qbJ3E9TB+ZFM04W9ov8ARjHA5I17QUK921uFDmBP4A/jW/DfaJauEIWVMq/9xMfEiQPWnD/EHOe21SuLW3vE93dtIcB2UR4h5K94fGoUemm9NNfmyEZDB1Go/Ef0rCWfEZOnKhFnaOYbefQ3VFTD0m1cVz4tk8DwjaYI3ijjxqplwvDLS/0fuc9z55WVMis7LhKqvcTmSa8smRM/GlWkgatmouBCCVmAkElXBIAkk+lIjeHv4xcZie6tm9s2yQdiUz4nVcBw/E123v4Q3bp1W+oeH7SQqEp/iXlHklXWm2xwRFuEIn3Ejc7qMlR6kzvWl0kVhxd+S3fH9w3v6T3B8AZtUwynKeKjqtX3jw8hA6VtUySNTvUVuBRBGw/X9K+Uus/N1EpS33GqGxhcw8biZ8gK0YfiikeBaZB04E/9xkdIqXeVB1GfSAeh/rUY804shpADtL7Jra6bLtp+we1UEiQ2TvGXduTxGg5UO7C46t1K2bj/AD2CUkndQSYOb94HQ89Dxp/wFWVRSVHb3Va7HdKt1DXWdRXOvao2LDEra+RoHZS6kHeBGYieKTBP7tbM4PqcNS58C16WNTubgrKn7oJ9J2r23Y8JOpnXXf1NXKAWjQ6KGh89t6qRh5jVSlcgTp8Nprzze1MsUWNNya2IbiottgDX9GpZhpvrJFKYaVIruW1H62RMamNfidAOtU2qkKHgBgfW1g+ROp861NrkSNuFeg7VN7UdQh4r7Oyh4v2TpZcmQAYHltt51otrjHACnNbp/wDcKUTx18M/JNN7iYNQ+lwYVp14f2q9HrsqVbP5FvGhPtOx4Q739w6t+4J99ewMHYEknjxjpRy2ts3vJBPA/rUUaubNLicpg9Bvzry2su7EEyevGk5Oolk3k9yO1TPrS3KU1880VJg/hWtvaa+Kaq3vY3SqoF2NjkUTGhM/Gtd3ZhaTprGlXpSNagt4JHiMfrYc6nU27I0+BL7dMH/C3gnQpCQeozpBo5aKZTbsOa5C03kJ4AoBmOFTxWxS+240oEIdSRJGonYweRg+lJ2HY99BbFlibKlNoJ7l9CcwymdCD7yddI1ExFa/TR7+LtrlO/kQ/SzpuGPJUiRseNaSsCkF72rWbaR3alr6JbKT65oA+JpYu/aIh1alizcWFfWL6xPohOUenz3q5i6fJVVXyc5o6A6rmPxqlKtR1q5y7B0Jkx+prxtoqSFxCU+GeZkn+1Zu9MXQI9pQLmFrWCM9u62oHiASE6Hh73yrWxcB1hp5OudCVHhqRJ+c0C9o+IpRh7iR77jjbfmB+1OnMd3/AKqL9lrMt4dbJX7wbmPvEqHrBFWeod9PCT5sJK2y1G0VJuUmIlOmo1HryqxDKlHTTSrGgoaEa8SNj+YrNctjox3Eq2R3naRpCtQgiByyslY/1SfWum4gk5iQfrHX0iuV5jbdomlrMJcWkhRGkLR3ZHpJHpXVLp4d4pP1pMJOk67jnW11X+Tj0+x0eWZ20ETqTrwH96sCSdK8IG5MAb5jEeZ2HntS/fdvmUEotm13Lg/5fuDzXtA6TWVHppzdjr2GdNvA1GtBsQ7XW7KsgUXXP+WykuK6zGg9TWVjB7q7UReOFpEA9zbmAoGdFOaqMRsOelXdnsKDDmVhsJShxxCiOKFQtBUrdR3AmdqvRwRj92/wQo2YmXbu5UMp+hsEtqIBC3xnkBaQfC1m0BHIzB4i/az2Yt7fDFLbQS73zeZ1aitwyFgypRJ9NK6FaWQS4gJBlKQk6aKQTA/lUAemo40re3S8jD0ND3nnkCPuhSj88tamF2l7C51wE8NTDLf3Ef8AaDV67oJidiYngOU9J09RQZztAww2hDjqcyEITlBzK8KQmABJnT/asK+0L7kBpju0q91x/SRzCBqa812JTk2lsWI34D7rplY4hSVDy0BgeYNC8Rx9hCQkujPkyhKJWuVADQJkzpVIwVS5+lPOOpGoS3+zag76J8R9SduFMOG4W00AGW0N/dTB9TvT1gguXfwFpfkW7zHLvKU29sUBISZuPCTKglICAZAJO6uR3rHgnbsLdLd0nuXJATBlMeZ2KjEHYyNZ0Lc9iAFz3KhPgSsTBnU/MQdax4v2RYfaUkpyndKkjVJCQkRp7uUAZdjVntYftcSKYQWoiQrcb9Cdk+f641FLebkelJ/ZTEXG1/RH8yVJBU0pQIlvU+BMT3h13kgSNxq6Wmo2KZ2HGOvXpWdnxdqVHLc+XbACE5ZG0iQPjNWWjmZMkGdiNBB4/OfhWLE8etrX/PeQ2eRMqP8ACAVfKl699rNkkwlLro5hISD/ADEH5V2Pps2ZemLOlkjHljip0J+sDH1ZAmrEXAOsFPmQfwpCY9rVoTCmnkjnor8FUYte39isgB7JP20qR81Jj50WTos8FvFkRywfDGeZ41U62SNIB4EiY6xVzS0qAIIIOxFRcgb1T4DZnFpzJPUnX+3lVbjAKSlaUrTxCgCPgatXcwJ/HSqBiKTy+FEtXIDoHKs7RChDLAUTpDSJ67J0ArWL1A4gULxJaSs5RPWsiGlRx+dW1FyW7Yhzp7G64UkCUlsdQZ+EwP1tW6xw9TjOYuhCEkkEjTrMwYHM0kJxbFwCE21ohW/eJQmSegKiOJ4cTXx7PYhdgJvrs9yP+E1AnocqQn45vStbRgjvKaFpGO+txid8G2SVWlufE6f+IokZiPOAkcgJ410dtsQANABpQ3D7JtlsNtpCEJ2A18yTuTzJonaW5Ak1ldVnWVpLaK4Q+C8FF0kp1AJ56xV7BBHCeUz+Qq9xswYTm6f71ShJGqyhEcB+ZP5CqnKG6aFH2kYCXGQ+1o4x4gRykH4g6+UitWHduV3bSUsWpdWUpzlw5UNLAgpBHiUARoDlMRTM40FApIzA6EHYj+lczuEO4NdqdZSXLNZBUidIO8KHukGQD0E9dr6fl7mPtPlcWLypReofLbsuXUj6Y4p3iGwcrY9BqvzVrRqxwtpqQ2hKQQAUpAA47+lZsIxhm7QHbd0KbMAp+s2rktO8HUb9QaMNqQnUCTESdf1606cZR2m6JTT4IgQNoFSSuOFSVcUvdqLtxKZTnCEwpwo3UiYUNpQRoQRuAraKBK3SZL/IYYxZKnciAVqQDmI91AV9pU6Hw7amuZ488cYxVKBP0W2EyOMncdVECP3Ug1v7ZdtW2G/o9oAVOAJJSIkH6o85gk/aI3on2SwIWtumTmccOd1X2lHlxhI0HrV2c3hw78vj+4qK1z24N1p2cZZjuW0I5kjMT6nWa1IsAFkzIP1SJA/XUfCqrnHGEOBtboSowAkzx2kxA9TQN/HLgF1YUygNulpLJSVOOKEQAQR7wM6A6a1nKMp7lnVp2GNpxpByZkgqJIBUJM9Jk/2oVfdoiovNMA9439clMSCM0JnMqJ5RoaCp7Lvr7xC2Ulbrmb6SVjwJkTA3JgQBTS12bAeDqllWUeFOVIG2WVECVkgnfnTowhHd7i5SbEpvF3nnQ4grdVbpSuSkJUtpR8aSE8dMwG/CujsuBSQQdCAQfPWqLXD22gQ2hKAdTlEa9Y3rWlAigySU3siVstzn3brCHEOIumkn9iQ4tQMnRQzTJkiNQkAAQrpQ3Ee3tzeO/R8NSqP+YB4iOZJ0bT136zRP2q4ytKG7NmS7cKggb5ScoH8R08ppp7Cdk02FuG4HeqhTqhrmVyB+yNh8atRhHTGeRW/AmUm3SErEfZOWLRy6dcL9yiHFJOqIB8Q18SzBmTp4dt5f8MSyWG1IYZCFpCgnu0gQoTwEdKJ4nahxvKcxBOoAzTI1lJIBHn0NK3YVlaGnrVSpVbOqbTI1CT40zrqCD+ND1TloUoujopBR/Dbc72lsof8AST/ShF97P8OuUlPdfR18FNEp/wBJlB8oplUylMnwyrfKIGn50MuEQZ4cCKoLqssJUp2Q4r2EB5y8wRaULPfWpVooe4RyG5aWPsyQY9a6HhuLIfbS40oKQrb+hHA1F5sXDSmnAFBQhQPEf161y7D7xeDXzjDxJYVCgoCSUn3FpHH7JHPyFHLFHrYtwVTXj3JUtHwdNvoOhnegXaPtE1ZISpQJKj4Qke9HCdh8aTsZ9qbjiotk5dYzLGZR8kCQPiqht7gGJXTSnnQ6oIhQDivEejbY206Dajw/TdFPqJJL2vcGU74PsS7cXCycpSwnn7ytpEkjY80jSR6q9xirilFXeuGdZUok+pmmDDvZpePGVgMj/wBw+KIBEIEq+MUwt+yVmBmedKuMBIHoCCR8TWm83S4HpVCtMvI3h6ckD3hI4EaA669auacUsLTJBGkgSRpII/XCppR4sx4CB6n+w+FWCAZEyYkjpXmG0OKbJgiFqGVU+MDYkaTHz9aMsGRPCqWUyAauF2lHhJGnA6T5TE+lJk9Q+CosWJHGspCUkZok7FWifQbD1q0XcmRoOqVfiNKB4j2rbZUG2s9w4de7aOcJ++Snw+UmmY8M5ukhlhkNaeL3ZkKSdOfDUelLvaDEbRpKkOLC827SBnUvrA91WnvSAeINQFjeXJhxSbcQCWmRlUUkwZWdJ5770TwzBGrNP7NCAs6FZkqV1JOuvKrkcKxbt/sRWvYRLLsjctzc2wXbSfAlaoWpPpHwV8NqPW3tGuWPDd2hUB9ZvSfSCPw9KYS4pSjNZbu9QggLWlJO0mOlXv4vuffGyP4bT9roqufazZx+zQ6Vke5kVM8tEny0kdaB3fbO9vEqbt7ZSEq0zL8AAjdQmVGdd4204UYdunCtaW8stgGFfXnURyGh8XPyqy1CgpLrbalodAO+qDsQSTMdOlEs8Y7xirBeG9mxRtuzBaWS8O9uXU+BZUEoRpqeBGXoPIb04Xto8pbLedXclMKWnRRUkSMxjQK11EbDnW9zB0vLSV+JKDIHXmTv6UUiq+TO57sNQUdkAXOyaVOlQcUELKC4jQ5shEanbYbUUR2fQLs3IiVIykEazIhST9XTQ89KvdvW24C1BJVMSd4BJ+AE0JxHt9atJ0X3i9IQjVRn8OdTjc3sRKhkyismJYu0xHeqic0QCZyjMfkKWEdqn7sKTaNBKgASpahlEzpIHvDiK1XPYxu4KXbpSyrKApIVCZ9NTy340elR+8D4C2G401cSWlZgMsmCN+Go35jhRM1QhEbCKmV86UqsJnN+zbRvO0DzqtU2wJTynRCfxUa6t3gzROsTH5x+t65H7L21PP36myUqXCCr7AUskqHUBJjqU9a6SMOTot9Se88KUlJKYgEwkyFEq1UfLpWpmW6KseAwN6X7NkIxO5GxdaZcj7pLaj801utMWbLpZB8QBOpkkCAeM7nc0vu3pGLW6iVZXmX0JzDLOUpWITvEjdWppTjqi0w06DlyADWe5TKSK1YgmD51heX4fSvNvaQ2XBms3IWPhSv7brCbJh8AShZQTxhQJj4gGmNB1B60K9saowlCZnM+j5BZrV+nus/6Fb+Ul2Q7NW7DTbjbYC1ISrOdVagHQ8PSjd1ekHrUcIY7u3aQTqlCEz5JAqrEoI03rOnOWTI9Tsa9lsUP4gTpPwrCSs6gfE61apgAb1mDY4wfU/8A9UxRK+q+QmgSa1WpB1G4+dZLZGaIgVqtWClZT8f6jp0pEixBWe31xl0kAkc46cvzFAMV7QNsQFqlR2QhalqPLw6hPqabFgwYJBIMECYPAx0Nc6HYu5t1qcbuGSpX1lt5lmd95ieMU/pljf3sfQZtcPeuTNzNs0rZtBAcV/1FgCJnYa+VM1taMWbX7NCUjkkan13J86R3bbEFhJKmlFIIBEp1PHQRIjjIHLhWhy/dykPJdSrwDMrxtoA3IUkaEj7QkxrV18elr4RKpsZ09pZO3PQigtk2LlPfPDOVyUJkwlMnKEjgY3O5JqNtfIXlmQs6hO5yyQCY0G09JFX2/ZlwGGrhTaJJKAkKIkycpOwnhGk0O/D2H1Fboy3CVd24hKFNrAQtKM2bMCqI3MEwRE8a3XWAqWW4ADeU5kmRwATP2gBm8J0mKKYbg6GZjMVH3lqOZR8z+W1Rv3lpKiJ0UnbaEpzH4kR60Sdv0i26W5CxwZLTbYnMpKAjOR4iBzog23w08qzf4m0w02HXUgxqomZI1Vz4z8KCPYm/cIcNqMpElJP1kEQkyfdJ3HpXdqUnuR3BguLxttMrUlI6mP15UBu+1xKslu2pZBWFeEmCkDLoJgFRAkwKpt+w2dKDcuqWUwYmQDpMlUkggRHnRu7xu3tW5lIEEwiNgdfOJolGEX7gttoX8H7PrvUIXdFxIR4QmSCvUlZUSJyklI8kUzYb2XYtsvdtpBAjMdSepPOgB7cuPrUmzZU5lKgVnUA7JnfQmdzoB1o/2fRdBqbtaS5OiU7JHU8T+EU2WpLfYXSKbnFEtEs27ZccEnInYapUrMSdJC5BOhMCst25fuQW222kTICl+MpCkmFAAgGEkaH/AIh5UWt7VpgHLlTOpUTqdeJOp3jpNCsX7ZttLS2hJdcUDlCY1MwBz1O5jQAk1EXf2o5/kKYRbKbbIcWFLUpSjwAKvEQnmBr1q991M5VKgmYE6nyrnuGv3N0+o+FDra82USAiUIa4zqEhZE7medOljZFBUXFBayAnNEHKnb1JJJ6nahyQ0VbJjuIfs/xBNhil+w5OUpcUn+BRcEa8W1TRHtd2pW+53LafC0Q6T7xKMk5uI+vGk70B9pVku2vW7tKZSoBKgdiQMqkn7yOPnxFPnZPCmVWedhWdLoMLVGZIICSiRqIAiDxFaDkpRWQQvS2jR2NwostNtx+0dbUtxf1wSQEgH+I/ynnQy+sE/wCI4ettS1BReOZxRUo5OpO3GBzNN1u3DrijsEoA9Myv/tS0lmb7DBPu2zyyDvqAn/7fI0N3FnDFjioSk/qNaEOa+Az/AFoxfWGYoUQCnKW1j4wfjp/FWYNpQkCcyuf4evWsTPBRk2E9zGm2CYH96Uvazcl02Fk3JcUvvFJjafAif9Z9KYe0PaFu0aLrh6JTxUeAH5nYUA7G4O86+q/uxDjgHdpP1UxA04CNulN6WXajLNL2pflgteBxfVA0oTcObmflWu+uBsNTx6f3oS+9wqljje4GWXg+TJ3iKsShNZTrV6UCKc0ITN7AgTG/H9bVutrngTNDmnZO9TEjiPjSJKy1GVBjvuhqq5RmgEDmOlVsOFXStCtjInThVfhlpO0DHGiRCCEmZMiQd9CJ5zHlVNwqESoQeUyPM7T68fSs1oVA5QtZM+6tB8olQHAczpx3NUY9jKLVHeOeJX1EJJ8avqjy3JMbZftRVyEJSklHcCwbjGGIs3WnlQLd1QS42DlAIBUInUp4lPPzitT3bG6uPBh1u6oHTviBkHXMod2B6mrcH9nz1woXeKKzHQott0idQHOAH7g9Twp3aXCQAIAEADYAcv6VsxhHFWveQvXKSpcCYz2KxRSQpzFChZ1KUhSgOkiB8BH41B/szjDYOS8ZfBEFLggnpqn86bbrFghRGVSoAKiI8MmBoTJmCdJ26itar5CSAVgEkACdSTMQJ4wY8qcszfhfsBp/JypvE2WllnFLVbSz9fUoVx8Ma/Amnn/H2G2EqaUlSCmGwkyDA0E8NgNddaw4n2lZuGMr9tnQtKlFClDw5HA2uCBOZIOYERPSkzEMKdwhaLq2c7+xdVtM7ycqxtmgGFjWRBHCilhWVWufY5TcdhicuL594FtvK1BKc2gmAChXXMSRpwrXZezxlELfcW8cpBCj4QSACUjcGBzphwvEm7hlDrRzIUJB5cweRGxpdv8ACry6CkrWlpCiojUkgEZMsDlGcE/biqUW7rgfKVpHt1jVth7XdsNpEcyE681HdR8qXcOxHEr1RW1KAkjUnKmDsAkjxc6acE7Bs25Li/2zk5syx7ug2BJ4gxPTzonimLtobWA6hKwlWUSCQQnSE9NOG1FqSdJWyKbFUdirp50G5flKdQQZJ8STlg6AQDr1pyYs2m4yhKTBgnfrqfnS2jt6CWm2096spSXCJ4gHKgDVSj8Bxrbfdn3b1DZcBYWCqQHM0JUIOwgkjSOp1qZanWrZEUkaMR7S29uvKSFOFIMIBKlDUCI97jAqLLL7yczh7lJ1yJ/zI/eXMA9ANOdEsM7PsWiDkkRqpa1SqAI1UdgANthWIYkXDmaSvuwffUISvh4dZI6xHnS8kaXpCg7dFOJ9nWnrdbCgcqtcxJKgeCpMmf71znCr66wK4KVoLls4fEn6qo0zIOyVgcD5Haa60l4EaggdRtQvGG0vJyLALZ3kSD1jpsI1JPxnB1Dx7S3R2TC5ccjLgmIMXLaXGlZgoAwSMw6KAnUbUp4wvucZtgJyi0WlP8xn8vhXPsR7LobvEotlLZzozApWRrJAEjXhWpfY7EVKBW+4sgFOYLkwTJAVvFXZ5MWn7qv3K3qjyjpzl2dZVAniYHzpNx3t6hKi1ap+kvfuyUJ8yNVHoNOZoIx7P3Co98HFgROd2Br5Ennwp2wLAWrdCciEgKEExEHz48vOsiUcON6m9b9vAa1S2qhfwPsm446LrEVd459Rs+4358PT4k08bzFVhOQ/aSdPuzO/MVqQjTkOAqhnzPI7YcYUAXWySZ/XlWF9IE8+Q4eZ50yON6yRr11/tQ19tOoHGeEb0UMgicATqmegB/IVOtLjIgid4+VR7rr8qbqQpogLlOgmtUFXujb4/KgDaj0pjwpc9Dw6/wBKHItKsfGNsIMKIAER51Y66EpKiYA30J/DWpaBO1eoI1qn5sspeAWw6lRUshQEEkkR4eJAMHxbbbetJ1jhBxJ966U4UIaJRb5TqXRBKwfspVG28AfVpi7a3vd2NwtJBMZZHAkhPxBM0N7PMBFlbIA07pKj1KyVn45o8hWx0su3hllXN0v6icnNB3BO17l5ZKBSe+bC0ukQBmAOXL1O/oelLFnjNwtQQ0la1JRmUB70FptCgknjmSFdZ8q14EEt4mpAQVh9sKSgKCUd4gmSRMRlCjrOs6Gn1uxSiSEJSVnMqNQSQJ/D5Vfc1Wp+TkJCG7ppKczap8OUDxIKkhKUBQ4AATJjUCarZwa8cSlRSAISJJ8cB5SwY5pBiDuCK6ClP7s+VU3162yAXCltJISM0ak7AVyn+CasSXezFy6ohRSkFbhmdPEgAmN8qzOnCmHH8ADli9bpA1SSgAAQseIHzKvxrIrtOSlhQRGd3KoHWACoGD5gGqrHtMV93xUpWVaUgwjiD5HKPiaJSnyC0hR9j2MFLrlsT4Vp7xPRQgKjzTH8tP2L9omGArMoqUj3koGYjbeNBuN+dc27BWwbxbIPqh0f6efmCPQV0xPY23FybkheYkkgqOSZBkjpGmseI6bUfV4o93f2RGGXpFRu4vb8L7tXdsLQoJUoRIKjlygbmAATwmimE9hGkJBe/aOFvK5rKJIHugjTLwo1iGM27KVQoSiBkSJJKphIA3JrDZXt3cq8DfctkDxuJg6b5EkSZPM6Cq9SfGw7UbGcPZtGsyUgBtABUAnOQkcTGsxVdvjC7hMW6VoJPvrSMoAPDgc3yk0RtGHACl5aHAdICAJ89dfhWjvENjUpQkDSSEgAcqjh+7B5BzGAlRm4dW8QcwQdGweiBuBwmaNZBERpQP8AxFTzuW3cSEhMqVlzQSYAExrE1ttLDKrOpbji+ajoJ5JGgqX/ALmR8FzyRBB2oJdJzApTEjadp4TW7F74NpkmJ9SfujjQu2dUT7hSOat/hv8AGqOTngt46oUcSH/jrVROXKooJJ11kTA0EaR11p6t5HSeB1I5J3nQakniTSD2hcUP2qUFAQ6FeLVSoUJUeSQQBG2+s09svT7pmBod5J/IqP8ApoOqVxiwJcnz6iSvUGAmdIJiVCPEf0RV6WQcwOoVr8dD/WtSmvn8+FQLcAkjTc8PyrObBo8QCABMnnz4a15c3CUDfXlzrCMTObQD6u+5Kth8PxqamPFmUc07cvLpXaa5FuXsSQSrU6ClbtN2ryvJtbZIcuFkCCYSiYjOfUaf7U5s2+0/CucdiG2ze39y+QFIeyidYzKckx/CPIA1d6LHGblKSvSuBc9kg2nsldJbzvYikK4pQwhSE9MyoJoU5Z3AMf4iweptzPyp/VeyYQJGkGJHTYj8ayPYahSipaApR3Oo+UmKtfxC5cV+yF6EJbKOKgR+uhoth92AtMElI2HGTp8hPxoI9g1+0ZDrVwACSgo7omOCFRExsDvV2D4kl4BaAUwcqkkQUqG6TUZcL03aa90Gpbj1NSU2FAggEHgRNYLS5zQJ8Q3H9eVb0jlWO00WE7Fzt9ZD/DX0pAASEqgCAAFpJrLhV2F2lqof8htPqkZD8wR6Uz4jYh5l1o/8RC0eWZJA+dc37AX57hxhei2Vkwd4VvHksK/mrU6f19NJezv9BGVbhlwZL+wcSQFd4UGZ1ChGsbTJAov7QsXcZcbDSikgDwz72ZxPDyQr49aUO0rys9vvAcQYScplR2CuB68Kfrvs+y804lxpKHG0KbkFSsoUkLkGJUQTvqdDzrQwL/DjZ0dhbw7GHlqs196r/wAQq4bIJ197wg+XDzrG+h1w3TCUuOlFyQgmVAQrOoE6x7ux3zedMWG9hGWEtrdclsN5YKiEhxeWVpMyknKIO+nWt7V4zarRathSlFxQWpR1KlIU7KlR4idB6inuKXG4eti/hmCvPttJUClrM44F7KSTmSAQdd/F8KcsPwxLSAlAnQCeJjaSPWlZ3tA+VqKApZQt9KmQNUpGXIfDqT4hrrrPlWrEUXWG2i3FXDamUNZENqR4lKXoBmBGqVEQeImRpNEscpvkW5UJfsqtC5iLjp3SlZP8So/Ca6FidvcPpdCFZSklGggwTqRqPFlggzzpb9kVmGmFOLgLePgB0KkIG46FRV/LRLGe3jyHHWmmJLcDMQpWbgVQhJgDrM1Oad5GiccPSmE8G7DW7AaWsZ3mjmLmY+JUHVQmDAOk0wuv+FRQM6hplBG/CeVLWA4VcKZBuFnOoKK99AVFQEbaE+m1MVnZobEJSBOpjieZ5mkvbkl22AF4A8vKHVkA5yShWUpJGmXmPlRC3wJpv6gUr7S/GT5k0QuLtCASpQEb+sRND3b1bmjSSP31AwPJO5qJa3+CYpEmUNMpgZUAk8dyddzxrN/iLjk9wlOUGO9WfD/Akaq+QrLbYGpLh7whbYKlCdSpSoBzDpGnnXr2PMt5QDMkjwiYy6cOEiNKryVPbdhrc2W2FgKzqJW5xWrfyTyHlXq7YDSeNCsTxwJR3i1llhJBKohbka5UA7DhNIt32wvsRcLdk2tCeaD445rWdEDp866PS5M2/wD5E92MDoGMWrHdOh1xtvvGyCXFhOwMbmYmDSv2M7ZWzduE3DzaFoVG8kpSPDsDsZ146HjWXD/Yk6747u5yk/VQO8PqpRAn40SPsnw1LwYzvrWRJ8YGUcCYTueXLU8JtPosThobFPNJ70NNp2jtnf8ALuGVdAtM/AmvMRQqQlsHMZMglIga+8NJUYHlJ4VzztL7Jmrd9pCbhxCHgUoWsAgOgyEriICk7HmONCUX+IYQ6kuEuME8yW1b7fYVxjfTbjVOf0yP+nLf2Z3dflHRwnIQhZhZnxDck7lI1lR2SNYAk0csmyka6DgneB1PE8TQTsx2itr9PfNAd4jwqBHiTxjX6p+HDhRxTg93j+VZGZOL0tbjI1Vlqlg7GuX2imbbF7hm6lLb6+8aXMJCjmjMRuk51IPLTnNdInL5ClftRgbV4MqxtOVQ0UnyP5U7osqxyalw1TF5HsMKEOA6faUBp4eaIMe7GmnOtLYdjdvyKSSOhIMHzrmNj2SvmjlZv1oRylQ08pIrR/8A5y/44k/PRS4/7qvaMa4yL9hayfgdwkDQik15r6PiitPDctKWSdittYM+cTJ/epvLveKGSJ2A5cKXO1byHsTt2mzmNoy53qhsC5lASeukn7woemi6k3xRzYyNETptWwKobhzZygzwEg/DeiIrKnyWYlwVNc07d4QuyuRf2+qHDDqeAJ3n91e/RQPSOiKB4GKi+wHEFCwFJUIUkiQR1FP6XqOxO2rT5RE46lRz+4v2bmx+kMrBWwtpa2TotOVYkxxGu40rqlu8FLDidUvNoWCOn4+FSf5a41207CptP29s4USY7smNwZCDMxEyFcKI9i/as6ywht62U6234Uut+8BwCgfCYGm44V6PEsc8V4nsV70umdSNkFsraUJHiTsdt0/AEfCli67LvuO96rwqK0+IK9zIlI7wDY5o24adakx7VGVkfs1IBOqlqQAOpCFKUfQVZc+1G0SITmeVyQkx84+dHHDkXg7uR9wzhjKGElSyjvDmU4sJgaqzGSdABpueFc67X40vF7tu1Y/8u2r3hPjP1leSUkxPCTxFHHrG4xYZniq3tuDUEFWs5iNCT56cqaMC7MM2qYaRE6FR949D06D1k612uOK97kRTn8E7DAW2kpCEJ8KUpB6JEacqn3aEErVAI356njVyrlSV5CUem8cOlUPWOZfeQTIA0I4fraqbW9sdfsZcW7QBDZ7pOdW2UGFD046a1KyZeIQrMW9Ccp1KSf1EV5iF9bW2qwkLKZAgZjEDcnfzPCoLxrOkG3HeFXE7DXjyov8Aid8m5OHJ4yrWden6nlWd/tEyiADnkkeHXb++lC3ba4dWoOOlKVAjKjaP1uTrUkYY1bpzEjSNVcOAj1/GglKHl2Sos1/SHHwsEd2ggZft9c0aDhoKjh2ENsJgakmSpW+5+G9ZF9pGkpIGpBAG2ugJPkNtt6FdsMbcRYvuSEBQDaEx4pWQJJnQ5c2nQUuMZTdcWG6QpONvY5iCm21FNu0TKhslIMZuq1HblJ5Gev4NhzVq0lplAQhIjTdR5qP1ieZpZ9m2EJtMPSVQlTpLiydyCPCP5RMda+xztUttacoAS2+EOcigpEE+qh8Ku5JfyR4QiKvdjY7epTllSRmMJk7neBz0oXcXtq1cJHdpU84SrwiSSkbq13jXXaDtvSihRft22G3cim31iYk+IrWj0gkelbOyfZYoWXXO8U93iwE5Tl8WUZs0aCJO8aVCjXkn5GTtnhf0uyWjKouCFNhMSFTA8hrqeWtJ+CXRuLd22uU/tEw26hQ8UEpShUH90TmHHXjXTW0x6UhdsbEsXIu2kjMj30hOUOhR93iVriVk7DLS8i1w/KJir2OZ4pYPYJfJW2VKaVOVX20TqlXDMBHrrxrsmG3aX0tupPhcSCJ5KANAO1/d4hh6+7hQyd62eSgduhjMk+fSs/s0xHPh7SZ8TZUg+QMj/SQPSqXWNZsSyNepOmDFaXQ3LVuKE4mqNBvofUmEj46/w1fd38acf61ShaV7iNZPpt8Ky4Ra3IlJPYrtro5deJ08th+E+tT7xJqpxxI0nQaCP6f0rIX+SZ/XnT9NiW6F5XtJfuAWcOtS2pWhdUc6kjzICU+ZnoK24FgwtWiFHM6s5lrJ3PLXU7+szRtjKAYGvQRNY1jMRAMHSOR/KrmTqe4tEVSCZptMQUlUGidm8VCZ1oEUEfVmOM/2ophb8GI1/KqOWCq0Fjm7pm9LiielWpJjTWvW/wAaWe3Hbj6AEIZyl9RzaiQlI5id1GAPI8aVhxPNNQiWG9Ktix7TMTW7cdwkKKWUjPlBPjWASNuRCdf3qZ8IwH6NbtM6EhIUvq4rVc842H3a53hOId1ehy+S4mVFaiEeIqJzAmYOSTJAnYb110qHhUNiJnnxEcp/W1bXX3ghDDHj+omHqbYBxXBGkrtllpEfSWkr8I8QX4SD0/W8y8s4S00g9y2howfElIBHrE0m9sGyq2Khp3a23SR+6oEwOgJ9BzNNuG4glafeHikgEyoxoT5UPT5ZvFz5G6I3wb3FiAomOfr6V422omQpJHOD+VeSekcRU0NhJkaeVFdhVRVf3XdqRDRcKtJSRKZO8HhQ68U62VlIgHaAfmBvRxKp1iPPeqry7yQPtdKcqlsLewp2vZ1dwQu7BJAQU8jqokR6gk9dKPW1u02SEBIPFIj8NxWHFkPuGEqKE8TO+s/HT5mpWljkJdWolXE+Wn5UOSq3YabfCMWJ3ayspb0giTtsZ0oaq1U64kOKJ8WcxtyEzx5DkCeU713AJUs6caxm+JTIGp09eEGq8ZP+VDnFLkJsWFsxuUpUoEys6wnUwTsBv60p+1h8fRGUoIKVvAEg8UgyJHGaNM9ku/IW+4sSVHKIHvETJ13AHwrB7U8ACMLbLIgMOJJ4mFSmSePiI/mq3hjHuJ3bK829LR529ecbcDQkIDbSmuQIJbV5j8qXbbFFvB7RRBbAXpOUiClXopMeR6V1jCbljEbVp8AK0BggShaYlPmFDyMDgaow/s20ytxbacpc1Un6vHYRpuadllofBEN0KGA9lChYdWvuyF5soOYKGXTyMkkTzIrouHPHgD6iKXcd7UC2JQlCs8HLKdJySmOYJ004ih2Ee0Zac5dZUsANJyto172YWknhp4gD9mNzUxUp7gN1sNysZb7zKVEEnL7py5iAQnNGUK1Gk8aniiCWlACVQQDITlnQnMfdETJGsbAmoYdgyilEvZm83ex3eVaiSVjOrOdiRplHugVvSnWolHS0cmcu7z/D3zmj6HcKIjX9kqPegklKVjWDqQJ8x/s6hp29twZDbxynhErT+CU11HtDh1sbN7vkpDQSpauEESoqB4KnWa4x7KUSu5ciBISDzJ1+QA/npHVYorDOXvQLk7R0pdilQJPKs1owDI/X6mvr+7Ow61ks34M8JisNRlpIk42TurbJuNOY1A8xwqjwczVz9/KtNOvPz51QXSeA+Ap64FyavYmlJG2lZ1tGda1tbeleI3oIslmU22k9eQohhVoSoHh+tKhdfr4URwbcUOSXpJxr1Gx9YQlS1GEpBUroAJ/CuGWuIrvcS7wBJzqkhSErCWxAEhQIGkCu+j+v4GuLo/8AOu/9R38U1p/R8cXqm+br+o3O9qDOLP8A025ZskNgBMl5SdQG9FBI003idIkDoHTFQGW0QOISBueQCRx8uQNKns7/APUL/wC9/wDsNNWO/wCbbfec/wDiVUfUZOWdY/CS/wCycMfTZT9JC06jQgyN5TOWP4jp8aX8IxAW7xQrMJISmNS6Ekob15A5knacoPE0Ytffb/6dv+KqXMf3tvup/KldLtJx8Melex0mxus09DB5SNDB4jStBu9DvpHzj+tDsF/yG/uJrRa+78PzprQRtD55T6iK1JIO8Vlb3+FfJ3qYyoGUTFjdzCCE7nbTkaDFbryEwIEHc6HlFMC/fT+uNZk+4PIfhQSfkOK8AIYcSrxK1AGg5DnRBwhA5Aa14r/M9DXmJ/5Tn3T+FKtyaTGVpVoWsTuri5dysE/szKSnSJhJM/H50fsOwSj3yXH1rbebUhSDt4jJVv72bWt2Af5Lfl+dMrHvVpY51LStqKko+Th9hdXXZ+8KHQV26zrHuuJGykcA4AdU+nI12DDMYYvW+9tnErGxjQg7wofVVrsaCe2D/wBLd80fiKUvYV/x/wCH8avzxxyR3K6k4vY6Tc4chaklxElsyk8j0itFjZpStS0NwVkFZAiYECZ4xW9G6qsTtVaEK8jGSFRyDkKlXxpzQJyH2xdqpIw63QStZT3kbmSClA8zBPl51bgGBi0t0ND3t1nmo7+nD0rMn/8AKF/dV/8AEimzGd/QVm/U5tKMFxyRVpsCXJMzvy8qqBBMbCrH+FZHvdPlWZFbCnyXKV4oj14VWU8jFTOwqxNGgT//2Q=="/>
          <p:cNvSpPr>
            <a:spLocks noChangeAspect="1" noChangeArrowheads="1"/>
          </p:cNvSpPr>
          <p:nvPr/>
        </p:nvSpPr>
        <p:spPr bwMode="auto">
          <a:xfrm>
            <a:off x="63500" y="-922338"/>
            <a:ext cx="2390775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552586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Agreed, we only fund those proposals we can understand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ubmission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Through Google Documents</a:t>
            </a:r>
          </a:p>
          <a:p>
            <a:pPr lvl="1"/>
            <a:r>
              <a:rPr lang="en-US" dirty="0" smtClean="0"/>
              <a:t>Let the URC office know you will be submitting a grant by </a:t>
            </a:r>
            <a:r>
              <a:rPr lang="en-US" dirty="0" smtClean="0">
                <a:solidFill>
                  <a:srgbClr val="FF0000"/>
                </a:solidFill>
              </a:rPr>
              <a:t>March 10, 2015.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 folder will be placed into your Google Documents account containing a cover page and narrative.</a:t>
            </a:r>
          </a:p>
          <a:p>
            <a:r>
              <a:rPr lang="en-US" dirty="0" smtClean="0"/>
              <a:t>Fill out the forms with your mentor</a:t>
            </a:r>
          </a:p>
          <a:p>
            <a:pPr lvl="1"/>
            <a:r>
              <a:rPr lang="en-US" dirty="0" smtClean="0"/>
              <a:t>Share your files with your mentor and fill them out in Google Docs.  This will automatically save your changes.</a:t>
            </a:r>
          </a:p>
          <a:p>
            <a:pPr lvl="1"/>
            <a:r>
              <a:rPr lang="en-US" dirty="0" smtClean="0"/>
              <a:t>E-mail the URC office when you are done, the grant deadline is </a:t>
            </a:r>
            <a:r>
              <a:rPr lang="en-US" dirty="0" smtClean="0">
                <a:solidFill>
                  <a:srgbClr val="FF0000"/>
                </a:solidFill>
              </a:rPr>
              <a:t>March 24, 2015.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Work with your mentor </a:t>
            </a:r>
          </a:p>
          <a:p>
            <a:r>
              <a:rPr lang="en-US" dirty="0" smtClean="0"/>
              <a:t>Identify a current and important question to ask.</a:t>
            </a:r>
          </a:p>
          <a:p>
            <a:r>
              <a:rPr lang="en-US" dirty="0" smtClean="0"/>
              <a:t>Be sure that what you propose is:</a:t>
            </a:r>
          </a:p>
          <a:p>
            <a:pPr lvl="1"/>
            <a:r>
              <a:rPr lang="en-US" b="1" u="sng" dirty="0" smtClean="0"/>
              <a:t>S</a:t>
            </a:r>
            <a:r>
              <a:rPr lang="en-US" dirty="0" smtClean="0"/>
              <a:t>pecific</a:t>
            </a:r>
          </a:p>
          <a:p>
            <a:pPr lvl="1"/>
            <a:r>
              <a:rPr lang="en-US" b="1" u="sng" dirty="0" smtClean="0"/>
              <a:t>M</a:t>
            </a:r>
            <a:r>
              <a:rPr lang="en-US" dirty="0" smtClean="0"/>
              <a:t>easurable</a:t>
            </a:r>
          </a:p>
          <a:p>
            <a:pPr lvl="1"/>
            <a:r>
              <a:rPr lang="en-US" b="1" u="sng" dirty="0" smtClean="0"/>
              <a:t>A</a:t>
            </a:r>
            <a:r>
              <a:rPr lang="en-US" dirty="0" smtClean="0"/>
              <a:t>chievable</a:t>
            </a:r>
          </a:p>
          <a:p>
            <a:pPr lvl="1"/>
            <a:r>
              <a:rPr lang="en-US" b="1" u="sng" dirty="0" smtClean="0"/>
              <a:t>R</a:t>
            </a:r>
            <a:r>
              <a:rPr lang="en-US" dirty="0" smtClean="0"/>
              <a:t>ealistic</a:t>
            </a:r>
          </a:p>
          <a:p>
            <a:pPr lvl="1"/>
            <a:r>
              <a:rPr lang="en-US" b="1" u="sng" dirty="0" smtClean="0"/>
              <a:t>T</a:t>
            </a:r>
            <a:r>
              <a:rPr lang="en-US" dirty="0" smtClean="0"/>
              <a:t>ime-bound</a:t>
            </a:r>
          </a:p>
        </p:txBody>
      </p:sp>
      <p:pic>
        <p:nvPicPr>
          <p:cNvPr id="17410" name="Picture 2" descr="http://usafamilymedicine.files.wordpress.com/2010/05/177268710_f01adb5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139440"/>
            <a:ext cx="4648200" cy="3718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Office of Undergraduate Research &amp; Creativity will notify award recipients, typically within 6 weeks of grant submission.  </a:t>
            </a:r>
            <a:endParaRPr lang="en-US" dirty="0" smtClean="0"/>
          </a:p>
          <a:p>
            <a:r>
              <a:rPr lang="en-US" dirty="0" smtClean="0"/>
              <a:t>Funds should be available to students for accepted grants by the end of December for fall submissions, and mid-June for spring submissions. </a:t>
            </a:r>
          </a:p>
          <a:p>
            <a:r>
              <a:rPr lang="en-US" dirty="0" smtClean="0">
                <a:hlinkClick r:id="rId2"/>
              </a:rPr>
              <a:t>http://www.uwlax.edu/urc/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a competitive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Explain the need for the project.</a:t>
            </a:r>
          </a:p>
          <a:p>
            <a:r>
              <a:rPr lang="en-US" dirty="0" smtClean="0"/>
              <a:t>State your objectives.</a:t>
            </a:r>
          </a:p>
          <a:p>
            <a:r>
              <a:rPr lang="en-US" dirty="0" smtClean="0"/>
              <a:t>Prepare a work plan.</a:t>
            </a:r>
          </a:p>
          <a:p>
            <a:r>
              <a:rPr lang="en-US" dirty="0" smtClean="0"/>
              <a:t>Determine the final products and a dissemination plan.</a:t>
            </a:r>
          </a:p>
          <a:p>
            <a:r>
              <a:rPr lang="en-US" dirty="0" smtClean="0"/>
              <a:t>Review with your mentor.</a:t>
            </a:r>
          </a:p>
          <a:p>
            <a:r>
              <a:rPr lang="en-US" dirty="0" smtClean="0"/>
              <a:t>Think about your audience….</a:t>
            </a:r>
            <a:endParaRPr lang="en-US" dirty="0"/>
          </a:p>
        </p:txBody>
      </p:sp>
      <p:pic>
        <p:nvPicPr>
          <p:cNvPr id="4" name="Picture 2" descr="http://web.pdx.edu/~justc/courses/GrantWriting/GrantWr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1148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Title and abstract</a:t>
            </a:r>
          </a:p>
          <a:p>
            <a:r>
              <a:rPr lang="en-US" sz="2400" dirty="0" smtClean="0"/>
              <a:t>Budget</a:t>
            </a:r>
          </a:p>
          <a:p>
            <a:r>
              <a:rPr lang="en-US" sz="2400" dirty="0" smtClean="0"/>
              <a:t>Mentor contact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Background and Significance. </a:t>
            </a:r>
          </a:p>
          <a:p>
            <a:r>
              <a:rPr lang="en-US" sz="2400" dirty="0" smtClean="0"/>
              <a:t>Objectives. </a:t>
            </a:r>
          </a:p>
          <a:p>
            <a:r>
              <a:rPr lang="en-US" sz="2400" dirty="0" smtClean="0"/>
              <a:t>Methods. </a:t>
            </a:r>
          </a:p>
          <a:p>
            <a:r>
              <a:rPr lang="en-US" sz="2400" dirty="0" smtClean="0"/>
              <a:t>Dissemination</a:t>
            </a:r>
            <a:r>
              <a:rPr lang="en-US" sz="2400" b="1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Budget justification</a:t>
            </a:r>
          </a:p>
          <a:p>
            <a:r>
              <a:rPr lang="en-US" sz="2400" dirty="0" smtClean="0"/>
              <a:t>Previous funding</a:t>
            </a:r>
          </a:p>
          <a:p>
            <a:r>
              <a:rPr lang="en-US" sz="2400" dirty="0" smtClean="0"/>
              <a:t>Letter of support</a:t>
            </a:r>
          </a:p>
          <a:p>
            <a:r>
              <a:rPr lang="en-US" sz="2400" dirty="0" smtClean="0"/>
              <a:t>UW-L Transcript (unofficial)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Cover Page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Narrative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8643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the reader’s interest early.</a:t>
            </a:r>
          </a:p>
          <a:p>
            <a:r>
              <a:rPr lang="en-US" dirty="0" smtClean="0"/>
              <a:t>Quote, statistic, or question</a:t>
            </a:r>
          </a:p>
          <a:p>
            <a:pPr lvl="1"/>
            <a:r>
              <a:rPr lang="en-US" dirty="0" smtClean="0"/>
              <a:t>“This community is like an alcoholic. It would rather think a killer is loose than admit that it’s got a drinking problem.”</a:t>
            </a:r>
            <a:r>
              <a:rPr lang="en-US" b="1" dirty="0" smtClean="0"/>
              <a:t> </a:t>
            </a:r>
            <a:r>
              <a:rPr lang="en-US" dirty="0" smtClean="0"/>
              <a:t>– Dan </a:t>
            </a:r>
            <a:r>
              <a:rPr lang="en-US" dirty="0" err="1" smtClean="0"/>
              <a:t>Marcou</a:t>
            </a:r>
            <a:r>
              <a:rPr lang="en-US" dirty="0" smtClean="0"/>
              <a:t>, La Crosse police lieutenant </a:t>
            </a:r>
          </a:p>
          <a:p>
            <a:pPr lvl="1"/>
            <a:r>
              <a:rPr lang="en-US" dirty="0" smtClean="0"/>
              <a:t>Wisconsin leads the nation in underage drinking.</a:t>
            </a:r>
          </a:p>
          <a:p>
            <a:pPr lvl="1"/>
            <a:r>
              <a:rPr lang="en-US" dirty="0" smtClean="0"/>
              <a:t>Why do so many college students binge drink?</a:t>
            </a:r>
            <a:endParaRPr lang="en-US" dirty="0"/>
          </a:p>
        </p:txBody>
      </p:sp>
      <p:pic>
        <p:nvPicPr>
          <p:cNvPr id="14338" name="Picture 2" descr="http://wntk.com/wp_news/wp-content/uploads/2012/08/underage_drin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Significance</a:t>
            </a:r>
            <a:endParaRPr lang="en-US" dirty="0"/>
          </a:p>
        </p:txBody>
      </p:sp>
      <p:pic>
        <p:nvPicPr>
          <p:cNvPr id="13314" name="Picture 2" descr="http://www.conversition.com/images/stock4-puzzle-piece-770-5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67288"/>
            <a:ext cx="3352800" cy="229833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931152" cy="44958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Briefly summarize previous work.</a:t>
            </a:r>
          </a:p>
          <a:p>
            <a:pPr lvl="1"/>
            <a:r>
              <a:rPr lang="en-US" dirty="0" smtClean="0"/>
              <a:t>Big picture down to your specific topic. </a:t>
            </a:r>
          </a:p>
          <a:p>
            <a:pPr lvl="1"/>
            <a:r>
              <a:rPr lang="en-US" dirty="0" smtClean="0"/>
              <a:t>Why should the public fund this work?  How will society benefit?</a:t>
            </a:r>
          </a:p>
          <a:p>
            <a:pPr lvl="1"/>
            <a:r>
              <a:rPr lang="en-US" dirty="0" smtClean="0"/>
              <a:t>Your project is logical next step in the field.</a:t>
            </a:r>
          </a:p>
          <a:p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Last sentences address your project in detail.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2-3 bullets with specific objectives.</a:t>
            </a:r>
          </a:p>
          <a:p>
            <a:r>
              <a:rPr lang="en-US" dirty="0" smtClean="0"/>
              <a:t>Objectives can include:</a:t>
            </a:r>
          </a:p>
          <a:p>
            <a:pPr lvl="1"/>
            <a:r>
              <a:rPr lang="en-US" u="sng" dirty="0" smtClean="0"/>
              <a:t>Testing a hypothesis</a:t>
            </a:r>
            <a:r>
              <a:rPr lang="en-US" dirty="0" smtClean="0"/>
              <a:t>: designing an experiment and collecting data.</a:t>
            </a:r>
          </a:p>
          <a:p>
            <a:pPr lvl="1"/>
            <a:r>
              <a:rPr lang="en-US" u="sng" dirty="0" smtClean="0"/>
              <a:t>Creative works</a:t>
            </a:r>
            <a:r>
              <a:rPr lang="en-US" dirty="0" smtClean="0"/>
              <a:t>: producing abstract works that convey a message.</a:t>
            </a:r>
          </a:p>
          <a:p>
            <a:pPr lvl="1"/>
            <a:r>
              <a:rPr lang="en-US" u="sng" dirty="0" smtClean="0"/>
              <a:t>Description and annotation</a:t>
            </a:r>
            <a:r>
              <a:rPr lang="en-US" dirty="0" smtClean="0"/>
              <a:t>: naturalist and archeological forays.</a:t>
            </a:r>
          </a:p>
          <a:p>
            <a:pPr lvl="1"/>
            <a:r>
              <a:rPr lang="en-US" u="sng" dirty="0" smtClean="0"/>
              <a:t>Measuring trends</a:t>
            </a:r>
            <a:r>
              <a:rPr lang="en-US" dirty="0" smtClean="0"/>
              <a:t>: analyzing data for correlations.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Objectives answer the questions:</a:t>
            </a:r>
          </a:p>
          <a:p>
            <a:pPr lvl="1"/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How much?</a:t>
            </a:r>
          </a:p>
          <a:p>
            <a:pPr lvl="1"/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By when?</a:t>
            </a:r>
          </a:p>
          <a:p>
            <a:pPr lvl="1"/>
            <a:r>
              <a:rPr lang="en-US" dirty="0" smtClean="0"/>
              <a:t>What will the results be?</a:t>
            </a:r>
          </a:p>
          <a:p>
            <a:r>
              <a:rPr lang="en-US" dirty="0" smtClean="0"/>
              <a:t>Goals vs. objectives</a:t>
            </a:r>
          </a:p>
          <a:p>
            <a:pPr lvl="1"/>
            <a:r>
              <a:rPr lang="en-US" dirty="0" smtClean="0"/>
              <a:t>Goals: broad, general, intangible, abstract, cannot be validated</a:t>
            </a:r>
          </a:p>
          <a:p>
            <a:pPr lvl="1"/>
            <a:r>
              <a:rPr lang="en-US" dirty="0" smtClean="0"/>
              <a:t>Objectives: narrow, specific, tangible, concrete, can be validated</a:t>
            </a:r>
            <a:endParaRPr lang="en-US" dirty="0"/>
          </a:p>
        </p:txBody>
      </p:sp>
      <p:pic>
        <p:nvPicPr>
          <p:cNvPr id="11266" name="Picture 2" descr="http://www.grantwritingonlinecourse.com/images/grant-writing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1752599"/>
            <a:ext cx="2743200" cy="27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athwayscourses.samhsa.gov/eval201/images_eval201/eval101_m04_pg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667000"/>
            <a:ext cx="4114800" cy="26890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if human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will you do to achieve your objectives?</a:t>
            </a:r>
          </a:p>
          <a:p>
            <a:pPr lvl="1"/>
            <a:r>
              <a:rPr lang="en-US" dirty="0" smtClean="0"/>
              <a:t>Quantitative or Qualitative?</a:t>
            </a:r>
          </a:p>
          <a:p>
            <a:pPr lvl="1"/>
            <a:r>
              <a:rPr lang="en-US" dirty="0" smtClean="0"/>
              <a:t>Quantitative Design</a:t>
            </a:r>
          </a:p>
          <a:p>
            <a:pPr lvl="2"/>
            <a:r>
              <a:rPr lang="en-US" dirty="0" smtClean="0"/>
              <a:t>Experimental</a:t>
            </a:r>
          </a:p>
          <a:p>
            <a:pPr lvl="2"/>
            <a:r>
              <a:rPr lang="en-US" dirty="0" smtClean="0"/>
              <a:t>Quasi-Experimental</a:t>
            </a:r>
          </a:p>
          <a:p>
            <a:pPr lvl="2"/>
            <a:r>
              <a:rPr lang="en-US" dirty="0" smtClean="0"/>
              <a:t>Survey/Correlational</a:t>
            </a:r>
          </a:p>
          <a:p>
            <a:pPr lvl="1"/>
            <a:r>
              <a:rPr lang="en-US" dirty="0" smtClean="0"/>
              <a:t>Qualitative Design</a:t>
            </a:r>
          </a:p>
          <a:p>
            <a:pPr lvl="2"/>
            <a:r>
              <a:rPr lang="en-US" dirty="0" smtClean="0"/>
              <a:t>Interviews/Essays</a:t>
            </a:r>
          </a:p>
          <a:p>
            <a:pPr lvl="1"/>
            <a:r>
              <a:rPr lang="en-US" dirty="0" smtClean="0"/>
              <a:t>Sample</a:t>
            </a:r>
          </a:p>
          <a:p>
            <a:pPr lvl="2"/>
            <a:r>
              <a:rPr lang="en-US" dirty="0" smtClean="0"/>
              <a:t>Size</a:t>
            </a:r>
          </a:p>
          <a:p>
            <a:pPr lvl="2"/>
            <a:r>
              <a:rPr lang="en-US" dirty="0" smtClean="0"/>
              <a:t>Selection  </a:t>
            </a:r>
          </a:p>
          <a:p>
            <a:pPr lvl="1"/>
            <a:r>
              <a:rPr lang="en-US" dirty="0" smtClean="0"/>
              <a:t>Analysis plan for qualitative or quantitative data</a:t>
            </a:r>
          </a:p>
          <a:p>
            <a:pPr lvl="1"/>
            <a:r>
              <a:rPr lang="en-US" dirty="0" smtClean="0"/>
              <a:t>Reason for any travel</a:t>
            </a:r>
          </a:p>
          <a:p>
            <a:pPr lvl="1"/>
            <a:r>
              <a:rPr lang="en-US" dirty="0" smtClean="0"/>
              <a:t>Supplies or equipment used</a:t>
            </a:r>
          </a:p>
          <a:p>
            <a:pPr lvl="1"/>
            <a:r>
              <a:rPr lang="en-US" smtClean="0"/>
              <a:t>Institutional </a:t>
            </a:r>
            <a:r>
              <a:rPr lang="en-US" dirty="0" smtClean="0"/>
              <a:t>Review Board approval for human participants (unless data is archival)</a:t>
            </a:r>
          </a:p>
          <a:p>
            <a:r>
              <a:rPr lang="en-US" dirty="0" smtClean="0"/>
              <a:t>These should all tie back to your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1903</TotalTime>
  <Words>843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Tw Cen MT</vt:lpstr>
      <vt:lpstr>Wingdings</vt:lpstr>
      <vt:lpstr>Wingdings 2</vt:lpstr>
      <vt:lpstr>Median</vt:lpstr>
      <vt:lpstr>PowerPoint Presentation</vt:lpstr>
      <vt:lpstr>Choosing a project</vt:lpstr>
      <vt:lpstr>Recipe for a competitive proposal</vt:lpstr>
      <vt:lpstr>Parts of a grant</vt:lpstr>
      <vt:lpstr>Background and Significance</vt:lpstr>
      <vt:lpstr>Background and Significance</vt:lpstr>
      <vt:lpstr>Objectives</vt:lpstr>
      <vt:lpstr>Objectives</vt:lpstr>
      <vt:lpstr>Methods – if human participants</vt:lpstr>
      <vt:lpstr>Methods – Lab or Field Research</vt:lpstr>
      <vt:lpstr>Methods – Performance/Project</vt:lpstr>
      <vt:lpstr>Methods – Original Source</vt:lpstr>
      <vt:lpstr>Final products and dissemination</vt:lpstr>
      <vt:lpstr>Budget</vt:lpstr>
      <vt:lpstr>We DO look at the budget…..</vt:lpstr>
      <vt:lpstr>Most Common Mistakes</vt:lpstr>
      <vt:lpstr>Most Common Mistakes</vt:lpstr>
      <vt:lpstr>Undergraduate Research and Creativity Committee</vt:lpstr>
      <vt:lpstr>Submission process</vt:lpstr>
      <vt:lpstr>Receiving funds</vt:lpstr>
    </vt:vector>
  </TitlesOfParts>
  <Company>UWL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Grant Writing</dc:title>
  <dc:creator>Melissa Nielsen</dc:creator>
  <cp:lastModifiedBy>Cooper Scott T</cp:lastModifiedBy>
  <cp:revision>77</cp:revision>
  <dcterms:created xsi:type="dcterms:W3CDTF">2011-02-22T19:45:02Z</dcterms:created>
  <dcterms:modified xsi:type="dcterms:W3CDTF">2015-02-18T16:19:24Z</dcterms:modified>
</cp:coreProperties>
</file>